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5.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6.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7.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8.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9.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theme/theme10.xml" ContentType="application/vnd.openxmlformats-officedocument.theme+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11.xml" ContentType="application/vnd.openxmlformats-officedocument.theme+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12.xml" ContentType="application/vnd.openxmlformats-officedocument.theme+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theme/theme13.xml" ContentType="application/vnd.openxmlformats-officedocument.theme+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theme/theme14.xml" ContentType="application/vnd.openxmlformats-officedocument.theme+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theme/theme15.xml" ContentType="application/vnd.openxmlformats-officedocument.theme+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theme/theme16.xml" ContentType="application/vnd.openxmlformats-officedocument.theme+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theme/theme17.xml" ContentType="application/vnd.openxmlformats-officedocument.theme+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theme/theme18.xml" ContentType="application/vnd.openxmlformats-officedocument.theme+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theme/theme19.xml" ContentType="application/vnd.openxmlformats-officedocument.theme+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theme/theme20.xml" ContentType="application/vnd.openxmlformats-officedocument.theme+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theme/theme21.xml" ContentType="application/vnd.openxmlformats-officedocument.theme+xml"/>
  <Override PartName="/ppt/theme/theme22.xml" ContentType="application/vnd.openxmlformats-officedocument.theme+xml"/>
  <Override PartName="/ppt/theme/theme2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84" r:id="rId1"/>
    <p:sldMasterId id="2147483995" r:id="rId2"/>
    <p:sldMasterId id="2147484007" r:id="rId3"/>
    <p:sldMasterId id="2147484019" r:id="rId4"/>
    <p:sldMasterId id="2147484031" r:id="rId5"/>
    <p:sldMasterId id="2147484042" r:id="rId6"/>
    <p:sldMasterId id="2147484054" r:id="rId7"/>
    <p:sldMasterId id="2147484066" r:id="rId8"/>
    <p:sldMasterId id="2147484078" r:id="rId9"/>
    <p:sldMasterId id="2147484089" r:id="rId10"/>
    <p:sldMasterId id="2147484101" r:id="rId11"/>
    <p:sldMasterId id="2147484113" r:id="rId12"/>
    <p:sldMasterId id="2147484125" r:id="rId13"/>
    <p:sldMasterId id="2147484137" r:id="rId14"/>
    <p:sldMasterId id="2147484148" r:id="rId15"/>
    <p:sldMasterId id="2147484160" r:id="rId16"/>
    <p:sldMasterId id="2147484172" r:id="rId17"/>
    <p:sldMasterId id="2147484184" r:id="rId18"/>
    <p:sldMasterId id="2147484195" r:id="rId19"/>
    <p:sldMasterId id="2147484207" r:id="rId20"/>
    <p:sldMasterId id="2147484219" r:id="rId21"/>
  </p:sldMasterIdLst>
  <p:notesMasterIdLst>
    <p:notesMasterId r:id="rId101"/>
  </p:notesMasterIdLst>
  <p:handoutMasterIdLst>
    <p:handoutMasterId r:id="rId102"/>
  </p:handoutMasterIdLst>
  <p:sldIdLst>
    <p:sldId id="447" r:id="rId22"/>
    <p:sldId id="410" r:id="rId23"/>
    <p:sldId id="652" r:id="rId24"/>
    <p:sldId id="653" r:id="rId25"/>
    <p:sldId id="654" r:id="rId26"/>
    <p:sldId id="613" r:id="rId27"/>
    <p:sldId id="614" r:id="rId28"/>
    <p:sldId id="615" r:id="rId29"/>
    <p:sldId id="616" r:id="rId30"/>
    <p:sldId id="617" r:id="rId31"/>
    <p:sldId id="618" r:id="rId32"/>
    <p:sldId id="619" r:id="rId33"/>
    <p:sldId id="642" r:id="rId34"/>
    <p:sldId id="620" r:id="rId35"/>
    <p:sldId id="643" r:id="rId36"/>
    <p:sldId id="621" r:id="rId37"/>
    <p:sldId id="644" r:id="rId38"/>
    <p:sldId id="540" r:id="rId39"/>
    <p:sldId id="530" r:id="rId40"/>
    <p:sldId id="655" r:id="rId41"/>
    <p:sldId id="658" r:id="rId42"/>
    <p:sldId id="676" r:id="rId43"/>
    <p:sldId id="605" r:id="rId44"/>
    <p:sldId id="677" r:id="rId45"/>
    <p:sldId id="662" r:id="rId46"/>
    <p:sldId id="661" r:id="rId47"/>
    <p:sldId id="622" r:id="rId48"/>
    <p:sldId id="623" r:id="rId49"/>
    <p:sldId id="645" r:id="rId50"/>
    <p:sldId id="624" r:id="rId51"/>
    <p:sldId id="625" r:id="rId52"/>
    <p:sldId id="626" r:id="rId53"/>
    <p:sldId id="627" r:id="rId54"/>
    <p:sldId id="628" r:id="rId55"/>
    <p:sldId id="629" r:id="rId56"/>
    <p:sldId id="630" r:id="rId57"/>
    <p:sldId id="631" r:id="rId58"/>
    <p:sldId id="634" r:id="rId59"/>
    <p:sldId id="635" r:id="rId60"/>
    <p:sldId id="636" r:id="rId61"/>
    <p:sldId id="637" r:id="rId62"/>
    <p:sldId id="665" r:id="rId63"/>
    <p:sldId id="666" r:id="rId64"/>
    <p:sldId id="667" r:id="rId65"/>
    <p:sldId id="668" r:id="rId66"/>
    <p:sldId id="607" r:id="rId67"/>
    <p:sldId id="593" r:id="rId68"/>
    <p:sldId id="663" r:id="rId69"/>
    <p:sldId id="596" r:id="rId70"/>
    <p:sldId id="638" r:id="rId71"/>
    <p:sldId id="597" r:id="rId72"/>
    <p:sldId id="664" r:id="rId73"/>
    <p:sldId id="541" r:id="rId74"/>
    <p:sldId id="542" r:id="rId75"/>
    <p:sldId id="543" r:id="rId76"/>
    <p:sldId id="555" r:id="rId77"/>
    <p:sldId id="583" r:id="rId78"/>
    <p:sldId id="544" r:id="rId79"/>
    <p:sldId id="610" r:id="rId80"/>
    <p:sldId id="545" r:id="rId81"/>
    <p:sldId id="669" r:id="rId82"/>
    <p:sldId id="546" r:id="rId83"/>
    <p:sldId id="678" r:id="rId84"/>
    <p:sldId id="648" r:id="rId85"/>
    <p:sldId id="651" r:id="rId86"/>
    <p:sldId id="679" r:id="rId87"/>
    <p:sldId id="680" r:id="rId88"/>
    <p:sldId id="601" r:id="rId89"/>
    <p:sldId id="548" r:id="rId90"/>
    <p:sldId id="671" r:id="rId91"/>
    <p:sldId id="568" r:id="rId92"/>
    <p:sldId id="675" r:id="rId93"/>
    <p:sldId id="569" r:id="rId94"/>
    <p:sldId id="681" r:id="rId95"/>
    <p:sldId id="682" r:id="rId96"/>
    <p:sldId id="673" r:id="rId97"/>
    <p:sldId id="674" r:id="rId98"/>
    <p:sldId id="553" r:id="rId99"/>
    <p:sldId id="363" r:id="rId100"/>
  </p:sldIdLst>
  <p:sldSz cx="9144000" cy="6832600"/>
  <p:notesSz cx="6858000" cy="9926638"/>
  <p:defaultTextStyle>
    <a:defPPr>
      <a:defRPr lang="en-US"/>
    </a:defPPr>
    <a:lvl1pPr algn="l" rtl="0" fontAlgn="base">
      <a:spcBef>
        <a:spcPct val="0"/>
      </a:spcBef>
      <a:spcAft>
        <a:spcPct val="0"/>
      </a:spcAft>
      <a:defRPr kern="1200">
        <a:solidFill>
          <a:schemeClr val="tx1"/>
        </a:solidFill>
        <a:latin typeface="Calibri" pitchFamily="34" charset="0"/>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p:defaultTextStyle>
  <p:extLst>
    <p:ext uri="{EFAFB233-063F-42B5-8137-9DF3F51BA10A}">
      <p15:sldGuideLst xmlns:p15="http://schemas.microsoft.com/office/powerpoint/2012/main">
        <p15:guide id="1" orient="horz" pos="3016">
          <p15:clr>
            <a:srgbClr val="A4A3A4"/>
          </p15:clr>
        </p15:guide>
        <p15:guide id="2" pos="232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oya.eryigit" initials="o"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597"/>
    <a:srgbClr val="6ECFE2"/>
    <a:srgbClr val="154E5F"/>
    <a:srgbClr val="4BACC6"/>
    <a:srgbClr val="E9F1F9"/>
    <a:srgbClr val="D0E2F3"/>
    <a:srgbClr val="0033CC"/>
    <a:srgbClr val="FFFFCC"/>
    <a:srgbClr val="52AADF"/>
    <a:srgbClr val="00BA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Koyu Stil 1 - Vurgu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35758FB7-9AC5-4552-8A53-C91805E547FA}" styleName="Tema Uygulanmış Stil 1 - Vurgu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08FB837D-C827-4EFA-A057-4D05807E0F7C}" styleName="Tema Uygulanmış Stil 1 - Vurgu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27F97BB-C833-4FB7-BDE5-3F7075034690}" styleName="Tema Uygulanmış Stil 2 - Vurgu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58" autoAdjust="0"/>
    <p:restoredTop sz="89520" autoAdjust="0"/>
  </p:normalViewPr>
  <p:slideViewPr>
    <p:cSldViewPr>
      <p:cViewPr varScale="1">
        <p:scale>
          <a:sx n="113" d="100"/>
          <a:sy n="113" d="100"/>
        </p:scale>
        <p:origin x="1758" y="108"/>
      </p:cViewPr>
      <p:guideLst>
        <p:guide orient="horz" pos="3016"/>
        <p:guide pos="2320"/>
      </p:guideLst>
    </p:cSldViewPr>
  </p:slideViewPr>
  <p:outlineViewPr>
    <p:cViewPr>
      <p:scale>
        <a:sx n="33" d="100"/>
        <a:sy n="33" d="100"/>
      </p:scale>
      <p:origin x="0" y="5352"/>
    </p:cViewPr>
  </p:outlineViewPr>
  <p:notesTextViewPr>
    <p:cViewPr>
      <p:scale>
        <a:sx n="400" d="100"/>
        <a:sy n="400" d="100"/>
      </p:scale>
      <p:origin x="0" y="0"/>
    </p:cViewPr>
  </p:notesTextViewPr>
  <p:sorterViewPr>
    <p:cViewPr>
      <p:scale>
        <a:sx n="200" d="100"/>
        <a:sy n="200" d="100"/>
      </p:scale>
      <p:origin x="0" y="16188"/>
    </p:cViewPr>
  </p:sorterViewPr>
  <p:notesViewPr>
    <p:cSldViewPr>
      <p:cViewPr varScale="1">
        <p:scale>
          <a:sx n="52" d="100"/>
          <a:sy n="52" d="100"/>
        </p:scale>
        <p:origin x="-1908" y="-90"/>
      </p:cViewPr>
      <p:guideLst>
        <p:guide orient="horz" pos="3127"/>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5.xml"/><Relationship Id="rId21" Type="http://schemas.openxmlformats.org/officeDocument/2006/relationships/slideMaster" Target="slideMasters/slideMaster21.xml"/><Relationship Id="rId42" Type="http://schemas.openxmlformats.org/officeDocument/2006/relationships/slide" Target="slides/slide21.xml"/><Relationship Id="rId47" Type="http://schemas.openxmlformats.org/officeDocument/2006/relationships/slide" Target="slides/slide26.xml"/><Relationship Id="rId63" Type="http://schemas.openxmlformats.org/officeDocument/2006/relationships/slide" Target="slides/slide42.xml"/><Relationship Id="rId68" Type="http://schemas.openxmlformats.org/officeDocument/2006/relationships/slide" Target="slides/slide47.xml"/><Relationship Id="rId84" Type="http://schemas.openxmlformats.org/officeDocument/2006/relationships/slide" Target="slides/slide63.xml"/><Relationship Id="rId89" Type="http://schemas.openxmlformats.org/officeDocument/2006/relationships/slide" Target="slides/slide68.xml"/><Relationship Id="rId16" Type="http://schemas.openxmlformats.org/officeDocument/2006/relationships/slideMaster" Target="slideMasters/slideMaster16.xml"/><Relationship Id="rId107" Type="http://schemas.openxmlformats.org/officeDocument/2006/relationships/tableStyles" Target="tableStyles.xml"/><Relationship Id="rId11" Type="http://schemas.openxmlformats.org/officeDocument/2006/relationships/slideMaster" Target="slideMasters/slideMaster11.xml"/><Relationship Id="rId32" Type="http://schemas.openxmlformats.org/officeDocument/2006/relationships/slide" Target="slides/slide11.xml"/><Relationship Id="rId37" Type="http://schemas.openxmlformats.org/officeDocument/2006/relationships/slide" Target="slides/slide16.xml"/><Relationship Id="rId53" Type="http://schemas.openxmlformats.org/officeDocument/2006/relationships/slide" Target="slides/slide32.xml"/><Relationship Id="rId58" Type="http://schemas.openxmlformats.org/officeDocument/2006/relationships/slide" Target="slides/slide37.xml"/><Relationship Id="rId74" Type="http://schemas.openxmlformats.org/officeDocument/2006/relationships/slide" Target="slides/slide53.xml"/><Relationship Id="rId79" Type="http://schemas.openxmlformats.org/officeDocument/2006/relationships/slide" Target="slides/slide58.xml"/><Relationship Id="rId102" Type="http://schemas.openxmlformats.org/officeDocument/2006/relationships/handoutMaster" Target="handoutMasters/handoutMaster1.xml"/><Relationship Id="rId5" Type="http://schemas.openxmlformats.org/officeDocument/2006/relationships/slideMaster" Target="slideMasters/slideMaster5.xml"/><Relationship Id="rId90" Type="http://schemas.openxmlformats.org/officeDocument/2006/relationships/slide" Target="slides/slide69.xml"/><Relationship Id="rId95" Type="http://schemas.openxmlformats.org/officeDocument/2006/relationships/slide" Target="slides/slide74.xml"/><Relationship Id="rId22" Type="http://schemas.openxmlformats.org/officeDocument/2006/relationships/slide" Target="slides/slide1.xml"/><Relationship Id="rId27" Type="http://schemas.openxmlformats.org/officeDocument/2006/relationships/slide" Target="slides/slide6.xml"/><Relationship Id="rId43" Type="http://schemas.openxmlformats.org/officeDocument/2006/relationships/slide" Target="slides/slide22.xml"/><Relationship Id="rId48" Type="http://schemas.openxmlformats.org/officeDocument/2006/relationships/slide" Target="slides/slide27.xml"/><Relationship Id="rId64" Type="http://schemas.openxmlformats.org/officeDocument/2006/relationships/slide" Target="slides/slide43.xml"/><Relationship Id="rId69" Type="http://schemas.openxmlformats.org/officeDocument/2006/relationships/slide" Target="slides/slide48.xml"/><Relationship Id="rId80" Type="http://schemas.openxmlformats.org/officeDocument/2006/relationships/slide" Target="slides/slide59.xml"/><Relationship Id="rId85" Type="http://schemas.openxmlformats.org/officeDocument/2006/relationships/slide" Target="slides/slide64.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 Target="slides/slide12.xml"/><Relationship Id="rId38" Type="http://schemas.openxmlformats.org/officeDocument/2006/relationships/slide" Target="slides/slide17.xml"/><Relationship Id="rId59" Type="http://schemas.openxmlformats.org/officeDocument/2006/relationships/slide" Target="slides/slide38.xml"/><Relationship Id="rId103" Type="http://schemas.openxmlformats.org/officeDocument/2006/relationships/commentAuthors" Target="commentAuthors.xml"/><Relationship Id="rId20" Type="http://schemas.openxmlformats.org/officeDocument/2006/relationships/slideMaster" Target="slideMasters/slideMaster20.xml"/><Relationship Id="rId41" Type="http://schemas.openxmlformats.org/officeDocument/2006/relationships/slide" Target="slides/slide20.xml"/><Relationship Id="rId54" Type="http://schemas.openxmlformats.org/officeDocument/2006/relationships/slide" Target="slides/slide33.xml"/><Relationship Id="rId62" Type="http://schemas.openxmlformats.org/officeDocument/2006/relationships/slide" Target="slides/slide41.xml"/><Relationship Id="rId70" Type="http://schemas.openxmlformats.org/officeDocument/2006/relationships/slide" Target="slides/slide49.xml"/><Relationship Id="rId75" Type="http://schemas.openxmlformats.org/officeDocument/2006/relationships/slide" Target="slides/slide54.xml"/><Relationship Id="rId83" Type="http://schemas.openxmlformats.org/officeDocument/2006/relationships/slide" Target="slides/slide62.xml"/><Relationship Id="rId88" Type="http://schemas.openxmlformats.org/officeDocument/2006/relationships/slide" Target="slides/slide67.xml"/><Relationship Id="rId91" Type="http://schemas.openxmlformats.org/officeDocument/2006/relationships/slide" Target="slides/slide70.xml"/><Relationship Id="rId96" Type="http://schemas.openxmlformats.org/officeDocument/2006/relationships/slide" Target="slides/slide75.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2.xml"/><Relationship Id="rId28" Type="http://schemas.openxmlformats.org/officeDocument/2006/relationships/slide" Target="slides/slide7.xml"/><Relationship Id="rId36" Type="http://schemas.openxmlformats.org/officeDocument/2006/relationships/slide" Target="slides/slide15.xml"/><Relationship Id="rId49" Type="http://schemas.openxmlformats.org/officeDocument/2006/relationships/slide" Target="slides/slide28.xml"/><Relationship Id="rId57" Type="http://schemas.openxmlformats.org/officeDocument/2006/relationships/slide" Target="slides/slide36.xml"/><Relationship Id="rId106" Type="http://schemas.openxmlformats.org/officeDocument/2006/relationships/theme" Target="theme/theme1.xml"/><Relationship Id="rId10" Type="http://schemas.openxmlformats.org/officeDocument/2006/relationships/slideMaster" Target="slideMasters/slideMaster10.xml"/><Relationship Id="rId31" Type="http://schemas.openxmlformats.org/officeDocument/2006/relationships/slide" Target="slides/slide10.xml"/><Relationship Id="rId44" Type="http://schemas.openxmlformats.org/officeDocument/2006/relationships/slide" Target="slides/slide23.xml"/><Relationship Id="rId52" Type="http://schemas.openxmlformats.org/officeDocument/2006/relationships/slide" Target="slides/slide31.xml"/><Relationship Id="rId60" Type="http://schemas.openxmlformats.org/officeDocument/2006/relationships/slide" Target="slides/slide39.xml"/><Relationship Id="rId65" Type="http://schemas.openxmlformats.org/officeDocument/2006/relationships/slide" Target="slides/slide44.xml"/><Relationship Id="rId73" Type="http://schemas.openxmlformats.org/officeDocument/2006/relationships/slide" Target="slides/slide52.xml"/><Relationship Id="rId78" Type="http://schemas.openxmlformats.org/officeDocument/2006/relationships/slide" Target="slides/slide57.xml"/><Relationship Id="rId81" Type="http://schemas.openxmlformats.org/officeDocument/2006/relationships/slide" Target="slides/slide60.xml"/><Relationship Id="rId86" Type="http://schemas.openxmlformats.org/officeDocument/2006/relationships/slide" Target="slides/slide65.xml"/><Relationship Id="rId94" Type="http://schemas.openxmlformats.org/officeDocument/2006/relationships/slide" Target="slides/slide73.xml"/><Relationship Id="rId99" Type="http://schemas.openxmlformats.org/officeDocument/2006/relationships/slide" Target="slides/slide78.xml"/><Relationship Id="rId10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8.xml"/><Relationship Id="rId34" Type="http://schemas.openxmlformats.org/officeDocument/2006/relationships/slide" Target="slides/slide13.xml"/><Relationship Id="rId50" Type="http://schemas.openxmlformats.org/officeDocument/2006/relationships/slide" Target="slides/slide29.xml"/><Relationship Id="rId55" Type="http://schemas.openxmlformats.org/officeDocument/2006/relationships/slide" Target="slides/slide34.xml"/><Relationship Id="rId76" Type="http://schemas.openxmlformats.org/officeDocument/2006/relationships/slide" Target="slides/slide55.xml"/><Relationship Id="rId97" Type="http://schemas.openxmlformats.org/officeDocument/2006/relationships/slide" Target="slides/slide76.xml"/><Relationship Id="rId104"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slide" Target="slides/slide50.xml"/><Relationship Id="rId92" Type="http://schemas.openxmlformats.org/officeDocument/2006/relationships/slide" Target="slides/slide71.xml"/><Relationship Id="rId2" Type="http://schemas.openxmlformats.org/officeDocument/2006/relationships/slideMaster" Target="slideMasters/slideMaster2.xml"/><Relationship Id="rId29" Type="http://schemas.openxmlformats.org/officeDocument/2006/relationships/slide" Target="slides/slide8.xml"/><Relationship Id="rId24" Type="http://schemas.openxmlformats.org/officeDocument/2006/relationships/slide" Target="slides/slide3.xml"/><Relationship Id="rId40" Type="http://schemas.openxmlformats.org/officeDocument/2006/relationships/slide" Target="slides/slide19.xml"/><Relationship Id="rId45" Type="http://schemas.openxmlformats.org/officeDocument/2006/relationships/slide" Target="slides/slide24.xml"/><Relationship Id="rId66" Type="http://schemas.openxmlformats.org/officeDocument/2006/relationships/slide" Target="slides/slide45.xml"/><Relationship Id="rId87" Type="http://schemas.openxmlformats.org/officeDocument/2006/relationships/slide" Target="slides/slide66.xml"/><Relationship Id="rId61" Type="http://schemas.openxmlformats.org/officeDocument/2006/relationships/slide" Target="slides/slide40.xml"/><Relationship Id="rId82" Type="http://schemas.openxmlformats.org/officeDocument/2006/relationships/slide" Target="slides/slide61.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 Target="slides/slide9.xml"/><Relationship Id="rId35" Type="http://schemas.openxmlformats.org/officeDocument/2006/relationships/slide" Target="slides/slide14.xml"/><Relationship Id="rId56" Type="http://schemas.openxmlformats.org/officeDocument/2006/relationships/slide" Target="slides/slide35.xml"/><Relationship Id="rId77" Type="http://schemas.openxmlformats.org/officeDocument/2006/relationships/slide" Target="slides/slide56.xml"/><Relationship Id="rId100" Type="http://schemas.openxmlformats.org/officeDocument/2006/relationships/slide" Target="slides/slide79.xml"/><Relationship Id="rId105"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30.xml"/><Relationship Id="rId72" Type="http://schemas.openxmlformats.org/officeDocument/2006/relationships/slide" Target="slides/slide51.xml"/><Relationship Id="rId93" Type="http://schemas.openxmlformats.org/officeDocument/2006/relationships/slide" Target="slides/slide72.xml"/><Relationship Id="rId98" Type="http://schemas.openxmlformats.org/officeDocument/2006/relationships/slide" Target="slides/slide77.xml"/><Relationship Id="rId3" Type="http://schemas.openxmlformats.org/officeDocument/2006/relationships/slideMaster" Target="slideMasters/slideMaster3.xml"/><Relationship Id="rId25" Type="http://schemas.openxmlformats.org/officeDocument/2006/relationships/slide" Target="slides/slide4.xml"/><Relationship Id="rId46" Type="http://schemas.openxmlformats.org/officeDocument/2006/relationships/slide" Target="slides/slide25.xml"/><Relationship Id="rId67" Type="http://schemas.openxmlformats.org/officeDocument/2006/relationships/slide" Target="slides/slide46.xml"/></Relationships>
</file>

<file path=ppt/diagrams/_rels/data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image" Target="../media/image15.jpeg"/><Relationship Id="rId5" Type="http://schemas.openxmlformats.org/officeDocument/2006/relationships/image" Target="../media/image19.png"/><Relationship Id="rId4" Type="http://schemas.openxmlformats.org/officeDocument/2006/relationships/image" Target="../media/image18.gif"/></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AC145C-9383-4F2A-8215-18E63D4A7C89}" type="doc">
      <dgm:prSet loTypeId="urn:microsoft.com/office/officeart/2008/layout/VerticalCurvedList" loCatId="list" qsTypeId="urn:microsoft.com/office/officeart/2005/8/quickstyle/simple1" qsCatId="simple" csTypeId="urn:microsoft.com/office/officeart/2005/8/colors/colorful4" csCatId="colorful" phldr="1"/>
      <dgm:spPr/>
      <dgm:t>
        <a:bodyPr/>
        <a:lstStyle/>
        <a:p>
          <a:endParaRPr lang="tr-TR"/>
        </a:p>
      </dgm:t>
    </dgm:pt>
    <dgm:pt modelId="{1F67E2B8-6361-45FE-9DF0-2E6583E84BDB}">
      <dgm:prSet phldrT="[Metin]" custT="1"/>
      <dgm:spPr/>
      <dgm:t>
        <a:bodyPr/>
        <a:lstStyle/>
        <a:p>
          <a:r>
            <a:rPr lang="tr-TR" altLang="tr-TR" sz="1800" dirty="0" smtClean="0">
              <a:latin typeface="Calibri" panose="020F0502020204030204" pitchFamily="34" charset="0"/>
            </a:rPr>
            <a:t>Ülkenin ulusal ve uluslararası hedefleri doğrultusunda, küçük ve orta ölçekli işletmelerin ekonomideki paylarının ve etkinliklerinin arttırılması, rekabet güçlerinin ve sağladıkları katma değerin yükseltilmesi amacıyla hazırlayacakları projelerin desteklenmesi</a:t>
          </a:r>
          <a:endParaRPr lang="tr-TR" sz="1800" dirty="0">
            <a:latin typeface="Calibri" panose="020F0502020204030204" pitchFamily="34" charset="0"/>
          </a:endParaRPr>
        </a:p>
      </dgm:t>
    </dgm:pt>
    <dgm:pt modelId="{1FC98997-B6B4-40D4-B732-3D26CA2D3783}" type="parTrans" cxnId="{66171764-3E45-4DB1-862E-30FC18A7716A}">
      <dgm:prSet/>
      <dgm:spPr/>
      <dgm:t>
        <a:bodyPr/>
        <a:lstStyle/>
        <a:p>
          <a:endParaRPr lang="tr-TR"/>
        </a:p>
      </dgm:t>
    </dgm:pt>
    <dgm:pt modelId="{3FB3BF84-A49A-40CC-AA63-48D22253C8E2}" type="sibTrans" cxnId="{66171764-3E45-4DB1-862E-30FC18A7716A}">
      <dgm:prSet/>
      <dgm:spPr/>
      <dgm:t>
        <a:bodyPr/>
        <a:lstStyle/>
        <a:p>
          <a:endParaRPr lang="tr-TR"/>
        </a:p>
      </dgm:t>
    </dgm:pt>
    <dgm:pt modelId="{383A6E84-7E7E-47AE-8E28-29B0AE498AD4}">
      <dgm:prSet phldrT="[Metin]" custT="1"/>
      <dgm:spPr/>
      <dgm:t>
        <a:bodyPr/>
        <a:lstStyle/>
        <a:p>
          <a:pPr>
            <a:spcAft>
              <a:spcPts val="0"/>
            </a:spcAft>
          </a:pPr>
          <a:r>
            <a:rPr lang="tr-TR" altLang="tr-TR" sz="1800" b="1" dirty="0" smtClean="0">
              <a:latin typeface="Calibri" panose="020F0502020204030204" pitchFamily="34" charset="0"/>
            </a:rPr>
            <a:t>-</a:t>
          </a:r>
          <a:r>
            <a:rPr lang="tr-TR" altLang="tr-TR" sz="1800" dirty="0" smtClean="0">
              <a:latin typeface="Calibri" panose="020F0502020204030204" pitchFamily="34" charset="0"/>
            </a:rPr>
            <a:t> Proje esaslı</a:t>
          </a:r>
        </a:p>
        <a:p>
          <a:pPr marL="0" indent="0">
            <a:spcAft>
              <a:spcPts val="0"/>
            </a:spcAft>
          </a:pPr>
          <a:r>
            <a:rPr lang="tr-TR" altLang="tr-TR" sz="1800" b="1" dirty="0" smtClean="0">
              <a:solidFill>
                <a:schemeClr val="bg1"/>
              </a:solidFill>
              <a:latin typeface="Calibri" panose="020F0502020204030204" pitchFamily="34" charset="0"/>
            </a:rPr>
            <a:t>- </a:t>
          </a:r>
          <a:r>
            <a:rPr lang="tr-TR" altLang="tr-TR" sz="1800" dirty="0" smtClean="0">
              <a:latin typeface="Calibri" panose="020F0502020204030204" pitchFamily="34" charset="0"/>
            </a:rPr>
            <a:t>KOSGEB kurumsal internet sayfasında ilan edilen Proje Teklif  Çağrılarına uygun konularda sunulan projeler desteklenir </a:t>
          </a:r>
        </a:p>
        <a:p>
          <a:pPr>
            <a:spcAft>
              <a:spcPts val="0"/>
            </a:spcAft>
          </a:pPr>
          <a:r>
            <a:rPr lang="tr-TR" sz="1800" dirty="0" smtClean="0">
              <a:latin typeface="Calibri" panose="020F0502020204030204" pitchFamily="34" charset="0"/>
            </a:rPr>
            <a:t>- Başvuru koşulları ve tarihleri  </a:t>
          </a:r>
          <a:r>
            <a:rPr lang="tr-TR" altLang="tr-TR" sz="1800" dirty="0" smtClean="0">
              <a:latin typeface="Calibri" panose="020F0502020204030204" pitchFamily="34" charset="0"/>
            </a:rPr>
            <a:t>Proje Teklif  </a:t>
          </a:r>
          <a:r>
            <a:rPr lang="tr-TR" sz="1800" dirty="0" smtClean="0">
              <a:latin typeface="Calibri" panose="020F0502020204030204" pitchFamily="34" charset="0"/>
            </a:rPr>
            <a:t>Çağrısında belirtilir</a:t>
          </a:r>
        </a:p>
        <a:p>
          <a:pPr marL="0" indent="0">
            <a:spcAft>
              <a:spcPts val="0"/>
            </a:spcAft>
          </a:pPr>
          <a:r>
            <a:rPr lang="tr-TR" sz="1800" dirty="0" smtClean="0">
              <a:latin typeface="Calibri" panose="020F0502020204030204" pitchFamily="34" charset="0"/>
            </a:rPr>
            <a:t>- Başvurular Kurullar tarafından değerlendirilir ve Çağrı bütçesi dahilinde en yüksek puanlı proje başvuruları desteklenir</a:t>
          </a:r>
          <a:endParaRPr lang="tr-TR" sz="1800" dirty="0">
            <a:latin typeface="Calibri" panose="020F0502020204030204" pitchFamily="34" charset="0"/>
          </a:endParaRPr>
        </a:p>
      </dgm:t>
    </dgm:pt>
    <dgm:pt modelId="{78DF0F56-1D7A-4135-B9AC-8438346EE052}" type="parTrans" cxnId="{D9A1EADD-68E4-4330-A257-F8683B2603B2}">
      <dgm:prSet/>
      <dgm:spPr/>
      <dgm:t>
        <a:bodyPr/>
        <a:lstStyle/>
        <a:p>
          <a:endParaRPr lang="tr-TR"/>
        </a:p>
      </dgm:t>
    </dgm:pt>
    <dgm:pt modelId="{6F924485-C89D-4B77-B3D0-CD556537AE57}" type="sibTrans" cxnId="{D9A1EADD-68E4-4330-A257-F8683B2603B2}">
      <dgm:prSet/>
      <dgm:spPr/>
      <dgm:t>
        <a:bodyPr/>
        <a:lstStyle/>
        <a:p>
          <a:endParaRPr lang="tr-TR"/>
        </a:p>
      </dgm:t>
    </dgm:pt>
    <dgm:pt modelId="{FC859DCF-8617-4EA8-87B8-B73CE9592243}">
      <dgm:prSet custT="1"/>
      <dgm:spPr/>
      <dgm:t>
        <a:bodyPr/>
        <a:lstStyle/>
        <a:p>
          <a:r>
            <a:rPr lang="tr-TR" altLang="tr-TR" sz="1800" dirty="0" smtClean="0">
              <a:solidFill>
                <a:schemeClr val="bg1"/>
              </a:solidFill>
              <a:latin typeface="Calibri" panose="020F0502020204030204" pitchFamily="34" charset="0"/>
            </a:rPr>
            <a:t>Proje Teklif Çağrısı, Başkanlık tarafından Kalkınma Planları ve Yıllık Programlarda belirlenen hedefler ile stratejik dokümanlardaki öncelikler dikkate alınarak ilgili Başkanlık Birimi koordinasyonunda hazırlanır</a:t>
          </a:r>
          <a:endParaRPr lang="tr-TR" sz="1800" dirty="0">
            <a:solidFill>
              <a:schemeClr val="bg1"/>
            </a:solidFill>
            <a:latin typeface="Calibri" panose="020F0502020204030204" pitchFamily="34" charset="0"/>
          </a:endParaRPr>
        </a:p>
      </dgm:t>
    </dgm:pt>
    <dgm:pt modelId="{053BDF3C-92BA-4DF7-8E6B-1B165E889886}" type="sibTrans" cxnId="{35A0569A-B6B0-4A1A-A03B-F44443630492}">
      <dgm:prSet/>
      <dgm:spPr/>
      <dgm:t>
        <a:bodyPr/>
        <a:lstStyle/>
        <a:p>
          <a:endParaRPr lang="tr-TR"/>
        </a:p>
      </dgm:t>
    </dgm:pt>
    <dgm:pt modelId="{CCD46B1D-BFEE-4FE0-8E34-D5E20F748139}" type="parTrans" cxnId="{35A0569A-B6B0-4A1A-A03B-F44443630492}">
      <dgm:prSet/>
      <dgm:spPr/>
      <dgm:t>
        <a:bodyPr/>
        <a:lstStyle/>
        <a:p>
          <a:endParaRPr lang="tr-TR"/>
        </a:p>
      </dgm:t>
    </dgm:pt>
    <dgm:pt modelId="{3CDF7142-9A2A-4834-889A-FB5FD6C14697}" type="pres">
      <dgm:prSet presAssocID="{F3AC145C-9383-4F2A-8215-18E63D4A7C89}" presName="Name0" presStyleCnt="0">
        <dgm:presLayoutVars>
          <dgm:chMax val="7"/>
          <dgm:chPref val="7"/>
          <dgm:dir/>
        </dgm:presLayoutVars>
      </dgm:prSet>
      <dgm:spPr/>
      <dgm:t>
        <a:bodyPr/>
        <a:lstStyle/>
        <a:p>
          <a:endParaRPr lang="tr-TR"/>
        </a:p>
      </dgm:t>
    </dgm:pt>
    <dgm:pt modelId="{1770620D-B8BB-4888-BA98-446CEE1CE26B}" type="pres">
      <dgm:prSet presAssocID="{F3AC145C-9383-4F2A-8215-18E63D4A7C89}" presName="Name1" presStyleCnt="0"/>
      <dgm:spPr/>
    </dgm:pt>
    <dgm:pt modelId="{58CA7F9A-0E42-4A53-B273-3A0289FC0B1F}" type="pres">
      <dgm:prSet presAssocID="{F3AC145C-9383-4F2A-8215-18E63D4A7C89}" presName="cycle" presStyleCnt="0"/>
      <dgm:spPr/>
    </dgm:pt>
    <dgm:pt modelId="{C4CA7E07-BAD2-4B2B-9766-FDE63D1DD0EC}" type="pres">
      <dgm:prSet presAssocID="{F3AC145C-9383-4F2A-8215-18E63D4A7C89}" presName="srcNode" presStyleLbl="node1" presStyleIdx="0" presStyleCnt="3"/>
      <dgm:spPr/>
    </dgm:pt>
    <dgm:pt modelId="{20B319CF-FD67-477F-B31A-76528DF9518A}" type="pres">
      <dgm:prSet presAssocID="{F3AC145C-9383-4F2A-8215-18E63D4A7C89}" presName="conn" presStyleLbl="parChTrans1D2" presStyleIdx="0" presStyleCnt="1" custLinFactNeighborY="293"/>
      <dgm:spPr/>
      <dgm:t>
        <a:bodyPr/>
        <a:lstStyle/>
        <a:p>
          <a:endParaRPr lang="tr-TR"/>
        </a:p>
      </dgm:t>
    </dgm:pt>
    <dgm:pt modelId="{E5CC60F2-EEE2-4048-8CF6-5C98A948A005}" type="pres">
      <dgm:prSet presAssocID="{F3AC145C-9383-4F2A-8215-18E63D4A7C89}" presName="extraNode" presStyleLbl="node1" presStyleIdx="0" presStyleCnt="3"/>
      <dgm:spPr/>
    </dgm:pt>
    <dgm:pt modelId="{306E1A12-1DE9-43DB-A04F-3FEC608FC3DE}" type="pres">
      <dgm:prSet presAssocID="{F3AC145C-9383-4F2A-8215-18E63D4A7C89}" presName="dstNode" presStyleLbl="node1" presStyleIdx="0" presStyleCnt="3"/>
      <dgm:spPr/>
    </dgm:pt>
    <dgm:pt modelId="{EA41B550-5782-4C76-A434-F024776C729B}" type="pres">
      <dgm:prSet presAssocID="{1F67E2B8-6361-45FE-9DF0-2E6583E84BDB}" presName="text_1" presStyleLbl="node1" presStyleIdx="0" presStyleCnt="3" custScaleY="117707">
        <dgm:presLayoutVars>
          <dgm:bulletEnabled val="1"/>
        </dgm:presLayoutVars>
      </dgm:prSet>
      <dgm:spPr/>
      <dgm:t>
        <a:bodyPr/>
        <a:lstStyle/>
        <a:p>
          <a:endParaRPr lang="tr-TR"/>
        </a:p>
      </dgm:t>
    </dgm:pt>
    <dgm:pt modelId="{9A4ED0F9-552C-4151-A233-7C4B33D00066}" type="pres">
      <dgm:prSet presAssocID="{1F67E2B8-6361-45FE-9DF0-2E6583E84BDB}" presName="accent_1" presStyleCnt="0"/>
      <dgm:spPr/>
    </dgm:pt>
    <dgm:pt modelId="{882F63DE-81B1-41E6-B86D-E2BBDC4D4B8C}" type="pres">
      <dgm:prSet presAssocID="{1F67E2B8-6361-45FE-9DF0-2E6583E84BDB}" presName="accentRepeatNode" presStyleLbl="solidFgAcc1" presStyleIdx="0" presStyleCnt="3"/>
      <dgm:spPr/>
    </dgm:pt>
    <dgm:pt modelId="{6CC06241-2FB9-4486-9A64-6B590F4EC0EE}" type="pres">
      <dgm:prSet presAssocID="{383A6E84-7E7E-47AE-8E28-29B0AE498AD4}" presName="text_2" presStyleLbl="node1" presStyleIdx="1" presStyleCnt="3" custScaleY="127614">
        <dgm:presLayoutVars>
          <dgm:bulletEnabled val="1"/>
        </dgm:presLayoutVars>
      </dgm:prSet>
      <dgm:spPr/>
      <dgm:t>
        <a:bodyPr/>
        <a:lstStyle/>
        <a:p>
          <a:endParaRPr lang="tr-TR"/>
        </a:p>
      </dgm:t>
    </dgm:pt>
    <dgm:pt modelId="{FC655F6E-6EE3-4A12-9214-DE115C68DA13}" type="pres">
      <dgm:prSet presAssocID="{383A6E84-7E7E-47AE-8E28-29B0AE498AD4}" presName="accent_2" presStyleCnt="0"/>
      <dgm:spPr/>
    </dgm:pt>
    <dgm:pt modelId="{D29283C0-076E-4AFD-AFC0-C1A75285C38C}" type="pres">
      <dgm:prSet presAssocID="{383A6E84-7E7E-47AE-8E28-29B0AE498AD4}" presName="accentRepeatNode" presStyleLbl="solidFgAcc1" presStyleIdx="1" presStyleCnt="3"/>
      <dgm:spPr/>
    </dgm:pt>
    <dgm:pt modelId="{0FDDD9FA-A991-4B90-B177-F43F7E985F03}" type="pres">
      <dgm:prSet presAssocID="{FC859DCF-8617-4EA8-87B8-B73CE9592243}" presName="text_3" presStyleLbl="node1" presStyleIdx="2" presStyleCnt="3" custScaleY="114565">
        <dgm:presLayoutVars>
          <dgm:bulletEnabled val="1"/>
        </dgm:presLayoutVars>
      </dgm:prSet>
      <dgm:spPr/>
      <dgm:t>
        <a:bodyPr/>
        <a:lstStyle/>
        <a:p>
          <a:endParaRPr lang="tr-TR"/>
        </a:p>
      </dgm:t>
    </dgm:pt>
    <dgm:pt modelId="{010F6C25-CED6-4AA2-9E4E-ED5EB2D64F27}" type="pres">
      <dgm:prSet presAssocID="{FC859DCF-8617-4EA8-87B8-B73CE9592243}" presName="accent_3" presStyleCnt="0"/>
      <dgm:spPr/>
    </dgm:pt>
    <dgm:pt modelId="{2CB88D7E-291D-40E0-BDAB-8D3C269836D1}" type="pres">
      <dgm:prSet presAssocID="{FC859DCF-8617-4EA8-87B8-B73CE9592243}" presName="accentRepeatNode" presStyleLbl="solidFgAcc1" presStyleIdx="2" presStyleCnt="3"/>
      <dgm:spPr/>
    </dgm:pt>
  </dgm:ptLst>
  <dgm:cxnLst>
    <dgm:cxn modelId="{CFCFB9DC-6E1E-4436-B5FB-4E857F7121C9}" type="presOf" srcId="{383A6E84-7E7E-47AE-8E28-29B0AE498AD4}" destId="{6CC06241-2FB9-4486-9A64-6B590F4EC0EE}" srcOrd="0" destOrd="0" presId="urn:microsoft.com/office/officeart/2008/layout/VerticalCurvedList"/>
    <dgm:cxn modelId="{66171764-3E45-4DB1-862E-30FC18A7716A}" srcId="{F3AC145C-9383-4F2A-8215-18E63D4A7C89}" destId="{1F67E2B8-6361-45FE-9DF0-2E6583E84BDB}" srcOrd="0" destOrd="0" parTransId="{1FC98997-B6B4-40D4-B732-3D26CA2D3783}" sibTransId="{3FB3BF84-A49A-40CC-AA63-48D22253C8E2}"/>
    <dgm:cxn modelId="{FF7A42CA-403B-4C8B-AEB2-35458E49CFBA}" type="presOf" srcId="{FC859DCF-8617-4EA8-87B8-B73CE9592243}" destId="{0FDDD9FA-A991-4B90-B177-F43F7E985F03}" srcOrd="0" destOrd="0" presId="urn:microsoft.com/office/officeart/2008/layout/VerticalCurvedList"/>
    <dgm:cxn modelId="{F3CE0045-BA0A-4EC1-B251-94E5EFECC1A6}" type="presOf" srcId="{1F67E2B8-6361-45FE-9DF0-2E6583E84BDB}" destId="{EA41B550-5782-4C76-A434-F024776C729B}" srcOrd="0" destOrd="0" presId="urn:microsoft.com/office/officeart/2008/layout/VerticalCurvedList"/>
    <dgm:cxn modelId="{4344E944-488A-48E3-83AC-E7BDE2F792CC}" type="presOf" srcId="{F3AC145C-9383-4F2A-8215-18E63D4A7C89}" destId="{3CDF7142-9A2A-4834-889A-FB5FD6C14697}" srcOrd="0" destOrd="0" presId="urn:microsoft.com/office/officeart/2008/layout/VerticalCurvedList"/>
    <dgm:cxn modelId="{35A0569A-B6B0-4A1A-A03B-F44443630492}" srcId="{F3AC145C-9383-4F2A-8215-18E63D4A7C89}" destId="{FC859DCF-8617-4EA8-87B8-B73CE9592243}" srcOrd="2" destOrd="0" parTransId="{CCD46B1D-BFEE-4FE0-8E34-D5E20F748139}" sibTransId="{053BDF3C-92BA-4DF7-8E6B-1B165E889886}"/>
    <dgm:cxn modelId="{284215AB-99C0-4202-B516-8F0080CE3ED7}" type="presOf" srcId="{3FB3BF84-A49A-40CC-AA63-48D22253C8E2}" destId="{20B319CF-FD67-477F-B31A-76528DF9518A}" srcOrd="0" destOrd="0" presId="urn:microsoft.com/office/officeart/2008/layout/VerticalCurvedList"/>
    <dgm:cxn modelId="{D9A1EADD-68E4-4330-A257-F8683B2603B2}" srcId="{F3AC145C-9383-4F2A-8215-18E63D4A7C89}" destId="{383A6E84-7E7E-47AE-8E28-29B0AE498AD4}" srcOrd="1" destOrd="0" parTransId="{78DF0F56-1D7A-4135-B9AC-8438346EE052}" sibTransId="{6F924485-C89D-4B77-B3D0-CD556537AE57}"/>
    <dgm:cxn modelId="{E330BAD1-9701-4B03-BBCB-93558738ED9B}" type="presParOf" srcId="{3CDF7142-9A2A-4834-889A-FB5FD6C14697}" destId="{1770620D-B8BB-4888-BA98-446CEE1CE26B}" srcOrd="0" destOrd="0" presId="urn:microsoft.com/office/officeart/2008/layout/VerticalCurvedList"/>
    <dgm:cxn modelId="{7B004FF4-6ACD-48F9-8EC3-D6FC5B96DFF2}" type="presParOf" srcId="{1770620D-B8BB-4888-BA98-446CEE1CE26B}" destId="{58CA7F9A-0E42-4A53-B273-3A0289FC0B1F}" srcOrd="0" destOrd="0" presId="urn:microsoft.com/office/officeart/2008/layout/VerticalCurvedList"/>
    <dgm:cxn modelId="{4CBB5795-6EA1-4451-8074-265FF861C678}" type="presParOf" srcId="{58CA7F9A-0E42-4A53-B273-3A0289FC0B1F}" destId="{C4CA7E07-BAD2-4B2B-9766-FDE63D1DD0EC}" srcOrd="0" destOrd="0" presId="urn:microsoft.com/office/officeart/2008/layout/VerticalCurvedList"/>
    <dgm:cxn modelId="{D00FD778-F98D-4455-838C-AC91B77326D3}" type="presParOf" srcId="{58CA7F9A-0E42-4A53-B273-3A0289FC0B1F}" destId="{20B319CF-FD67-477F-B31A-76528DF9518A}" srcOrd="1" destOrd="0" presId="urn:microsoft.com/office/officeart/2008/layout/VerticalCurvedList"/>
    <dgm:cxn modelId="{DBE9C251-2FD8-40CD-B71F-C4BDF155A062}" type="presParOf" srcId="{58CA7F9A-0E42-4A53-B273-3A0289FC0B1F}" destId="{E5CC60F2-EEE2-4048-8CF6-5C98A948A005}" srcOrd="2" destOrd="0" presId="urn:microsoft.com/office/officeart/2008/layout/VerticalCurvedList"/>
    <dgm:cxn modelId="{07FED265-BBE2-4B12-B549-7ADC2C86D304}" type="presParOf" srcId="{58CA7F9A-0E42-4A53-B273-3A0289FC0B1F}" destId="{306E1A12-1DE9-43DB-A04F-3FEC608FC3DE}" srcOrd="3" destOrd="0" presId="urn:microsoft.com/office/officeart/2008/layout/VerticalCurvedList"/>
    <dgm:cxn modelId="{01342790-EE37-4879-A250-10BF85E54BD1}" type="presParOf" srcId="{1770620D-B8BB-4888-BA98-446CEE1CE26B}" destId="{EA41B550-5782-4C76-A434-F024776C729B}" srcOrd="1" destOrd="0" presId="urn:microsoft.com/office/officeart/2008/layout/VerticalCurvedList"/>
    <dgm:cxn modelId="{D5A79ECA-07B7-4B1D-BDBA-E3BB54FD07BF}" type="presParOf" srcId="{1770620D-B8BB-4888-BA98-446CEE1CE26B}" destId="{9A4ED0F9-552C-4151-A233-7C4B33D00066}" srcOrd="2" destOrd="0" presId="urn:microsoft.com/office/officeart/2008/layout/VerticalCurvedList"/>
    <dgm:cxn modelId="{8462106F-1265-4A97-83EB-4780FD760C8C}" type="presParOf" srcId="{9A4ED0F9-552C-4151-A233-7C4B33D00066}" destId="{882F63DE-81B1-41E6-B86D-E2BBDC4D4B8C}" srcOrd="0" destOrd="0" presId="urn:microsoft.com/office/officeart/2008/layout/VerticalCurvedList"/>
    <dgm:cxn modelId="{96ACD68B-E78A-4B9D-BA71-8D5F9D16031B}" type="presParOf" srcId="{1770620D-B8BB-4888-BA98-446CEE1CE26B}" destId="{6CC06241-2FB9-4486-9A64-6B590F4EC0EE}" srcOrd="3" destOrd="0" presId="urn:microsoft.com/office/officeart/2008/layout/VerticalCurvedList"/>
    <dgm:cxn modelId="{A469A047-2701-4E2E-A445-3DCA7FDAAB74}" type="presParOf" srcId="{1770620D-B8BB-4888-BA98-446CEE1CE26B}" destId="{FC655F6E-6EE3-4A12-9214-DE115C68DA13}" srcOrd="4" destOrd="0" presId="urn:microsoft.com/office/officeart/2008/layout/VerticalCurvedList"/>
    <dgm:cxn modelId="{155E20DE-2524-465B-A58A-279C4496EED3}" type="presParOf" srcId="{FC655F6E-6EE3-4A12-9214-DE115C68DA13}" destId="{D29283C0-076E-4AFD-AFC0-C1A75285C38C}" srcOrd="0" destOrd="0" presId="urn:microsoft.com/office/officeart/2008/layout/VerticalCurvedList"/>
    <dgm:cxn modelId="{8D3EB943-13FF-47D9-8EE4-182FEC565945}" type="presParOf" srcId="{1770620D-B8BB-4888-BA98-446CEE1CE26B}" destId="{0FDDD9FA-A991-4B90-B177-F43F7E985F03}" srcOrd="5" destOrd="0" presId="urn:microsoft.com/office/officeart/2008/layout/VerticalCurvedList"/>
    <dgm:cxn modelId="{DD6D4E80-52FA-4A51-94B8-CDAB02C41578}" type="presParOf" srcId="{1770620D-B8BB-4888-BA98-446CEE1CE26B}" destId="{010F6C25-CED6-4AA2-9E4E-ED5EB2D64F27}" srcOrd="6" destOrd="0" presId="urn:microsoft.com/office/officeart/2008/layout/VerticalCurvedList"/>
    <dgm:cxn modelId="{530652B3-7A66-4EF1-A357-78913EC1B0D8}" type="presParOf" srcId="{010F6C25-CED6-4AA2-9E4E-ED5EB2D64F27}" destId="{2CB88D7E-291D-40E0-BDAB-8D3C269836D1}"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1E7A9D-E7EA-489E-8F29-2EAF9746D4F3}" type="doc">
      <dgm:prSet loTypeId="urn:microsoft.com/office/officeart/2005/8/layout/vList3" loCatId="list" qsTypeId="urn:microsoft.com/office/officeart/2005/8/quickstyle/simple2" qsCatId="simple" csTypeId="urn:microsoft.com/office/officeart/2005/8/colors/colorful1" csCatId="colorful" phldr="1"/>
      <dgm:spPr/>
    </dgm:pt>
    <dgm:pt modelId="{C4A1C636-BDF8-4E50-A192-D29332589DC4}">
      <dgm:prSet phldrT="[Metin]" custT="1"/>
      <dgm:spPr/>
      <dgm:t>
        <a:bodyPr/>
        <a:lstStyle/>
        <a:p>
          <a:r>
            <a:rPr lang="tr-TR" sz="2000" b="1" dirty="0" smtClean="0">
              <a:latin typeface="Calibri" panose="020F0502020204030204" pitchFamily="34" charset="0"/>
            </a:rPr>
            <a:t>Belirli bir yerde</a:t>
          </a:r>
          <a:endParaRPr lang="tr-TR" sz="2000" dirty="0">
            <a:latin typeface="Calibri" panose="020F0502020204030204" pitchFamily="34" charset="0"/>
          </a:endParaRPr>
        </a:p>
      </dgm:t>
    </dgm:pt>
    <dgm:pt modelId="{ACE6715D-1593-4382-BCA1-1F5FA76A9CDE}" type="parTrans" cxnId="{4CA685A3-0082-4AD8-881B-D17F02DA0D4B}">
      <dgm:prSet/>
      <dgm:spPr/>
      <dgm:t>
        <a:bodyPr/>
        <a:lstStyle/>
        <a:p>
          <a:endParaRPr lang="tr-TR"/>
        </a:p>
      </dgm:t>
    </dgm:pt>
    <dgm:pt modelId="{2102D8D0-71BC-48C5-9459-5E619C62D4E3}" type="sibTrans" cxnId="{4CA685A3-0082-4AD8-881B-D17F02DA0D4B}">
      <dgm:prSet/>
      <dgm:spPr/>
      <dgm:t>
        <a:bodyPr/>
        <a:lstStyle/>
        <a:p>
          <a:endParaRPr lang="tr-TR"/>
        </a:p>
      </dgm:t>
    </dgm:pt>
    <dgm:pt modelId="{DCC7B19C-3CB1-4D99-80F1-92E3FB14B216}">
      <dgm:prSet phldrT="[Metin]" custT="1"/>
      <dgm:spPr/>
      <dgm:t>
        <a:bodyPr/>
        <a:lstStyle/>
        <a:p>
          <a:r>
            <a:rPr lang="tr-TR" sz="2000" b="1" dirty="0" smtClean="0">
              <a:latin typeface="Calibri" panose="020F0502020204030204" pitchFamily="34" charset="0"/>
            </a:rPr>
            <a:t>Bir başlama ve bitiş noktasına sahip,</a:t>
          </a:r>
          <a:endParaRPr lang="tr-TR" sz="2000" dirty="0">
            <a:latin typeface="Calibri" panose="020F0502020204030204" pitchFamily="34" charset="0"/>
          </a:endParaRPr>
        </a:p>
      </dgm:t>
    </dgm:pt>
    <dgm:pt modelId="{568927DA-0635-4353-8ACF-8AE6DB513638}" type="parTrans" cxnId="{FB41A0D8-30C7-4C1E-B369-F338D64630F6}">
      <dgm:prSet/>
      <dgm:spPr/>
      <dgm:t>
        <a:bodyPr/>
        <a:lstStyle/>
        <a:p>
          <a:endParaRPr lang="tr-TR"/>
        </a:p>
      </dgm:t>
    </dgm:pt>
    <dgm:pt modelId="{840E3F07-2798-43D1-AF5C-55EBE41216E8}" type="sibTrans" cxnId="{FB41A0D8-30C7-4C1E-B369-F338D64630F6}">
      <dgm:prSet/>
      <dgm:spPr/>
      <dgm:t>
        <a:bodyPr/>
        <a:lstStyle/>
        <a:p>
          <a:endParaRPr lang="tr-TR"/>
        </a:p>
      </dgm:t>
    </dgm:pt>
    <dgm:pt modelId="{56FBF5BD-F214-4A1D-8423-B29BBAE61909}">
      <dgm:prSet phldrT="[Metin]" custT="1"/>
      <dgm:spPr/>
      <dgm:t>
        <a:bodyPr/>
        <a:lstStyle/>
        <a:p>
          <a:r>
            <a:rPr lang="tr-TR" sz="2000" b="1" dirty="0" smtClean="0">
              <a:latin typeface="Calibri" panose="020F0502020204030204" pitchFamily="34" charset="0"/>
            </a:rPr>
            <a:t>Hedeflenen belirli amaçların gerçekleştirilmesine</a:t>
          </a:r>
          <a:endParaRPr lang="tr-TR" sz="2000" dirty="0">
            <a:latin typeface="Calibri" panose="020F0502020204030204" pitchFamily="34" charset="0"/>
          </a:endParaRPr>
        </a:p>
      </dgm:t>
    </dgm:pt>
    <dgm:pt modelId="{F1092682-2E4F-4C34-9AE2-58CAB985C5AC}" type="parTrans" cxnId="{AC93A56D-19BE-4B93-AAE0-D03E71AC6624}">
      <dgm:prSet/>
      <dgm:spPr/>
      <dgm:t>
        <a:bodyPr/>
        <a:lstStyle/>
        <a:p>
          <a:endParaRPr lang="tr-TR"/>
        </a:p>
      </dgm:t>
    </dgm:pt>
    <dgm:pt modelId="{E7AAFCE6-4455-4341-8CB7-9D41D266DCFF}" type="sibTrans" cxnId="{AC93A56D-19BE-4B93-AAE0-D03E71AC6624}">
      <dgm:prSet/>
      <dgm:spPr/>
      <dgm:t>
        <a:bodyPr/>
        <a:lstStyle/>
        <a:p>
          <a:endParaRPr lang="tr-TR"/>
        </a:p>
      </dgm:t>
    </dgm:pt>
    <dgm:pt modelId="{34D6C65E-088B-4244-BB58-32B895110DB7}">
      <dgm:prSet custT="1"/>
      <dgm:spPr/>
      <dgm:t>
        <a:bodyPr/>
        <a:lstStyle/>
        <a:p>
          <a:r>
            <a:rPr lang="tr-TR" sz="2000" b="1" dirty="0" smtClean="0">
              <a:latin typeface="Calibri" panose="020F0502020204030204" pitchFamily="34" charset="0"/>
            </a:rPr>
            <a:t>Belirli bir zaman ve bütçe çerçevesinde,</a:t>
          </a:r>
          <a:endParaRPr lang="tr-TR" sz="2000" dirty="0">
            <a:latin typeface="Calibri" panose="020F0502020204030204" pitchFamily="34" charset="0"/>
          </a:endParaRPr>
        </a:p>
      </dgm:t>
    </dgm:pt>
    <dgm:pt modelId="{89F23861-1C32-4CCB-B1F6-D62F5EBFA699}" type="parTrans" cxnId="{34614A89-5E4A-4FC4-9F8F-5113C54581BE}">
      <dgm:prSet/>
      <dgm:spPr/>
      <dgm:t>
        <a:bodyPr/>
        <a:lstStyle/>
        <a:p>
          <a:endParaRPr lang="tr-TR"/>
        </a:p>
      </dgm:t>
    </dgm:pt>
    <dgm:pt modelId="{6A121B19-C863-4D63-A2A3-3748168C2A05}" type="sibTrans" cxnId="{34614A89-5E4A-4FC4-9F8F-5113C54581BE}">
      <dgm:prSet/>
      <dgm:spPr/>
      <dgm:t>
        <a:bodyPr/>
        <a:lstStyle/>
        <a:p>
          <a:endParaRPr lang="tr-TR"/>
        </a:p>
      </dgm:t>
    </dgm:pt>
    <dgm:pt modelId="{F838DF4E-9E37-4E2D-B38A-2F3B0258F02B}">
      <dgm:prSet custT="1"/>
      <dgm:spPr/>
      <dgm:t>
        <a:bodyPr/>
        <a:lstStyle/>
        <a:p>
          <a:r>
            <a:rPr lang="tr-TR" sz="3200" b="1" kern="1800" spc="800" baseline="0" dirty="0" smtClean="0">
              <a:effectLst>
                <a:outerShdw blurRad="38100" dist="38100" dir="2700000" algn="tl">
                  <a:srgbClr val="000000">
                    <a:alpha val="43137"/>
                  </a:srgbClr>
                </a:outerShdw>
              </a:effectLst>
              <a:latin typeface="Calibri" panose="020F0502020204030204" pitchFamily="34" charset="0"/>
            </a:rPr>
            <a:t>PROJE</a:t>
          </a:r>
          <a:endParaRPr lang="tr-TR" sz="1800" b="1" kern="1800" spc="800" baseline="0" dirty="0">
            <a:effectLst>
              <a:outerShdw blurRad="38100" dist="38100" dir="2700000" algn="tl">
                <a:srgbClr val="000000">
                  <a:alpha val="43137"/>
                </a:srgbClr>
              </a:outerShdw>
            </a:effectLst>
            <a:latin typeface="Calibri" panose="020F0502020204030204" pitchFamily="34" charset="0"/>
          </a:endParaRPr>
        </a:p>
      </dgm:t>
    </dgm:pt>
    <dgm:pt modelId="{559C4FD2-8029-47B6-ABFE-E903B3452431}" type="parTrans" cxnId="{E965788B-F8F4-49EB-8A2B-FB32BDF0C05D}">
      <dgm:prSet/>
      <dgm:spPr/>
      <dgm:t>
        <a:bodyPr/>
        <a:lstStyle/>
        <a:p>
          <a:endParaRPr lang="tr-TR"/>
        </a:p>
      </dgm:t>
    </dgm:pt>
    <dgm:pt modelId="{BB5E9CB7-52F9-4C53-93A8-E37A6F913E60}" type="sibTrans" cxnId="{E965788B-F8F4-49EB-8A2B-FB32BDF0C05D}">
      <dgm:prSet/>
      <dgm:spPr/>
      <dgm:t>
        <a:bodyPr/>
        <a:lstStyle/>
        <a:p>
          <a:endParaRPr lang="tr-TR"/>
        </a:p>
      </dgm:t>
    </dgm:pt>
    <dgm:pt modelId="{75356E26-BDB4-465A-A9CC-BD40F97316B5}" type="pres">
      <dgm:prSet presAssocID="{FA1E7A9D-E7EA-489E-8F29-2EAF9746D4F3}" presName="linearFlow" presStyleCnt="0">
        <dgm:presLayoutVars>
          <dgm:dir/>
          <dgm:resizeHandles val="exact"/>
        </dgm:presLayoutVars>
      </dgm:prSet>
      <dgm:spPr/>
    </dgm:pt>
    <dgm:pt modelId="{332765AF-87C1-4DED-B3D7-51AF4CD7BA6B}" type="pres">
      <dgm:prSet presAssocID="{F838DF4E-9E37-4E2D-B38A-2F3B0258F02B}" presName="composite" presStyleCnt="0"/>
      <dgm:spPr/>
    </dgm:pt>
    <dgm:pt modelId="{0D070729-688A-48C2-84F5-F3A53F381632}" type="pres">
      <dgm:prSet presAssocID="{F838DF4E-9E37-4E2D-B38A-2F3B0258F02B}" presName="imgShp" presStyleLbl="fgImgPlace1" presStyleIdx="0" presStyleCnt="5" custScaleX="172338" custScaleY="152733" custLinFactX="-8877" custLinFactNeighborX="-100000"/>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9000" r="-29000"/>
          </a:stretch>
        </a:blipFill>
      </dgm:spPr>
    </dgm:pt>
    <dgm:pt modelId="{C777F5AB-2CEE-4F8C-959B-5B178316B511}" type="pres">
      <dgm:prSet presAssocID="{F838DF4E-9E37-4E2D-B38A-2F3B0258F02B}" presName="txShp" presStyleLbl="node1" presStyleIdx="0" presStyleCnt="5" custScaleX="134471" custLinFactNeighborX="-10295">
        <dgm:presLayoutVars>
          <dgm:bulletEnabled val="1"/>
        </dgm:presLayoutVars>
      </dgm:prSet>
      <dgm:spPr/>
      <dgm:t>
        <a:bodyPr/>
        <a:lstStyle/>
        <a:p>
          <a:endParaRPr lang="tr-TR"/>
        </a:p>
      </dgm:t>
    </dgm:pt>
    <dgm:pt modelId="{CBC82058-C2F0-4496-A410-95406F354714}" type="pres">
      <dgm:prSet presAssocID="{BB5E9CB7-52F9-4C53-93A8-E37A6F913E60}" presName="spacing" presStyleCnt="0"/>
      <dgm:spPr/>
    </dgm:pt>
    <dgm:pt modelId="{AA1D9855-2E3A-4210-B970-DAE4DF7F1F85}" type="pres">
      <dgm:prSet presAssocID="{C4A1C636-BDF8-4E50-A192-D29332589DC4}" presName="composite" presStyleCnt="0"/>
      <dgm:spPr/>
    </dgm:pt>
    <dgm:pt modelId="{F52B45A2-5E3B-4EAC-BD1B-6DE273906622}" type="pres">
      <dgm:prSet presAssocID="{C4A1C636-BDF8-4E50-A192-D29332589DC4}" presName="imgShp" presStyleLbl="fgImgPlace1" presStyleIdx="1" presStyleCnt="5"/>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t="-1000" b="-1000"/>
          </a:stretch>
        </a:blipFill>
      </dgm:spPr>
    </dgm:pt>
    <dgm:pt modelId="{BBC37063-0DA6-43C1-BBF2-9E8FA3026DBF}" type="pres">
      <dgm:prSet presAssocID="{C4A1C636-BDF8-4E50-A192-D29332589DC4}" presName="txShp" presStyleLbl="node1" presStyleIdx="1" presStyleCnt="5" custScaleX="106230">
        <dgm:presLayoutVars>
          <dgm:bulletEnabled val="1"/>
        </dgm:presLayoutVars>
      </dgm:prSet>
      <dgm:spPr/>
      <dgm:t>
        <a:bodyPr/>
        <a:lstStyle/>
        <a:p>
          <a:endParaRPr lang="tr-TR"/>
        </a:p>
      </dgm:t>
    </dgm:pt>
    <dgm:pt modelId="{24203D32-8994-4D77-A981-31881397D33E}" type="pres">
      <dgm:prSet presAssocID="{2102D8D0-71BC-48C5-9459-5E619C62D4E3}" presName="spacing" presStyleCnt="0"/>
      <dgm:spPr/>
    </dgm:pt>
    <dgm:pt modelId="{B9BE88D5-0432-4D99-9160-F1CC6691BF33}" type="pres">
      <dgm:prSet presAssocID="{34D6C65E-088B-4244-BB58-32B895110DB7}" presName="composite" presStyleCnt="0"/>
      <dgm:spPr/>
    </dgm:pt>
    <dgm:pt modelId="{CEFD3D77-2753-4649-84CB-5CD075B3C3C9}" type="pres">
      <dgm:prSet presAssocID="{34D6C65E-088B-4244-BB58-32B895110DB7}" presName="imgShp" presStyleLbl="fgImgPlace1" presStyleIdx="2" presStyleCnt="5"/>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7000" r="-17000"/>
          </a:stretch>
        </a:blipFill>
      </dgm:spPr>
    </dgm:pt>
    <dgm:pt modelId="{4BA93ACD-59E8-491B-8B1E-C01DDF070C62}" type="pres">
      <dgm:prSet presAssocID="{34D6C65E-088B-4244-BB58-32B895110DB7}" presName="txShp" presStyleLbl="node1" presStyleIdx="2" presStyleCnt="5" custScaleX="106230">
        <dgm:presLayoutVars>
          <dgm:bulletEnabled val="1"/>
        </dgm:presLayoutVars>
      </dgm:prSet>
      <dgm:spPr/>
      <dgm:t>
        <a:bodyPr/>
        <a:lstStyle/>
        <a:p>
          <a:endParaRPr lang="tr-TR"/>
        </a:p>
      </dgm:t>
    </dgm:pt>
    <dgm:pt modelId="{1EA8B161-F3DE-4573-B203-4069225FF5C5}" type="pres">
      <dgm:prSet presAssocID="{6A121B19-C863-4D63-A2A3-3748168C2A05}" presName="spacing" presStyleCnt="0"/>
      <dgm:spPr/>
    </dgm:pt>
    <dgm:pt modelId="{1AC51586-1C69-4D86-B3F2-C07EBC5D8106}" type="pres">
      <dgm:prSet presAssocID="{DCC7B19C-3CB1-4D99-80F1-92E3FB14B216}" presName="composite" presStyleCnt="0"/>
      <dgm:spPr/>
    </dgm:pt>
    <dgm:pt modelId="{B87B4DA8-3B73-4FE6-AE2F-4E5FB5D5C8E4}" type="pres">
      <dgm:prSet presAssocID="{DCC7B19C-3CB1-4D99-80F1-92E3FB14B216}" presName="imgShp" presStyleLbl="fgImgPlac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l="-26000" r="-26000"/>
          </a:stretch>
        </a:blipFill>
      </dgm:spPr>
      <dgm:t>
        <a:bodyPr/>
        <a:lstStyle/>
        <a:p>
          <a:endParaRPr lang="tr-TR"/>
        </a:p>
      </dgm:t>
    </dgm:pt>
    <dgm:pt modelId="{D8DA4D04-AD36-469B-A02F-4F6D3DCF5F1F}" type="pres">
      <dgm:prSet presAssocID="{DCC7B19C-3CB1-4D99-80F1-92E3FB14B216}" presName="txShp" presStyleLbl="node1" presStyleIdx="3" presStyleCnt="5" custScaleX="106230">
        <dgm:presLayoutVars>
          <dgm:bulletEnabled val="1"/>
        </dgm:presLayoutVars>
      </dgm:prSet>
      <dgm:spPr/>
      <dgm:t>
        <a:bodyPr/>
        <a:lstStyle/>
        <a:p>
          <a:endParaRPr lang="tr-TR"/>
        </a:p>
      </dgm:t>
    </dgm:pt>
    <dgm:pt modelId="{74D6FA10-6C1C-4179-B3D9-4500E42420A5}" type="pres">
      <dgm:prSet presAssocID="{840E3F07-2798-43D1-AF5C-55EBE41216E8}" presName="spacing" presStyleCnt="0"/>
      <dgm:spPr/>
    </dgm:pt>
    <dgm:pt modelId="{776E6C1D-A837-4E40-B938-0194BD33052E}" type="pres">
      <dgm:prSet presAssocID="{56FBF5BD-F214-4A1D-8423-B29BBAE61909}" presName="composite" presStyleCnt="0"/>
      <dgm:spPr/>
    </dgm:pt>
    <dgm:pt modelId="{20565E4D-4D2C-42E6-9EBF-69D86EAA0F49}" type="pres">
      <dgm:prSet presAssocID="{56FBF5BD-F214-4A1D-8423-B29BBAE61909}" presName="imgShp" presStyleLbl="fgImgPlace1" presStyleIdx="4" presStyleCnt="5"/>
      <dgm:spPr>
        <a:blipFill rotWithShape="1">
          <a:blip xmlns:r="http://schemas.openxmlformats.org/officeDocument/2006/relationships" r:embed="rId5"/>
          <a:stretch>
            <a:fillRect/>
          </a:stretch>
        </a:blipFill>
      </dgm:spPr>
    </dgm:pt>
    <dgm:pt modelId="{52D6D131-F048-4C1B-8E03-3F44C167903F}" type="pres">
      <dgm:prSet presAssocID="{56FBF5BD-F214-4A1D-8423-B29BBAE61909}" presName="txShp" presStyleLbl="node1" presStyleIdx="4" presStyleCnt="5" custScaleX="106230">
        <dgm:presLayoutVars>
          <dgm:bulletEnabled val="1"/>
        </dgm:presLayoutVars>
      </dgm:prSet>
      <dgm:spPr/>
      <dgm:t>
        <a:bodyPr/>
        <a:lstStyle/>
        <a:p>
          <a:endParaRPr lang="tr-TR"/>
        </a:p>
      </dgm:t>
    </dgm:pt>
  </dgm:ptLst>
  <dgm:cxnLst>
    <dgm:cxn modelId="{34614A89-5E4A-4FC4-9F8F-5113C54581BE}" srcId="{FA1E7A9D-E7EA-489E-8F29-2EAF9746D4F3}" destId="{34D6C65E-088B-4244-BB58-32B895110DB7}" srcOrd="2" destOrd="0" parTransId="{89F23861-1C32-4CCB-B1F6-D62F5EBFA699}" sibTransId="{6A121B19-C863-4D63-A2A3-3748168C2A05}"/>
    <dgm:cxn modelId="{E3854FF3-7707-4B78-93C0-8E863E6B9A19}" type="presOf" srcId="{56FBF5BD-F214-4A1D-8423-B29BBAE61909}" destId="{52D6D131-F048-4C1B-8E03-3F44C167903F}" srcOrd="0" destOrd="0" presId="urn:microsoft.com/office/officeart/2005/8/layout/vList3"/>
    <dgm:cxn modelId="{0CDD72DF-3514-41D9-86D2-3F66E4F4BC6B}" type="presOf" srcId="{FA1E7A9D-E7EA-489E-8F29-2EAF9746D4F3}" destId="{75356E26-BDB4-465A-A9CC-BD40F97316B5}" srcOrd="0" destOrd="0" presId="urn:microsoft.com/office/officeart/2005/8/layout/vList3"/>
    <dgm:cxn modelId="{28C396C3-5A94-44CC-B37C-A01F4B093457}" type="presOf" srcId="{C4A1C636-BDF8-4E50-A192-D29332589DC4}" destId="{BBC37063-0DA6-43C1-BBF2-9E8FA3026DBF}" srcOrd="0" destOrd="0" presId="urn:microsoft.com/office/officeart/2005/8/layout/vList3"/>
    <dgm:cxn modelId="{AC93A56D-19BE-4B93-AAE0-D03E71AC6624}" srcId="{FA1E7A9D-E7EA-489E-8F29-2EAF9746D4F3}" destId="{56FBF5BD-F214-4A1D-8423-B29BBAE61909}" srcOrd="4" destOrd="0" parTransId="{F1092682-2E4F-4C34-9AE2-58CAB985C5AC}" sibTransId="{E7AAFCE6-4455-4341-8CB7-9D41D266DCFF}"/>
    <dgm:cxn modelId="{E965788B-F8F4-49EB-8A2B-FB32BDF0C05D}" srcId="{FA1E7A9D-E7EA-489E-8F29-2EAF9746D4F3}" destId="{F838DF4E-9E37-4E2D-B38A-2F3B0258F02B}" srcOrd="0" destOrd="0" parTransId="{559C4FD2-8029-47B6-ABFE-E903B3452431}" sibTransId="{BB5E9CB7-52F9-4C53-93A8-E37A6F913E60}"/>
    <dgm:cxn modelId="{6A619B46-B94F-4880-9445-24394371CC1D}" type="presOf" srcId="{DCC7B19C-3CB1-4D99-80F1-92E3FB14B216}" destId="{D8DA4D04-AD36-469B-A02F-4F6D3DCF5F1F}" srcOrd="0" destOrd="0" presId="urn:microsoft.com/office/officeart/2005/8/layout/vList3"/>
    <dgm:cxn modelId="{AF360E2E-EF87-45CE-8886-93EAD9A07962}" type="presOf" srcId="{F838DF4E-9E37-4E2D-B38A-2F3B0258F02B}" destId="{C777F5AB-2CEE-4F8C-959B-5B178316B511}" srcOrd="0" destOrd="0" presId="urn:microsoft.com/office/officeart/2005/8/layout/vList3"/>
    <dgm:cxn modelId="{4CA685A3-0082-4AD8-881B-D17F02DA0D4B}" srcId="{FA1E7A9D-E7EA-489E-8F29-2EAF9746D4F3}" destId="{C4A1C636-BDF8-4E50-A192-D29332589DC4}" srcOrd="1" destOrd="0" parTransId="{ACE6715D-1593-4382-BCA1-1F5FA76A9CDE}" sibTransId="{2102D8D0-71BC-48C5-9459-5E619C62D4E3}"/>
    <dgm:cxn modelId="{FB41A0D8-30C7-4C1E-B369-F338D64630F6}" srcId="{FA1E7A9D-E7EA-489E-8F29-2EAF9746D4F3}" destId="{DCC7B19C-3CB1-4D99-80F1-92E3FB14B216}" srcOrd="3" destOrd="0" parTransId="{568927DA-0635-4353-8ACF-8AE6DB513638}" sibTransId="{840E3F07-2798-43D1-AF5C-55EBE41216E8}"/>
    <dgm:cxn modelId="{8CC2B944-F265-42C6-B9DC-4A184EBB6DC6}" type="presOf" srcId="{34D6C65E-088B-4244-BB58-32B895110DB7}" destId="{4BA93ACD-59E8-491B-8B1E-C01DDF070C62}" srcOrd="0" destOrd="0" presId="urn:microsoft.com/office/officeart/2005/8/layout/vList3"/>
    <dgm:cxn modelId="{2B6BD7E5-B577-45A2-AA70-875266D7520D}" type="presParOf" srcId="{75356E26-BDB4-465A-A9CC-BD40F97316B5}" destId="{332765AF-87C1-4DED-B3D7-51AF4CD7BA6B}" srcOrd="0" destOrd="0" presId="urn:microsoft.com/office/officeart/2005/8/layout/vList3"/>
    <dgm:cxn modelId="{F77F45D8-D7C5-4D15-8B51-7F9D3DF15656}" type="presParOf" srcId="{332765AF-87C1-4DED-B3D7-51AF4CD7BA6B}" destId="{0D070729-688A-48C2-84F5-F3A53F381632}" srcOrd="0" destOrd="0" presId="urn:microsoft.com/office/officeart/2005/8/layout/vList3"/>
    <dgm:cxn modelId="{F3968EA7-989B-4B57-995B-FE48368E36F9}" type="presParOf" srcId="{332765AF-87C1-4DED-B3D7-51AF4CD7BA6B}" destId="{C777F5AB-2CEE-4F8C-959B-5B178316B511}" srcOrd="1" destOrd="0" presId="urn:microsoft.com/office/officeart/2005/8/layout/vList3"/>
    <dgm:cxn modelId="{46A7C4DE-0194-4EC2-B3EE-EBD98C7CF050}" type="presParOf" srcId="{75356E26-BDB4-465A-A9CC-BD40F97316B5}" destId="{CBC82058-C2F0-4496-A410-95406F354714}" srcOrd="1" destOrd="0" presId="urn:microsoft.com/office/officeart/2005/8/layout/vList3"/>
    <dgm:cxn modelId="{D7C2C816-3A41-4E82-B40F-F9E532903E26}" type="presParOf" srcId="{75356E26-BDB4-465A-A9CC-BD40F97316B5}" destId="{AA1D9855-2E3A-4210-B970-DAE4DF7F1F85}" srcOrd="2" destOrd="0" presId="urn:microsoft.com/office/officeart/2005/8/layout/vList3"/>
    <dgm:cxn modelId="{7035119A-7427-43C7-9FBD-30281F03924F}" type="presParOf" srcId="{AA1D9855-2E3A-4210-B970-DAE4DF7F1F85}" destId="{F52B45A2-5E3B-4EAC-BD1B-6DE273906622}" srcOrd="0" destOrd="0" presId="urn:microsoft.com/office/officeart/2005/8/layout/vList3"/>
    <dgm:cxn modelId="{74D7328B-31B1-4AEB-B66D-AF94269AB217}" type="presParOf" srcId="{AA1D9855-2E3A-4210-B970-DAE4DF7F1F85}" destId="{BBC37063-0DA6-43C1-BBF2-9E8FA3026DBF}" srcOrd="1" destOrd="0" presId="urn:microsoft.com/office/officeart/2005/8/layout/vList3"/>
    <dgm:cxn modelId="{BF37AF0F-6AF9-4371-AAE5-6A5DAC515300}" type="presParOf" srcId="{75356E26-BDB4-465A-A9CC-BD40F97316B5}" destId="{24203D32-8994-4D77-A981-31881397D33E}" srcOrd="3" destOrd="0" presId="urn:microsoft.com/office/officeart/2005/8/layout/vList3"/>
    <dgm:cxn modelId="{6E7DD537-15D2-4C02-B3A2-309E951543BF}" type="presParOf" srcId="{75356E26-BDB4-465A-A9CC-BD40F97316B5}" destId="{B9BE88D5-0432-4D99-9160-F1CC6691BF33}" srcOrd="4" destOrd="0" presId="urn:microsoft.com/office/officeart/2005/8/layout/vList3"/>
    <dgm:cxn modelId="{DDBFCF35-156F-41DE-BEA6-D4942F5144BF}" type="presParOf" srcId="{B9BE88D5-0432-4D99-9160-F1CC6691BF33}" destId="{CEFD3D77-2753-4649-84CB-5CD075B3C3C9}" srcOrd="0" destOrd="0" presId="urn:microsoft.com/office/officeart/2005/8/layout/vList3"/>
    <dgm:cxn modelId="{64A31A2A-86D5-4A5F-8D26-F55322E87B56}" type="presParOf" srcId="{B9BE88D5-0432-4D99-9160-F1CC6691BF33}" destId="{4BA93ACD-59E8-491B-8B1E-C01DDF070C62}" srcOrd="1" destOrd="0" presId="urn:microsoft.com/office/officeart/2005/8/layout/vList3"/>
    <dgm:cxn modelId="{9FF7E431-BEFE-4DC0-8038-5168EA061CF4}" type="presParOf" srcId="{75356E26-BDB4-465A-A9CC-BD40F97316B5}" destId="{1EA8B161-F3DE-4573-B203-4069225FF5C5}" srcOrd="5" destOrd="0" presId="urn:microsoft.com/office/officeart/2005/8/layout/vList3"/>
    <dgm:cxn modelId="{C8725DCD-7CBF-4ECE-99BE-C05679A30D22}" type="presParOf" srcId="{75356E26-BDB4-465A-A9CC-BD40F97316B5}" destId="{1AC51586-1C69-4D86-B3F2-C07EBC5D8106}" srcOrd="6" destOrd="0" presId="urn:microsoft.com/office/officeart/2005/8/layout/vList3"/>
    <dgm:cxn modelId="{F6B971EC-EFF8-47AA-ACDF-0D5B11B47404}" type="presParOf" srcId="{1AC51586-1C69-4D86-B3F2-C07EBC5D8106}" destId="{B87B4DA8-3B73-4FE6-AE2F-4E5FB5D5C8E4}" srcOrd="0" destOrd="0" presId="urn:microsoft.com/office/officeart/2005/8/layout/vList3"/>
    <dgm:cxn modelId="{57F8E4C2-F0A1-44F3-99BA-2B19D8ABD872}" type="presParOf" srcId="{1AC51586-1C69-4D86-B3F2-C07EBC5D8106}" destId="{D8DA4D04-AD36-469B-A02F-4F6D3DCF5F1F}" srcOrd="1" destOrd="0" presId="urn:microsoft.com/office/officeart/2005/8/layout/vList3"/>
    <dgm:cxn modelId="{7B0D4371-21DC-4AC5-9D16-D0A66324DA18}" type="presParOf" srcId="{75356E26-BDB4-465A-A9CC-BD40F97316B5}" destId="{74D6FA10-6C1C-4179-B3D9-4500E42420A5}" srcOrd="7" destOrd="0" presId="urn:microsoft.com/office/officeart/2005/8/layout/vList3"/>
    <dgm:cxn modelId="{6A0641C4-4425-4B70-B105-2A42BF1315AA}" type="presParOf" srcId="{75356E26-BDB4-465A-A9CC-BD40F97316B5}" destId="{776E6C1D-A837-4E40-B938-0194BD33052E}" srcOrd="8" destOrd="0" presId="urn:microsoft.com/office/officeart/2005/8/layout/vList3"/>
    <dgm:cxn modelId="{45924758-1F87-4E5A-A184-B22A1C192613}" type="presParOf" srcId="{776E6C1D-A837-4E40-B938-0194BD33052E}" destId="{20565E4D-4D2C-42E6-9EBF-69D86EAA0F49}" srcOrd="0" destOrd="0" presId="urn:microsoft.com/office/officeart/2005/8/layout/vList3"/>
    <dgm:cxn modelId="{BC4A2506-D88E-42C2-A8C5-9378B42DCF20}" type="presParOf" srcId="{776E6C1D-A837-4E40-B938-0194BD33052E}" destId="{52D6D131-F048-4C1B-8E03-3F44C167903F}"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ED762E-A61C-404B-8A8B-8D864720EDF1}"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tr-TR"/>
        </a:p>
      </dgm:t>
    </dgm:pt>
    <dgm:pt modelId="{6DFE9733-832D-434E-A752-3E0F1D6DE1A6}">
      <dgm:prSet phldrT="[Metin]" custT="1"/>
      <dgm:spPr/>
      <dgm:t>
        <a:bodyPr/>
        <a:lstStyle/>
        <a:p>
          <a:r>
            <a:rPr lang="tr-TR" sz="2400" b="1" dirty="0" smtClean="0">
              <a:latin typeface="Calibri" panose="020F0502020204030204" pitchFamily="34" charset="0"/>
            </a:rPr>
            <a:t>Ölçek</a:t>
          </a:r>
          <a:endParaRPr lang="tr-TR" sz="2400" dirty="0">
            <a:latin typeface="Calibri" panose="020F0502020204030204" pitchFamily="34" charset="0"/>
          </a:endParaRPr>
        </a:p>
      </dgm:t>
    </dgm:pt>
    <dgm:pt modelId="{BCB929CE-F318-4A0B-92D9-E21B2E09D18B}" type="parTrans" cxnId="{5D1CAAEE-50E4-4251-9557-2A3A3244D544}">
      <dgm:prSet/>
      <dgm:spPr/>
      <dgm:t>
        <a:bodyPr/>
        <a:lstStyle/>
        <a:p>
          <a:endParaRPr lang="tr-TR"/>
        </a:p>
      </dgm:t>
    </dgm:pt>
    <dgm:pt modelId="{89273C51-3EA7-40E5-A539-FB0029D5B68C}" type="sibTrans" cxnId="{5D1CAAEE-50E4-4251-9557-2A3A3244D544}">
      <dgm:prSet/>
      <dgm:spPr/>
      <dgm:t>
        <a:bodyPr/>
        <a:lstStyle/>
        <a:p>
          <a:endParaRPr lang="tr-TR" dirty="0"/>
        </a:p>
      </dgm:t>
    </dgm:pt>
    <dgm:pt modelId="{1BCB7276-5391-4D0F-851F-2B4DB2421764}">
      <dgm:prSet phldrT="[Metin]" custT="1"/>
      <dgm:spPr/>
      <dgm:t>
        <a:bodyPr/>
        <a:lstStyle/>
        <a:p>
          <a:pPr algn="just"/>
          <a:r>
            <a:rPr lang="tr-TR" sz="2000" dirty="0" smtClean="0">
              <a:solidFill>
                <a:srgbClr val="154E5F"/>
              </a:solidFill>
              <a:latin typeface="Calibri" panose="020F0502020204030204" pitchFamily="34" charset="0"/>
            </a:rPr>
            <a:t>KOSGEB Veri Tabanı’nda kayıtlı, KOBİ Beyannamesi onaylı KOBİ ölçeğindeki işletmeler başvurabilecektir.</a:t>
          </a:r>
          <a:endParaRPr lang="tr-TR" sz="2000" dirty="0">
            <a:solidFill>
              <a:srgbClr val="154E5F"/>
            </a:solidFill>
            <a:latin typeface="Calibri" panose="020F0502020204030204" pitchFamily="34" charset="0"/>
          </a:endParaRPr>
        </a:p>
      </dgm:t>
    </dgm:pt>
    <dgm:pt modelId="{A094FCC8-77B6-4343-BF7C-45C2F3EB08A9}" type="parTrans" cxnId="{AA342C00-CFA4-4699-83F2-51F5D9BDA9B3}">
      <dgm:prSet/>
      <dgm:spPr/>
      <dgm:t>
        <a:bodyPr/>
        <a:lstStyle/>
        <a:p>
          <a:endParaRPr lang="tr-TR"/>
        </a:p>
      </dgm:t>
    </dgm:pt>
    <dgm:pt modelId="{5DE15AF9-4BDA-4EB6-BCEE-08D79C3A1B16}" type="sibTrans" cxnId="{AA342C00-CFA4-4699-83F2-51F5D9BDA9B3}">
      <dgm:prSet/>
      <dgm:spPr/>
      <dgm:t>
        <a:bodyPr/>
        <a:lstStyle/>
        <a:p>
          <a:endParaRPr lang="tr-TR"/>
        </a:p>
      </dgm:t>
    </dgm:pt>
    <dgm:pt modelId="{77258F37-D6B2-44A2-BD99-5C79466E87B4}">
      <dgm:prSet/>
      <dgm:spPr/>
      <dgm:t>
        <a:bodyPr/>
        <a:lstStyle/>
        <a:p>
          <a:pPr rtl="0"/>
          <a:r>
            <a:rPr lang="tr-TR" b="1" dirty="0" smtClean="0">
              <a:latin typeface="Calibri" panose="020F0502020204030204" pitchFamily="34" charset="0"/>
            </a:rPr>
            <a:t>Hedef Sektör</a:t>
          </a:r>
        </a:p>
      </dgm:t>
    </dgm:pt>
    <dgm:pt modelId="{71712973-D4D4-4A87-A6B5-25FCDBB0AD46}" type="parTrans" cxnId="{377A97A9-9247-452C-8FD3-09EFBE821C52}">
      <dgm:prSet/>
      <dgm:spPr/>
      <dgm:t>
        <a:bodyPr/>
        <a:lstStyle/>
        <a:p>
          <a:endParaRPr lang="tr-TR"/>
        </a:p>
      </dgm:t>
    </dgm:pt>
    <dgm:pt modelId="{72A021BC-948F-4F6F-BF68-0B48DF04706D}" type="sibTrans" cxnId="{377A97A9-9247-452C-8FD3-09EFBE821C52}">
      <dgm:prSet/>
      <dgm:spPr/>
      <dgm:t>
        <a:bodyPr/>
        <a:lstStyle/>
        <a:p>
          <a:endParaRPr lang="tr-TR"/>
        </a:p>
      </dgm:t>
    </dgm:pt>
    <dgm:pt modelId="{1E8C56A7-8B22-4A76-843A-4691953FB0C7}">
      <dgm:prSet/>
      <dgm:spPr/>
      <dgm:t>
        <a:bodyPr/>
        <a:lstStyle/>
        <a:p>
          <a:pPr marL="0" indent="0" rtl="0"/>
          <a:r>
            <a:rPr lang="tr-TR" b="0" dirty="0" smtClean="0">
              <a:solidFill>
                <a:schemeClr val="accent1">
                  <a:lumMod val="50000"/>
                </a:schemeClr>
              </a:solidFill>
              <a:latin typeface="Calibri" panose="020F0502020204030204" pitchFamily="34" charset="0"/>
              <a:ea typeface="+mn-ea"/>
              <a:cs typeface="+mn-cs"/>
            </a:rPr>
            <a:t>NACE REV 2 sınıflamasına göre; aşağıda belirtilen sektörlerde faaliyet gösteren işletmeler başvurabilecektir:</a:t>
          </a:r>
        </a:p>
      </dgm:t>
    </dgm:pt>
    <dgm:pt modelId="{5F479DED-4955-465D-B896-376560281BAB}" type="parTrans" cxnId="{D2402571-50C5-49BB-B8FF-059876B63327}">
      <dgm:prSet/>
      <dgm:spPr/>
      <dgm:t>
        <a:bodyPr/>
        <a:lstStyle/>
        <a:p>
          <a:endParaRPr lang="tr-TR"/>
        </a:p>
      </dgm:t>
    </dgm:pt>
    <dgm:pt modelId="{18E8268D-A0C7-4F04-9661-15E8A341922A}" type="sibTrans" cxnId="{D2402571-50C5-49BB-B8FF-059876B63327}">
      <dgm:prSet/>
      <dgm:spPr/>
      <dgm:t>
        <a:bodyPr/>
        <a:lstStyle/>
        <a:p>
          <a:endParaRPr lang="tr-TR"/>
        </a:p>
      </dgm:t>
    </dgm:pt>
    <dgm:pt modelId="{B399C73D-DDAE-45E0-8F85-9551DE7825C4}">
      <dgm:prSet/>
      <dgm:spPr/>
      <dgm:t>
        <a:bodyPr/>
        <a:lstStyle/>
        <a:p>
          <a:pPr marL="450850" indent="0" rtl="0"/>
          <a:r>
            <a:rPr lang="tr-TR" b="0" dirty="0" smtClean="0">
              <a:solidFill>
                <a:srgbClr val="FF0000"/>
              </a:solidFill>
              <a:latin typeface="Calibri" panose="020F0502020204030204" pitchFamily="34" charset="0"/>
              <a:ea typeface="+mn-ea"/>
              <a:cs typeface="+mn-cs"/>
            </a:rPr>
            <a:t>30.3</a:t>
          </a:r>
          <a:r>
            <a:rPr lang="tr-TR" b="0" dirty="0" smtClean="0">
              <a:solidFill>
                <a:schemeClr val="accent1">
                  <a:lumMod val="50000"/>
                </a:schemeClr>
              </a:solidFill>
              <a:latin typeface="Calibri" panose="020F0502020204030204" pitchFamily="34" charset="0"/>
              <a:ea typeface="+mn-ea"/>
              <a:cs typeface="+mn-cs"/>
            </a:rPr>
            <a:t>     Hava ve uzay araçlarıyla ilgili makine imalatı</a:t>
          </a:r>
        </a:p>
      </dgm:t>
    </dgm:pt>
    <dgm:pt modelId="{2B27A481-EE7E-41A4-B6A4-62FF008FF7DD}" type="parTrans" cxnId="{556EF3F8-2A78-478E-973D-12E707345280}">
      <dgm:prSet/>
      <dgm:spPr/>
      <dgm:t>
        <a:bodyPr/>
        <a:lstStyle/>
        <a:p>
          <a:endParaRPr lang="tr-TR"/>
        </a:p>
      </dgm:t>
    </dgm:pt>
    <dgm:pt modelId="{9929C2A4-7C17-44B8-925C-557A6482B902}" type="sibTrans" cxnId="{556EF3F8-2A78-478E-973D-12E707345280}">
      <dgm:prSet/>
      <dgm:spPr/>
      <dgm:t>
        <a:bodyPr/>
        <a:lstStyle/>
        <a:p>
          <a:endParaRPr lang="tr-TR"/>
        </a:p>
      </dgm:t>
    </dgm:pt>
    <dgm:pt modelId="{811E58CE-F2C5-4C88-90AC-691EBF59BB7B}">
      <dgm:prSet/>
      <dgm:spPr/>
      <dgm:t>
        <a:bodyPr/>
        <a:lstStyle/>
        <a:p>
          <a:pPr marL="450850" indent="0" rtl="0"/>
          <a:r>
            <a:rPr lang="tr-TR" b="0" dirty="0" smtClean="0">
              <a:solidFill>
                <a:srgbClr val="FF0000"/>
              </a:solidFill>
              <a:latin typeface="Calibri" panose="020F0502020204030204" pitchFamily="34" charset="0"/>
              <a:ea typeface="+mn-ea"/>
              <a:cs typeface="+mn-cs"/>
            </a:rPr>
            <a:t>33</a:t>
          </a:r>
          <a:r>
            <a:rPr lang="tr-TR" b="0" dirty="0" smtClean="0">
              <a:solidFill>
                <a:schemeClr val="accent1">
                  <a:lumMod val="50000"/>
                </a:schemeClr>
              </a:solidFill>
              <a:latin typeface="Calibri" panose="020F0502020204030204" pitchFamily="34" charset="0"/>
              <a:ea typeface="+mn-ea"/>
              <a:cs typeface="+mn-cs"/>
            </a:rPr>
            <a:t>        Makine ve ekipmanların kurulumu ve onarımı</a:t>
          </a:r>
        </a:p>
      </dgm:t>
    </dgm:pt>
    <dgm:pt modelId="{1E25E134-EE6C-4B08-9284-77328A2F08A8}" type="parTrans" cxnId="{893A3F8E-5161-4B1F-B713-18D860D472D0}">
      <dgm:prSet/>
      <dgm:spPr/>
      <dgm:t>
        <a:bodyPr/>
        <a:lstStyle/>
        <a:p>
          <a:endParaRPr lang="tr-TR"/>
        </a:p>
      </dgm:t>
    </dgm:pt>
    <dgm:pt modelId="{0D704260-0AEC-4B41-9883-4BA31259FD77}" type="sibTrans" cxnId="{893A3F8E-5161-4B1F-B713-18D860D472D0}">
      <dgm:prSet/>
      <dgm:spPr/>
      <dgm:t>
        <a:bodyPr/>
        <a:lstStyle/>
        <a:p>
          <a:endParaRPr lang="tr-TR"/>
        </a:p>
      </dgm:t>
    </dgm:pt>
    <dgm:pt modelId="{D86E3B21-D944-4E4F-ACE3-4477375E8383}">
      <dgm:prSet/>
      <dgm:spPr/>
      <dgm:t>
        <a:bodyPr/>
        <a:lstStyle/>
        <a:p>
          <a:pPr marL="450850" indent="0" rtl="0"/>
          <a:r>
            <a:rPr lang="tr-TR" b="0" dirty="0" smtClean="0">
              <a:solidFill>
                <a:srgbClr val="FF0000"/>
              </a:solidFill>
              <a:latin typeface="Calibri" panose="020F0502020204030204" pitchFamily="34" charset="0"/>
              <a:ea typeface="+mn-ea"/>
              <a:cs typeface="+mn-cs"/>
            </a:rPr>
            <a:t>61</a:t>
          </a:r>
          <a:r>
            <a:rPr lang="tr-TR" b="0" dirty="0" smtClean="0">
              <a:solidFill>
                <a:schemeClr val="accent1">
                  <a:lumMod val="50000"/>
                </a:schemeClr>
              </a:solidFill>
              <a:latin typeface="Calibri" panose="020F0502020204030204" pitchFamily="34" charset="0"/>
              <a:ea typeface="+mn-ea"/>
              <a:cs typeface="+mn-cs"/>
            </a:rPr>
            <a:t>        Telekomünikasyon</a:t>
          </a:r>
        </a:p>
      </dgm:t>
    </dgm:pt>
    <dgm:pt modelId="{41B01749-F015-4152-A0F1-094CCC56C786}" type="parTrans" cxnId="{DF58DA64-AA81-4143-932C-7500EF8E36FD}">
      <dgm:prSet/>
      <dgm:spPr/>
      <dgm:t>
        <a:bodyPr/>
        <a:lstStyle/>
        <a:p>
          <a:endParaRPr lang="tr-TR"/>
        </a:p>
      </dgm:t>
    </dgm:pt>
    <dgm:pt modelId="{AEC24FAD-37DF-4F9C-BD40-CDD2CBC4509D}" type="sibTrans" cxnId="{DF58DA64-AA81-4143-932C-7500EF8E36FD}">
      <dgm:prSet/>
      <dgm:spPr/>
      <dgm:t>
        <a:bodyPr/>
        <a:lstStyle/>
        <a:p>
          <a:endParaRPr lang="tr-TR"/>
        </a:p>
      </dgm:t>
    </dgm:pt>
    <dgm:pt modelId="{4DFE8BEA-81CE-4762-B5DD-C2DD50F83A33}">
      <dgm:prSet/>
      <dgm:spPr/>
      <dgm:t>
        <a:bodyPr/>
        <a:lstStyle/>
        <a:p>
          <a:pPr marL="450850" indent="0" rtl="0"/>
          <a:r>
            <a:rPr lang="tr-TR" b="0" dirty="0" smtClean="0">
              <a:solidFill>
                <a:srgbClr val="FF0000"/>
              </a:solidFill>
              <a:latin typeface="Calibri" panose="020F0502020204030204" pitchFamily="34" charset="0"/>
              <a:ea typeface="+mn-ea"/>
              <a:cs typeface="+mn-cs"/>
            </a:rPr>
            <a:t>62</a:t>
          </a:r>
          <a:r>
            <a:rPr lang="tr-TR" b="0" dirty="0" smtClean="0">
              <a:solidFill>
                <a:schemeClr val="accent1">
                  <a:lumMod val="50000"/>
                </a:schemeClr>
              </a:solidFill>
              <a:latin typeface="Calibri" panose="020F0502020204030204" pitchFamily="34" charset="0"/>
              <a:ea typeface="+mn-ea"/>
              <a:cs typeface="+mn-cs"/>
            </a:rPr>
            <a:t>        Bilgisayar programlama, danışmanlık ve ilgili faaliyetler</a:t>
          </a:r>
        </a:p>
      </dgm:t>
    </dgm:pt>
    <dgm:pt modelId="{E0FC1A7E-C953-4A03-B866-D14F85FA2079}" type="parTrans" cxnId="{DE384582-7581-465F-968D-21570F224C03}">
      <dgm:prSet/>
      <dgm:spPr/>
      <dgm:t>
        <a:bodyPr/>
        <a:lstStyle/>
        <a:p>
          <a:endParaRPr lang="tr-TR"/>
        </a:p>
      </dgm:t>
    </dgm:pt>
    <dgm:pt modelId="{331EF128-3247-41E2-A334-186F062932DE}" type="sibTrans" cxnId="{DE384582-7581-465F-968D-21570F224C03}">
      <dgm:prSet/>
      <dgm:spPr/>
      <dgm:t>
        <a:bodyPr/>
        <a:lstStyle/>
        <a:p>
          <a:endParaRPr lang="tr-TR"/>
        </a:p>
      </dgm:t>
    </dgm:pt>
    <dgm:pt modelId="{7860B4C6-B610-43E1-9FC8-9F739646F271}">
      <dgm:prSet/>
      <dgm:spPr/>
      <dgm:t>
        <a:bodyPr/>
        <a:lstStyle/>
        <a:p>
          <a:pPr marL="450850" indent="0" rtl="0"/>
          <a:r>
            <a:rPr lang="tr-TR" b="0" dirty="0" smtClean="0">
              <a:solidFill>
                <a:srgbClr val="FF0000"/>
              </a:solidFill>
              <a:latin typeface="Calibri" panose="020F0502020204030204" pitchFamily="34" charset="0"/>
              <a:ea typeface="+mn-ea"/>
              <a:cs typeface="+mn-cs"/>
            </a:rPr>
            <a:t>63.1</a:t>
          </a:r>
          <a:r>
            <a:rPr lang="tr-TR" b="0" dirty="0" smtClean="0">
              <a:solidFill>
                <a:schemeClr val="accent1">
                  <a:lumMod val="50000"/>
                </a:schemeClr>
              </a:solidFill>
              <a:latin typeface="Calibri" panose="020F0502020204030204" pitchFamily="34" charset="0"/>
              <a:ea typeface="+mn-ea"/>
              <a:cs typeface="+mn-cs"/>
            </a:rPr>
            <a:t>     Veri işleme, barındırma ve ilgili faaliyetler; web </a:t>
          </a:r>
          <a:r>
            <a:rPr lang="tr-TR" b="0" dirty="0" err="1" smtClean="0">
              <a:solidFill>
                <a:schemeClr val="accent1">
                  <a:lumMod val="50000"/>
                </a:schemeClr>
              </a:solidFill>
              <a:latin typeface="Calibri" panose="020F0502020204030204" pitchFamily="34" charset="0"/>
              <a:ea typeface="+mn-ea"/>
              <a:cs typeface="+mn-cs"/>
            </a:rPr>
            <a:t>portalları</a:t>
          </a:r>
          <a:endParaRPr lang="tr-TR" dirty="0"/>
        </a:p>
      </dgm:t>
    </dgm:pt>
    <dgm:pt modelId="{336F8012-BADF-4DC5-A419-FAB247AF73DD}" type="parTrans" cxnId="{17C3EADD-7194-4916-B709-BBBBC117EA7B}">
      <dgm:prSet/>
      <dgm:spPr/>
      <dgm:t>
        <a:bodyPr/>
        <a:lstStyle/>
        <a:p>
          <a:endParaRPr lang="tr-TR"/>
        </a:p>
      </dgm:t>
    </dgm:pt>
    <dgm:pt modelId="{505F4BB1-4F8E-4096-96AF-E628FF20F590}" type="sibTrans" cxnId="{17C3EADD-7194-4916-B709-BBBBC117EA7B}">
      <dgm:prSet/>
      <dgm:spPr/>
      <dgm:t>
        <a:bodyPr/>
        <a:lstStyle/>
        <a:p>
          <a:endParaRPr lang="tr-TR"/>
        </a:p>
      </dgm:t>
    </dgm:pt>
    <dgm:pt modelId="{47B2756F-7567-41F8-A6AB-D65FC58C2D8E}">
      <dgm:prSet/>
      <dgm:spPr/>
      <dgm:t>
        <a:bodyPr/>
        <a:lstStyle/>
        <a:p>
          <a:pPr marL="450850" indent="0" rtl="0"/>
          <a:r>
            <a:rPr lang="tr-TR" b="0" dirty="0" smtClean="0">
              <a:solidFill>
                <a:srgbClr val="FF0000"/>
              </a:solidFill>
              <a:latin typeface="Calibri" panose="020F0502020204030204" pitchFamily="34" charset="0"/>
              <a:ea typeface="+mn-ea"/>
              <a:cs typeface="+mn-cs"/>
            </a:rPr>
            <a:t>28</a:t>
          </a:r>
          <a:r>
            <a:rPr lang="tr-TR" b="0" dirty="0" smtClean="0">
              <a:solidFill>
                <a:schemeClr val="accent1">
                  <a:lumMod val="50000"/>
                </a:schemeClr>
              </a:solidFill>
              <a:latin typeface="Calibri" panose="020F0502020204030204" pitchFamily="34" charset="0"/>
              <a:ea typeface="+mn-ea"/>
              <a:cs typeface="+mn-cs"/>
            </a:rPr>
            <a:t>        Başka yerde sınıflandırılmamış makine ve ekipman imalatı </a:t>
          </a:r>
        </a:p>
      </dgm:t>
    </dgm:pt>
    <dgm:pt modelId="{C01F987D-3D44-4687-BA68-5C514C07E65E}" type="parTrans" cxnId="{C0E026DC-83CC-40C0-A9B8-420A10B96DD6}">
      <dgm:prSet/>
      <dgm:spPr/>
      <dgm:t>
        <a:bodyPr/>
        <a:lstStyle/>
        <a:p>
          <a:endParaRPr lang="tr-TR"/>
        </a:p>
      </dgm:t>
    </dgm:pt>
    <dgm:pt modelId="{7968562A-2200-4015-8EFB-8305A264A34B}" type="sibTrans" cxnId="{C0E026DC-83CC-40C0-A9B8-420A10B96DD6}">
      <dgm:prSet/>
      <dgm:spPr/>
      <dgm:t>
        <a:bodyPr/>
        <a:lstStyle/>
        <a:p>
          <a:endParaRPr lang="tr-TR"/>
        </a:p>
      </dgm:t>
    </dgm:pt>
    <dgm:pt modelId="{F2C700E2-B614-45D5-812F-1AB78B0FA6D1}">
      <dgm:prSet/>
      <dgm:spPr/>
      <dgm:t>
        <a:bodyPr/>
        <a:lstStyle/>
        <a:p>
          <a:pPr marL="450850" indent="0" rtl="0"/>
          <a:r>
            <a:rPr lang="tr-TR" b="0" dirty="0" smtClean="0">
              <a:solidFill>
                <a:srgbClr val="FF0000"/>
              </a:solidFill>
              <a:latin typeface="Calibri" panose="020F0502020204030204" pitchFamily="34" charset="0"/>
              <a:ea typeface="+mn-ea"/>
              <a:cs typeface="+mn-cs"/>
            </a:rPr>
            <a:t>26</a:t>
          </a:r>
          <a:r>
            <a:rPr lang="tr-TR" b="0" dirty="0" smtClean="0">
              <a:solidFill>
                <a:schemeClr val="accent1">
                  <a:lumMod val="50000"/>
                </a:schemeClr>
              </a:solidFill>
              <a:latin typeface="Calibri" panose="020F0502020204030204" pitchFamily="34" charset="0"/>
              <a:ea typeface="+mn-ea"/>
              <a:cs typeface="+mn-cs"/>
            </a:rPr>
            <a:t>        Bilgisayarların, elektronik ve optik ürünlerin imalatı</a:t>
          </a:r>
        </a:p>
      </dgm:t>
    </dgm:pt>
    <dgm:pt modelId="{1038A2CA-5BC7-40ED-8992-4FA01B94FE1E}" type="parTrans" cxnId="{0C11CD86-CFFD-4074-9C92-AC09AE29094C}">
      <dgm:prSet/>
      <dgm:spPr/>
      <dgm:t>
        <a:bodyPr/>
        <a:lstStyle/>
        <a:p>
          <a:endParaRPr lang="tr-TR"/>
        </a:p>
      </dgm:t>
    </dgm:pt>
    <dgm:pt modelId="{2812EC7F-2CCB-459F-BC7A-4C9C2B30B60F}" type="sibTrans" cxnId="{0C11CD86-CFFD-4074-9C92-AC09AE29094C}">
      <dgm:prSet/>
      <dgm:spPr/>
      <dgm:t>
        <a:bodyPr/>
        <a:lstStyle/>
        <a:p>
          <a:endParaRPr lang="tr-TR"/>
        </a:p>
      </dgm:t>
    </dgm:pt>
    <dgm:pt modelId="{3F0823C0-F693-4A93-AEE0-4C53ABB64A4E}" type="pres">
      <dgm:prSet presAssocID="{02ED762E-A61C-404B-8A8B-8D864720EDF1}" presName="linear" presStyleCnt="0">
        <dgm:presLayoutVars>
          <dgm:dir/>
          <dgm:animLvl val="lvl"/>
          <dgm:resizeHandles val="exact"/>
        </dgm:presLayoutVars>
      </dgm:prSet>
      <dgm:spPr/>
      <dgm:t>
        <a:bodyPr/>
        <a:lstStyle/>
        <a:p>
          <a:endParaRPr lang="tr-TR"/>
        </a:p>
      </dgm:t>
    </dgm:pt>
    <dgm:pt modelId="{526BC92B-E3B6-45DD-A214-F28DA704F6CC}" type="pres">
      <dgm:prSet presAssocID="{77258F37-D6B2-44A2-BD99-5C79466E87B4}" presName="parentLin" presStyleCnt="0"/>
      <dgm:spPr/>
    </dgm:pt>
    <dgm:pt modelId="{21A73F25-DA0B-4A86-91E2-E198058EC58E}" type="pres">
      <dgm:prSet presAssocID="{77258F37-D6B2-44A2-BD99-5C79466E87B4}" presName="parentLeftMargin" presStyleLbl="node1" presStyleIdx="0" presStyleCnt="2"/>
      <dgm:spPr/>
      <dgm:t>
        <a:bodyPr/>
        <a:lstStyle/>
        <a:p>
          <a:endParaRPr lang="tr-TR"/>
        </a:p>
      </dgm:t>
    </dgm:pt>
    <dgm:pt modelId="{581F76D1-C62D-4B17-B74F-E078CF05A1DA}" type="pres">
      <dgm:prSet presAssocID="{77258F37-D6B2-44A2-BD99-5C79466E87B4}" presName="parentText" presStyleLbl="node1" presStyleIdx="0" presStyleCnt="2">
        <dgm:presLayoutVars>
          <dgm:chMax val="0"/>
          <dgm:bulletEnabled val="1"/>
        </dgm:presLayoutVars>
      </dgm:prSet>
      <dgm:spPr/>
      <dgm:t>
        <a:bodyPr/>
        <a:lstStyle/>
        <a:p>
          <a:endParaRPr lang="tr-TR"/>
        </a:p>
      </dgm:t>
    </dgm:pt>
    <dgm:pt modelId="{6289BFA2-4AE8-40F1-A5F9-6C2988C9A80D}" type="pres">
      <dgm:prSet presAssocID="{77258F37-D6B2-44A2-BD99-5C79466E87B4}" presName="negativeSpace" presStyleCnt="0"/>
      <dgm:spPr/>
    </dgm:pt>
    <dgm:pt modelId="{C54F54AA-3BCB-401A-A601-52AB73D9AF59}" type="pres">
      <dgm:prSet presAssocID="{77258F37-D6B2-44A2-BD99-5C79466E87B4}" presName="childText" presStyleLbl="conFgAcc1" presStyleIdx="0" presStyleCnt="2">
        <dgm:presLayoutVars>
          <dgm:bulletEnabled val="1"/>
        </dgm:presLayoutVars>
      </dgm:prSet>
      <dgm:spPr/>
      <dgm:t>
        <a:bodyPr/>
        <a:lstStyle/>
        <a:p>
          <a:endParaRPr lang="tr-TR"/>
        </a:p>
      </dgm:t>
    </dgm:pt>
    <dgm:pt modelId="{86239249-0344-4978-ABAD-9E62219ADFA4}" type="pres">
      <dgm:prSet presAssocID="{72A021BC-948F-4F6F-BF68-0B48DF04706D}" presName="spaceBetweenRectangles" presStyleCnt="0"/>
      <dgm:spPr/>
    </dgm:pt>
    <dgm:pt modelId="{49DFE9BD-0CFC-4BA7-AF79-A49F41CA079A}" type="pres">
      <dgm:prSet presAssocID="{6DFE9733-832D-434E-A752-3E0F1D6DE1A6}" presName="parentLin" presStyleCnt="0"/>
      <dgm:spPr/>
    </dgm:pt>
    <dgm:pt modelId="{5D399678-5D38-4853-9565-37C122146547}" type="pres">
      <dgm:prSet presAssocID="{6DFE9733-832D-434E-A752-3E0F1D6DE1A6}" presName="parentLeftMargin" presStyleLbl="node1" presStyleIdx="0" presStyleCnt="2"/>
      <dgm:spPr/>
      <dgm:t>
        <a:bodyPr/>
        <a:lstStyle/>
        <a:p>
          <a:endParaRPr lang="tr-TR"/>
        </a:p>
      </dgm:t>
    </dgm:pt>
    <dgm:pt modelId="{2D7F74C6-9C82-4EC5-A37B-B2F915BF3F9C}" type="pres">
      <dgm:prSet presAssocID="{6DFE9733-832D-434E-A752-3E0F1D6DE1A6}" presName="parentText" presStyleLbl="node1" presStyleIdx="1" presStyleCnt="2">
        <dgm:presLayoutVars>
          <dgm:chMax val="0"/>
          <dgm:bulletEnabled val="1"/>
        </dgm:presLayoutVars>
      </dgm:prSet>
      <dgm:spPr/>
      <dgm:t>
        <a:bodyPr/>
        <a:lstStyle/>
        <a:p>
          <a:endParaRPr lang="tr-TR"/>
        </a:p>
      </dgm:t>
    </dgm:pt>
    <dgm:pt modelId="{8AC645CC-009A-4959-BACB-0AE582B6BF2D}" type="pres">
      <dgm:prSet presAssocID="{6DFE9733-832D-434E-A752-3E0F1D6DE1A6}" presName="negativeSpace" presStyleCnt="0"/>
      <dgm:spPr/>
    </dgm:pt>
    <dgm:pt modelId="{D859D08B-A940-4371-8F70-A29CB808EC78}" type="pres">
      <dgm:prSet presAssocID="{6DFE9733-832D-434E-A752-3E0F1D6DE1A6}" presName="childText" presStyleLbl="conFgAcc1" presStyleIdx="1" presStyleCnt="2">
        <dgm:presLayoutVars>
          <dgm:bulletEnabled val="1"/>
        </dgm:presLayoutVars>
      </dgm:prSet>
      <dgm:spPr/>
      <dgm:t>
        <a:bodyPr/>
        <a:lstStyle/>
        <a:p>
          <a:endParaRPr lang="tr-TR"/>
        </a:p>
      </dgm:t>
    </dgm:pt>
  </dgm:ptLst>
  <dgm:cxnLst>
    <dgm:cxn modelId="{8F3903B3-08A5-42F8-BD78-23F42F244BEE}" type="presOf" srcId="{B399C73D-DDAE-45E0-8F85-9551DE7825C4}" destId="{C54F54AA-3BCB-401A-A601-52AB73D9AF59}" srcOrd="0" destOrd="3" presId="urn:microsoft.com/office/officeart/2005/8/layout/list1"/>
    <dgm:cxn modelId="{DF58DA64-AA81-4143-932C-7500EF8E36FD}" srcId="{77258F37-D6B2-44A2-BD99-5C79466E87B4}" destId="{D86E3B21-D944-4E4F-ACE3-4477375E8383}" srcOrd="5" destOrd="0" parTransId="{41B01749-F015-4152-A0F1-094CCC56C786}" sibTransId="{AEC24FAD-37DF-4F9C-BD40-CDD2CBC4509D}"/>
    <dgm:cxn modelId="{17C3EADD-7194-4916-B709-BBBBC117EA7B}" srcId="{77258F37-D6B2-44A2-BD99-5C79466E87B4}" destId="{7860B4C6-B610-43E1-9FC8-9F739646F271}" srcOrd="7" destOrd="0" parTransId="{336F8012-BADF-4DC5-A419-FAB247AF73DD}" sibTransId="{505F4BB1-4F8E-4096-96AF-E628FF20F590}"/>
    <dgm:cxn modelId="{9E1F9332-B013-47A3-90C9-11C955A5C7D4}" type="presOf" srcId="{7860B4C6-B610-43E1-9FC8-9F739646F271}" destId="{C54F54AA-3BCB-401A-A601-52AB73D9AF59}" srcOrd="0" destOrd="7" presId="urn:microsoft.com/office/officeart/2005/8/layout/list1"/>
    <dgm:cxn modelId="{C0E026DC-83CC-40C0-A9B8-420A10B96DD6}" srcId="{77258F37-D6B2-44A2-BD99-5C79466E87B4}" destId="{47B2756F-7567-41F8-A6AB-D65FC58C2D8E}" srcOrd="2" destOrd="0" parTransId="{C01F987D-3D44-4687-BA68-5C514C07E65E}" sibTransId="{7968562A-2200-4015-8EFB-8305A264A34B}"/>
    <dgm:cxn modelId="{00A28E8E-141D-4063-8144-98D074D80E1D}" type="presOf" srcId="{47B2756F-7567-41F8-A6AB-D65FC58C2D8E}" destId="{C54F54AA-3BCB-401A-A601-52AB73D9AF59}" srcOrd="0" destOrd="2" presId="urn:microsoft.com/office/officeart/2005/8/layout/list1"/>
    <dgm:cxn modelId="{D2402571-50C5-49BB-B8FF-059876B63327}" srcId="{77258F37-D6B2-44A2-BD99-5C79466E87B4}" destId="{1E8C56A7-8B22-4A76-843A-4691953FB0C7}" srcOrd="0" destOrd="0" parTransId="{5F479DED-4955-465D-B896-376560281BAB}" sibTransId="{18E8268D-A0C7-4F04-9661-15E8A341922A}"/>
    <dgm:cxn modelId="{A0B67135-B2D9-4AF9-BF3D-FC4B2B28B00F}" type="presOf" srcId="{D86E3B21-D944-4E4F-ACE3-4477375E8383}" destId="{C54F54AA-3BCB-401A-A601-52AB73D9AF59}" srcOrd="0" destOrd="5" presId="urn:microsoft.com/office/officeart/2005/8/layout/list1"/>
    <dgm:cxn modelId="{5D1CAAEE-50E4-4251-9557-2A3A3244D544}" srcId="{02ED762E-A61C-404B-8A8B-8D864720EDF1}" destId="{6DFE9733-832D-434E-A752-3E0F1D6DE1A6}" srcOrd="1" destOrd="0" parTransId="{BCB929CE-F318-4A0B-92D9-E21B2E09D18B}" sibTransId="{89273C51-3EA7-40E5-A539-FB0029D5B68C}"/>
    <dgm:cxn modelId="{893A3F8E-5161-4B1F-B713-18D860D472D0}" srcId="{77258F37-D6B2-44A2-BD99-5C79466E87B4}" destId="{811E58CE-F2C5-4C88-90AC-691EBF59BB7B}" srcOrd="4" destOrd="0" parTransId="{1E25E134-EE6C-4B08-9284-77328A2F08A8}" sibTransId="{0D704260-0AEC-4B41-9883-4BA31259FD77}"/>
    <dgm:cxn modelId="{9C09B6A6-DB44-43CF-8E1C-7353212018F2}" type="presOf" srcId="{6DFE9733-832D-434E-A752-3E0F1D6DE1A6}" destId="{5D399678-5D38-4853-9565-37C122146547}" srcOrd="0" destOrd="0" presId="urn:microsoft.com/office/officeart/2005/8/layout/list1"/>
    <dgm:cxn modelId="{B3BC3504-B0F4-48C7-9424-21C68A391886}" type="presOf" srcId="{02ED762E-A61C-404B-8A8B-8D864720EDF1}" destId="{3F0823C0-F693-4A93-AEE0-4C53ABB64A4E}" srcOrd="0" destOrd="0" presId="urn:microsoft.com/office/officeart/2005/8/layout/list1"/>
    <dgm:cxn modelId="{556EF3F8-2A78-478E-973D-12E707345280}" srcId="{77258F37-D6B2-44A2-BD99-5C79466E87B4}" destId="{B399C73D-DDAE-45E0-8F85-9551DE7825C4}" srcOrd="3" destOrd="0" parTransId="{2B27A481-EE7E-41A4-B6A4-62FF008FF7DD}" sibTransId="{9929C2A4-7C17-44B8-925C-557A6482B902}"/>
    <dgm:cxn modelId="{13D8754F-2AF5-47B3-B9EF-8F6067258440}" type="presOf" srcId="{1E8C56A7-8B22-4A76-843A-4691953FB0C7}" destId="{C54F54AA-3BCB-401A-A601-52AB73D9AF59}" srcOrd="0" destOrd="0" presId="urn:microsoft.com/office/officeart/2005/8/layout/list1"/>
    <dgm:cxn modelId="{A866BA9A-123E-4214-801F-7737205C44F5}" type="presOf" srcId="{77258F37-D6B2-44A2-BD99-5C79466E87B4}" destId="{21A73F25-DA0B-4A86-91E2-E198058EC58E}" srcOrd="0" destOrd="0" presId="urn:microsoft.com/office/officeart/2005/8/layout/list1"/>
    <dgm:cxn modelId="{377A97A9-9247-452C-8FD3-09EFBE821C52}" srcId="{02ED762E-A61C-404B-8A8B-8D864720EDF1}" destId="{77258F37-D6B2-44A2-BD99-5C79466E87B4}" srcOrd="0" destOrd="0" parTransId="{71712973-D4D4-4A87-A6B5-25FCDBB0AD46}" sibTransId="{72A021BC-948F-4F6F-BF68-0B48DF04706D}"/>
    <dgm:cxn modelId="{FBDBEF2D-B6E8-4879-B4D9-98EC8587F1E8}" type="presOf" srcId="{6DFE9733-832D-434E-A752-3E0F1D6DE1A6}" destId="{2D7F74C6-9C82-4EC5-A37B-B2F915BF3F9C}" srcOrd="1" destOrd="0" presId="urn:microsoft.com/office/officeart/2005/8/layout/list1"/>
    <dgm:cxn modelId="{ED3834F9-6A9E-4932-B2EF-48C1A4700AF6}" type="presOf" srcId="{4DFE8BEA-81CE-4762-B5DD-C2DD50F83A33}" destId="{C54F54AA-3BCB-401A-A601-52AB73D9AF59}" srcOrd="0" destOrd="6" presId="urn:microsoft.com/office/officeart/2005/8/layout/list1"/>
    <dgm:cxn modelId="{0C11CD86-CFFD-4074-9C92-AC09AE29094C}" srcId="{77258F37-D6B2-44A2-BD99-5C79466E87B4}" destId="{F2C700E2-B614-45D5-812F-1AB78B0FA6D1}" srcOrd="1" destOrd="0" parTransId="{1038A2CA-5BC7-40ED-8992-4FA01B94FE1E}" sibTransId="{2812EC7F-2CCB-459F-BC7A-4C9C2B30B60F}"/>
    <dgm:cxn modelId="{8568A7B7-CE36-4429-96B1-FAD3BDC74383}" type="presOf" srcId="{1BCB7276-5391-4D0F-851F-2B4DB2421764}" destId="{D859D08B-A940-4371-8F70-A29CB808EC78}" srcOrd="0" destOrd="0" presId="urn:microsoft.com/office/officeart/2005/8/layout/list1"/>
    <dgm:cxn modelId="{AA342C00-CFA4-4699-83F2-51F5D9BDA9B3}" srcId="{6DFE9733-832D-434E-A752-3E0F1D6DE1A6}" destId="{1BCB7276-5391-4D0F-851F-2B4DB2421764}" srcOrd="0" destOrd="0" parTransId="{A094FCC8-77B6-4343-BF7C-45C2F3EB08A9}" sibTransId="{5DE15AF9-4BDA-4EB6-BCEE-08D79C3A1B16}"/>
    <dgm:cxn modelId="{9FF8A278-CE55-431C-9C5E-2FBADDDEB6F8}" type="presOf" srcId="{77258F37-D6B2-44A2-BD99-5C79466E87B4}" destId="{581F76D1-C62D-4B17-B74F-E078CF05A1DA}" srcOrd="1" destOrd="0" presId="urn:microsoft.com/office/officeart/2005/8/layout/list1"/>
    <dgm:cxn modelId="{DE384582-7581-465F-968D-21570F224C03}" srcId="{77258F37-D6B2-44A2-BD99-5C79466E87B4}" destId="{4DFE8BEA-81CE-4762-B5DD-C2DD50F83A33}" srcOrd="6" destOrd="0" parTransId="{E0FC1A7E-C953-4A03-B866-D14F85FA2079}" sibTransId="{331EF128-3247-41E2-A334-186F062932DE}"/>
    <dgm:cxn modelId="{2B31A3D6-B529-4F59-B902-CC061422F3BA}" type="presOf" srcId="{F2C700E2-B614-45D5-812F-1AB78B0FA6D1}" destId="{C54F54AA-3BCB-401A-A601-52AB73D9AF59}" srcOrd="0" destOrd="1" presId="urn:microsoft.com/office/officeart/2005/8/layout/list1"/>
    <dgm:cxn modelId="{1E8E74DF-DB57-4D6C-80CB-C3B9B016B165}" type="presOf" srcId="{811E58CE-F2C5-4C88-90AC-691EBF59BB7B}" destId="{C54F54AA-3BCB-401A-A601-52AB73D9AF59}" srcOrd="0" destOrd="4" presId="urn:microsoft.com/office/officeart/2005/8/layout/list1"/>
    <dgm:cxn modelId="{6F731B30-E859-4238-ACAE-36BD7E2CDD09}" type="presParOf" srcId="{3F0823C0-F693-4A93-AEE0-4C53ABB64A4E}" destId="{526BC92B-E3B6-45DD-A214-F28DA704F6CC}" srcOrd="0" destOrd="0" presId="urn:microsoft.com/office/officeart/2005/8/layout/list1"/>
    <dgm:cxn modelId="{CDB49963-E422-4F37-8CED-F9EFD0439F0D}" type="presParOf" srcId="{526BC92B-E3B6-45DD-A214-F28DA704F6CC}" destId="{21A73F25-DA0B-4A86-91E2-E198058EC58E}" srcOrd="0" destOrd="0" presId="urn:microsoft.com/office/officeart/2005/8/layout/list1"/>
    <dgm:cxn modelId="{F9D86E52-9FC2-4F76-8CB4-83AD706A9088}" type="presParOf" srcId="{526BC92B-E3B6-45DD-A214-F28DA704F6CC}" destId="{581F76D1-C62D-4B17-B74F-E078CF05A1DA}" srcOrd="1" destOrd="0" presId="urn:microsoft.com/office/officeart/2005/8/layout/list1"/>
    <dgm:cxn modelId="{CC4858E5-6169-4BC1-AA97-7466334864F5}" type="presParOf" srcId="{3F0823C0-F693-4A93-AEE0-4C53ABB64A4E}" destId="{6289BFA2-4AE8-40F1-A5F9-6C2988C9A80D}" srcOrd="1" destOrd="0" presId="urn:microsoft.com/office/officeart/2005/8/layout/list1"/>
    <dgm:cxn modelId="{13C7A7C6-09D7-4487-A054-AB1E0C3F25DD}" type="presParOf" srcId="{3F0823C0-F693-4A93-AEE0-4C53ABB64A4E}" destId="{C54F54AA-3BCB-401A-A601-52AB73D9AF59}" srcOrd="2" destOrd="0" presId="urn:microsoft.com/office/officeart/2005/8/layout/list1"/>
    <dgm:cxn modelId="{6FC7793A-EAC4-47F2-BA8E-6F1102402660}" type="presParOf" srcId="{3F0823C0-F693-4A93-AEE0-4C53ABB64A4E}" destId="{86239249-0344-4978-ABAD-9E62219ADFA4}" srcOrd="3" destOrd="0" presId="urn:microsoft.com/office/officeart/2005/8/layout/list1"/>
    <dgm:cxn modelId="{F12BCB32-8FCA-4510-A955-38C39E0407A1}" type="presParOf" srcId="{3F0823C0-F693-4A93-AEE0-4C53ABB64A4E}" destId="{49DFE9BD-0CFC-4BA7-AF79-A49F41CA079A}" srcOrd="4" destOrd="0" presId="urn:microsoft.com/office/officeart/2005/8/layout/list1"/>
    <dgm:cxn modelId="{AEB2DF5F-3E95-4E40-A090-63DECA79EFC4}" type="presParOf" srcId="{49DFE9BD-0CFC-4BA7-AF79-A49F41CA079A}" destId="{5D399678-5D38-4853-9565-37C122146547}" srcOrd="0" destOrd="0" presId="urn:microsoft.com/office/officeart/2005/8/layout/list1"/>
    <dgm:cxn modelId="{09B3165E-C5E6-4993-B079-7861B0A1FB86}" type="presParOf" srcId="{49DFE9BD-0CFC-4BA7-AF79-A49F41CA079A}" destId="{2D7F74C6-9C82-4EC5-A37B-B2F915BF3F9C}" srcOrd="1" destOrd="0" presId="urn:microsoft.com/office/officeart/2005/8/layout/list1"/>
    <dgm:cxn modelId="{BA28AC02-0D8D-414C-A787-6E240FD0668C}" type="presParOf" srcId="{3F0823C0-F693-4A93-AEE0-4C53ABB64A4E}" destId="{8AC645CC-009A-4959-BACB-0AE582B6BF2D}" srcOrd="5" destOrd="0" presId="urn:microsoft.com/office/officeart/2005/8/layout/list1"/>
    <dgm:cxn modelId="{3B1A9193-530F-4E1A-8568-067A932B9A45}" type="presParOf" srcId="{3F0823C0-F693-4A93-AEE0-4C53ABB64A4E}" destId="{D859D08B-A940-4371-8F70-A29CB808EC78}" srcOrd="6"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736E679-6BE7-410A-B0EC-DB238C88D432}" type="doc">
      <dgm:prSet loTypeId="urn:microsoft.com/office/officeart/2005/8/layout/vList5" loCatId="list" qsTypeId="urn:microsoft.com/office/officeart/2005/8/quickstyle/simple1" qsCatId="simple" csTypeId="urn:microsoft.com/office/officeart/2005/8/colors/accent2_2" csCatId="accent2" phldr="1"/>
      <dgm:spPr/>
      <dgm:t>
        <a:bodyPr/>
        <a:lstStyle/>
        <a:p>
          <a:endParaRPr lang="tr-TR"/>
        </a:p>
      </dgm:t>
    </dgm:pt>
    <dgm:pt modelId="{FDCFD925-C361-4F61-B500-E62BDB0CA77C}">
      <dgm:prSet phldrT="[Metin]" custT="1"/>
      <dgm:spPr/>
      <dgm:t>
        <a:bodyPr/>
        <a:lstStyle/>
        <a:p>
          <a:r>
            <a:rPr lang="tr-TR" sz="2200" b="1" dirty="0" smtClean="0">
              <a:latin typeface="Calibri" panose="020F0502020204030204" pitchFamily="34" charset="0"/>
            </a:rPr>
            <a:t>Destek Oranı</a:t>
          </a:r>
          <a:r>
            <a:rPr lang="tr-TR" sz="2200" b="1" baseline="30000" dirty="0" smtClean="0">
              <a:latin typeface="Calibri" panose="020F0502020204030204" pitchFamily="34" charset="0"/>
            </a:rPr>
            <a:t>**</a:t>
          </a:r>
          <a:endParaRPr lang="tr-TR" sz="2200" b="1" baseline="30000" dirty="0">
            <a:latin typeface="Calibri" panose="020F0502020204030204" pitchFamily="34" charset="0"/>
          </a:endParaRPr>
        </a:p>
      </dgm:t>
    </dgm:pt>
    <dgm:pt modelId="{D06AB242-6AA5-4DB7-B741-1399CF613938}" type="parTrans" cxnId="{50703147-076F-469A-AEC0-CFEB91A12E96}">
      <dgm:prSet/>
      <dgm:spPr/>
      <dgm:t>
        <a:bodyPr/>
        <a:lstStyle/>
        <a:p>
          <a:endParaRPr lang="tr-TR"/>
        </a:p>
      </dgm:t>
    </dgm:pt>
    <dgm:pt modelId="{E0F6CD6A-74C6-49F2-927B-0B9106FA4C43}" type="sibTrans" cxnId="{50703147-076F-469A-AEC0-CFEB91A12E96}">
      <dgm:prSet/>
      <dgm:spPr/>
      <dgm:t>
        <a:bodyPr/>
        <a:lstStyle/>
        <a:p>
          <a:endParaRPr lang="tr-TR"/>
        </a:p>
      </dgm:t>
    </dgm:pt>
    <dgm:pt modelId="{F44D8132-0BB6-46B5-AD65-AC6F5674B5F3}">
      <dgm:prSet phldrT="[Metin]" custT="1"/>
      <dgm:spPr/>
      <dgm:t>
        <a:bodyPr/>
        <a:lstStyle/>
        <a:p>
          <a:r>
            <a:rPr lang="tr-TR" sz="2200" b="1" dirty="0" smtClean="0">
              <a:latin typeface="Calibri" panose="020F0502020204030204" pitchFamily="34" charset="0"/>
            </a:rPr>
            <a:t>Proje Süresi</a:t>
          </a:r>
          <a:endParaRPr lang="tr-TR" sz="2200" dirty="0">
            <a:latin typeface="Calibri" panose="020F0502020204030204" pitchFamily="34" charset="0"/>
          </a:endParaRPr>
        </a:p>
      </dgm:t>
    </dgm:pt>
    <dgm:pt modelId="{83E8EAF7-8E35-4767-AF60-83F3C8088FBC}" type="parTrans" cxnId="{E97647CD-8362-49A0-9608-1F8A06488DAF}">
      <dgm:prSet/>
      <dgm:spPr/>
      <dgm:t>
        <a:bodyPr/>
        <a:lstStyle/>
        <a:p>
          <a:endParaRPr lang="tr-TR"/>
        </a:p>
      </dgm:t>
    </dgm:pt>
    <dgm:pt modelId="{5CEA5305-AAA2-4869-A763-D6E53E49F12B}" type="sibTrans" cxnId="{E97647CD-8362-49A0-9608-1F8A06488DAF}">
      <dgm:prSet/>
      <dgm:spPr/>
      <dgm:t>
        <a:bodyPr/>
        <a:lstStyle/>
        <a:p>
          <a:endParaRPr lang="tr-TR"/>
        </a:p>
      </dgm:t>
    </dgm:pt>
    <dgm:pt modelId="{E29CA231-9FA2-4126-9F13-7C4A1C1C83EB}">
      <dgm:prSet custT="1"/>
      <dgm:spPr/>
      <dgm:t>
        <a:bodyPr/>
        <a:lstStyle/>
        <a:p>
          <a:r>
            <a:rPr lang="tr-TR" sz="2000" b="0" dirty="0" smtClean="0">
              <a:latin typeface="Calibri" panose="020F0502020204030204" pitchFamily="34" charset="0"/>
            </a:rPr>
            <a:t>En az </a:t>
          </a:r>
          <a:r>
            <a:rPr lang="tr-TR" sz="2000" b="1" dirty="0" smtClean="0">
              <a:latin typeface="Calibri" panose="020F0502020204030204" pitchFamily="34" charset="0"/>
            </a:rPr>
            <a:t>8</a:t>
          </a:r>
          <a:r>
            <a:rPr lang="tr-TR" sz="2000" b="0" dirty="0" smtClean="0">
              <a:latin typeface="Calibri" panose="020F0502020204030204" pitchFamily="34" charset="0"/>
            </a:rPr>
            <a:t> ay ve en fazla </a:t>
          </a:r>
          <a:r>
            <a:rPr lang="tr-TR" sz="2000" b="1" dirty="0" smtClean="0">
              <a:latin typeface="Calibri" panose="020F0502020204030204" pitchFamily="34" charset="0"/>
            </a:rPr>
            <a:t>12</a:t>
          </a:r>
          <a:r>
            <a:rPr lang="tr-TR" sz="2000" b="0" dirty="0" smtClean="0">
              <a:latin typeface="Calibri" panose="020F0502020204030204" pitchFamily="34" charset="0"/>
            </a:rPr>
            <a:t> aydır.</a:t>
          </a:r>
          <a:endParaRPr lang="tr-TR" sz="2000" b="0" dirty="0">
            <a:latin typeface="Calibri" panose="020F0502020204030204" pitchFamily="34" charset="0"/>
          </a:endParaRPr>
        </a:p>
      </dgm:t>
    </dgm:pt>
    <dgm:pt modelId="{D4357F2C-0F1F-42AB-8184-99E1CD384158}" type="parTrans" cxnId="{8BF628AC-3200-4221-93CF-E0E4E289677E}">
      <dgm:prSet/>
      <dgm:spPr/>
      <dgm:t>
        <a:bodyPr/>
        <a:lstStyle/>
        <a:p>
          <a:endParaRPr lang="tr-TR"/>
        </a:p>
      </dgm:t>
    </dgm:pt>
    <dgm:pt modelId="{716457C0-C5AD-4E79-8C3D-DB5EBE1A323E}" type="sibTrans" cxnId="{8BF628AC-3200-4221-93CF-E0E4E289677E}">
      <dgm:prSet/>
      <dgm:spPr/>
      <dgm:t>
        <a:bodyPr/>
        <a:lstStyle/>
        <a:p>
          <a:endParaRPr lang="tr-TR"/>
        </a:p>
      </dgm:t>
    </dgm:pt>
    <dgm:pt modelId="{EF336D9E-82F5-4E28-A7E5-BE5925128D2E}">
      <dgm:prSet custT="1"/>
      <dgm:spPr/>
      <dgm:t>
        <a:bodyPr/>
        <a:lstStyle/>
        <a:p>
          <a:pPr algn="just" rtl="0"/>
          <a:r>
            <a:rPr lang="tr-TR" sz="2000" b="1" dirty="0" smtClean="0">
              <a:latin typeface="Calibri" panose="020F0502020204030204" pitchFamily="34" charset="0"/>
            </a:rPr>
            <a:t>% 85 </a:t>
          </a:r>
          <a:r>
            <a:rPr lang="tr-TR" sz="2000" b="0" dirty="0" smtClean="0">
              <a:latin typeface="Calibri" panose="020F0502020204030204" pitchFamily="34" charset="0"/>
            </a:rPr>
            <a:t>(Bu oran üzerinden hesaplanacak </a:t>
          </a:r>
          <a:r>
            <a:rPr lang="tr-TR" sz="2000" b="0" smtClean="0">
              <a:latin typeface="Calibri" panose="020F0502020204030204" pitchFamily="34" charset="0"/>
            </a:rPr>
            <a:t>desteğin % 100’ü  </a:t>
          </a:r>
          <a:r>
            <a:rPr lang="tr-TR" sz="2000" b="0" dirty="0" smtClean="0">
              <a:latin typeface="Calibri" panose="020F0502020204030204" pitchFamily="34" charset="0"/>
            </a:rPr>
            <a:t>Teminat karşılığı geri ödemeli destek olarak ödenir.) </a:t>
          </a:r>
          <a:endParaRPr lang="tr-TR" sz="2000" b="0" dirty="0">
            <a:latin typeface="Calibri" panose="020F0502020204030204" pitchFamily="34" charset="0"/>
          </a:endParaRPr>
        </a:p>
      </dgm:t>
    </dgm:pt>
    <dgm:pt modelId="{193EA46E-1B01-43B4-A7BE-A451DD85FC9D}" type="parTrans" cxnId="{C9912BAF-F8F1-40E8-8C9F-FF75C2A22495}">
      <dgm:prSet/>
      <dgm:spPr/>
      <dgm:t>
        <a:bodyPr/>
        <a:lstStyle/>
        <a:p>
          <a:endParaRPr lang="tr-TR"/>
        </a:p>
      </dgm:t>
    </dgm:pt>
    <dgm:pt modelId="{A5A29D72-84DB-4B14-861A-8D65E0A15A60}" type="sibTrans" cxnId="{C9912BAF-F8F1-40E8-8C9F-FF75C2A22495}">
      <dgm:prSet/>
      <dgm:spPr/>
      <dgm:t>
        <a:bodyPr/>
        <a:lstStyle/>
        <a:p>
          <a:endParaRPr lang="tr-TR"/>
        </a:p>
      </dgm:t>
    </dgm:pt>
    <dgm:pt modelId="{F501C9A4-39DD-4051-9EEA-5CDFECAA0BE2}">
      <dgm:prSet phldrT="[Metin]" custT="1"/>
      <dgm:spPr/>
      <dgm:t>
        <a:bodyPr/>
        <a:lstStyle/>
        <a:p>
          <a:r>
            <a:rPr lang="tr-TR" sz="2200" b="1" dirty="0" smtClean="0">
              <a:latin typeface="Calibri" panose="020F0502020204030204" pitchFamily="34" charset="0"/>
            </a:rPr>
            <a:t>Erken Ödeme</a:t>
          </a:r>
          <a:r>
            <a:rPr lang="tr-TR" sz="2200" b="1" baseline="30000" dirty="0" smtClean="0">
              <a:latin typeface="Calibri" panose="020F0502020204030204" pitchFamily="34" charset="0"/>
            </a:rPr>
            <a:t>***</a:t>
          </a:r>
          <a:endParaRPr lang="tr-TR" sz="2200" b="1" baseline="30000" dirty="0">
            <a:latin typeface="Calibri" panose="020F0502020204030204" pitchFamily="34" charset="0"/>
          </a:endParaRPr>
        </a:p>
      </dgm:t>
    </dgm:pt>
    <dgm:pt modelId="{93CEF436-1B54-4061-8853-1149D5A4853B}" type="parTrans" cxnId="{073BACCF-4EF9-47EB-995A-7410BCA64B00}">
      <dgm:prSet/>
      <dgm:spPr/>
      <dgm:t>
        <a:bodyPr/>
        <a:lstStyle/>
        <a:p>
          <a:endParaRPr lang="tr-TR"/>
        </a:p>
      </dgm:t>
    </dgm:pt>
    <dgm:pt modelId="{1F66508D-382F-4628-8398-4FA22CA3D351}" type="sibTrans" cxnId="{073BACCF-4EF9-47EB-995A-7410BCA64B00}">
      <dgm:prSet/>
      <dgm:spPr/>
      <dgm:t>
        <a:bodyPr/>
        <a:lstStyle/>
        <a:p>
          <a:endParaRPr lang="tr-TR"/>
        </a:p>
      </dgm:t>
    </dgm:pt>
    <dgm:pt modelId="{896C5660-1D82-4F66-AAB1-727CBE014ED7}">
      <dgm:prSet custT="1"/>
      <dgm:spPr/>
      <dgm:t>
        <a:bodyPr/>
        <a:lstStyle/>
        <a:p>
          <a:r>
            <a:rPr lang="tr-TR" sz="2000" b="1" dirty="0" smtClean="0">
              <a:latin typeface="Calibri" panose="020F0502020204030204" pitchFamily="34" charset="0"/>
            </a:rPr>
            <a:t>% 50</a:t>
          </a:r>
          <a:endParaRPr lang="tr-TR" sz="2000" b="1" dirty="0">
            <a:latin typeface="Calibri" panose="020F0502020204030204" pitchFamily="34" charset="0"/>
          </a:endParaRPr>
        </a:p>
      </dgm:t>
    </dgm:pt>
    <dgm:pt modelId="{446F1A56-0F19-45E1-9E0D-407FA0989AB6}" type="parTrans" cxnId="{01A75554-B40A-48F9-9D04-BDA93E273480}">
      <dgm:prSet/>
      <dgm:spPr/>
      <dgm:t>
        <a:bodyPr/>
        <a:lstStyle/>
        <a:p>
          <a:endParaRPr lang="tr-TR"/>
        </a:p>
      </dgm:t>
    </dgm:pt>
    <dgm:pt modelId="{688CF5C1-C0A6-4FF8-B1CD-C57F8C1F2F28}" type="sibTrans" cxnId="{01A75554-B40A-48F9-9D04-BDA93E273480}">
      <dgm:prSet/>
      <dgm:spPr/>
      <dgm:t>
        <a:bodyPr/>
        <a:lstStyle/>
        <a:p>
          <a:endParaRPr lang="tr-TR"/>
        </a:p>
      </dgm:t>
    </dgm:pt>
    <dgm:pt modelId="{DA2850DC-13AC-4463-ABDE-F323AE62D053}">
      <dgm:prSet phldrT="[Metin]" custT="1"/>
      <dgm:spPr/>
      <dgm:t>
        <a:bodyPr/>
        <a:lstStyle/>
        <a:p>
          <a:r>
            <a:rPr lang="tr-TR" sz="2200" b="1" dirty="0" smtClean="0">
              <a:latin typeface="Calibri" panose="020F0502020204030204" pitchFamily="34" charset="0"/>
            </a:rPr>
            <a:t>Proje Destek Üst Limiti</a:t>
          </a:r>
          <a:endParaRPr lang="tr-TR" sz="2200" dirty="0">
            <a:latin typeface="Calibri" panose="020F0502020204030204" pitchFamily="34" charset="0"/>
          </a:endParaRPr>
        </a:p>
      </dgm:t>
    </dgm:pt>
    <dgm:pt modelId="{3DA1F14F-CBAF-47D3-ABCA-8908F7650E43}" type="parTrans" cxnId="{35937ADE-AC65-4B6A-8D40-5DBE7DAB6462}">
      <dgm:prSet/>
      <dgm:spPr/>
      <dgm:t>
        <a:bodyPr/>
        <a:lstStyle/>
        <a:p>
          <a:endParaRPr lang="tr-TR"/>
        </a:p>
      </dgm:t>
    </dgm:pt>
    <dgm:pt modelId="{ED6BFFF3-B161-4ED8-8492-BE780E0F6B74}" type="sibTrans" cxnId="{35937ADE-AC65-4B6A-8D40-5DBE7DAB6462}">
      <dgm:prSet/>
      <dgm:spPr/>
      <dgm:t>
        <a:bodyPr/>
        <a:lstStyle/>
        <a:p>
          <a:endParaRPr lang="tr-TR"/>
        </a:p>
      </dgm:t>
    </dgm:pt>
    <dgm:pt modelId="{3C245B1C-D5CB-4B0E-AC88-7E3DCE5F67A0}">
      <dgm:prSet phldrT="[Metin]" custT="1"/>
      <dgm:spPr/>
      <dgm:t>
        <a:bodyPr/>
        <a:lstStyle/>
        <a:p>
          <a:r>
            <a:rPr lang="tr-TR" sz="2000" b="0" dirty="0" smtClean="0">
              <a:latin typeface="Calibri" panose="020F0502020204030204" pitchFamily="34" charset="0"/>
            </a:rPr>
            <a:t>Geri Ödemesiz  :        </a:t>
          </a:r>
          <a:r>
            <a:rPr lang="tr-TR" sz="2000" b="0" strike="noStrike" dirty="0" smtClean="0">
              <a:latin typeface="Calibri" panose="020F0502020204030204" pitchFamily="34" charset="0"/>
            </a:rPr>
            <a:t>900.000 TL</a:t>
          </a:r>
          <a:endParaRPr lang="tr-TR" sz="2000" b="0" strike="noStrike" dirty="0">
            <a:latin typeface="Calibri" panose="020F0502020204030204" pitchFamily="34" charset="0"/>
          </a:endParaRPr>
        </a:p>
      </dgm:t>
    </dgm:pt>
    <dgm:pt modelId="{BC1E4407-E52A-4D3C-B98D-AFC25CAAB530}" type="parTrans" cxnId="{C61B0F46-BE6E-4DBF-9C09-BF2C62D75505}">
      <dgm:prSet/>
      <dgm:spPr/>
      <dgm:t>
        <a:bodyPr/>
        <a:lstStyle/>
        <a:p>
          <a:endParaRPr lang="tr-TR"/>
        </a:p>
      </dgm:t>
    </dgm:pt>
    <dgm:pt modelId="{652D2F47-40E9-44CB-A345-C61CA194ACAD}" type="sibTrans" cxnId="{C61B0F46-BE6E-4DBF-9C09-BF2C62D75505}">
      <dgm:prSet/>
      <dgm:spPr/>
      <dgm:t>
        <a:bodyPr/>
        <a:lstStyle/>
        <a:p>
          <a:endParaRPr lang="tr-TR"/>
        </a:p>
      </dgm:t>
    </dgm:pt>
    <dgm:pt modelId="{F0C40F16-5F4A-4C92-AD65-ED0488E94BAA}">
      <dgm:prSet custT="1"/>
      <dgm:spPr/>
      <dgm:t>
        <a:bodyPr/>
        <a:lstStyle/>
        <a:p>
          <a:r>
            <a:rPr lang="tr-TR" sz="2000" b="0" strike="noStrike" dirty="0" smtClean="0">
              <a:latin typeface="Calibri" panose="020F0502020204030204" pitchFamily="34" charset="0"/>
            </a:rPr>
            <a:t>Geri Ödemeli </a:t>
          </a:r>
          <a:r>
            <a:rPr lang="tr-TR" sz="2000" b="0" strike="noStrike" baseline="30000" dirty="0" smtClean="0">
              <a:latin typeface="Calibri" panose="020F0502020204030204" pitchFamily="34" charset="0"/>
            </a:rPr>
            <a:t>*</a:t>
          </a:r>
          <a:r>
            <a:rPr lang="tr-TR" sz="2000" b="0" strike="noStrike" dirty="0" smtClean="0">
              <a:latin typeface="Calibri" panose="020F0502020204030204" pitchFamily="34" charset="0"/>
            </a:rPr>
            <a:t>  :    1.100.000 TL</a:t>
          </a:r>
          <a:endParaRPr lang="tr-TR" sz="2000" b="0" strike="noStrike" dirty="0">
            <a:latin typeface="Calibri" panose="020F0502020204030204" pitchFamily="34" charset="0"/>
          </a:endParaRPr>
        </a:p>
      </dgm:t>
    </dgm:pt>
    <dgm:pt modelId="{3CAF421F-DA05-443E-A313-8E9C5C2A1E92}" type="parTrans" cxnId="{979C7F00-2699-46A1-9736-84A31279E21F}">
      <dgm:prSet/>
      <dgm:spPr/>
      <dgm:t>
        <a:bodyPr/>
        <a:lstStyle/>
        <a:p>
          <a:endParaRPr lang="tr-TR"/>
        </a:p>
      </dgm:t>
    </dgm:pt>
    <dgm:pt modelId="{44474326-CDD2-4551-AFAE-945C00859AC0}" type="sibTrans" cxnId="{979C7F00-2699-46A1-9736-84A31279E21F}">
      <dgm:prSet/>
      <dgm:spPr/>
      <dgm:t>
        <a:bodyPr/>
        <a:lstStyle/>
        <a:p>
          <a:endParaRPr lang="tr-TR"/>
        </a:p>
      </dgm:t>
    </dgm:pt>
    <dgm:pt modelId="{961DC84D-3F00-44A8-9039-89FD51F1922F}">
      <dgm:prSet custT="1"/>
      <dgm:spPr/>
      <dgm:t>
        <a:bodyPr/>
        <a:lstStyle/>
        <a:p>
          <a:r>
            <a:rPr lang="tr-TR" sz="2000" b="0" strike="noStrike" dirty="0" smtClean="0">
              <a:latin typeface="Calibri" panose="020F0502020204030204" pitchFamily="34" charset="0"/>
            </a:rPr>
            <a:t>Toplam               :    </a:t>
          </a:r>
          <a:r>
            <a:rPr lang="tr-TR" sz="2000" b="1" strike="noStrike" dirty="0" smtClean="0">
              <a:latin typeface="Calibri" panose="020F0502020204030204" pitchFamily="34" charset="0"/>
            </a:rPr>
            <a:t>2.000.000 TL</a:t>
          </a:r>
          <a:endParaRPr lang="tr-TR" sz="2000" b="1" strike="noStrike" dirty="0">
            <a:latin typeface="Calibri" panose="020F0502020204030204" pitchFamily="34" charset="0"/>
          </a:endParaRPr>
        </a:p>
      </dgm:t>
    </dgm:pt>
    <dgm:pt modelId="{3E1B507C-56B1-477E-B4B7-66ABD2E370AA}" type="parTrans" cxnId="{4313678B-3648-4132-B185-33FB5FFCE8F7}">
      <dgm:prSet/>
      <dgm:spPr/>
      <dgm:t>
        <a:bodyPr/>
        <a:lstStyle/>
        <a:p>
          <a:endParaRPr lang="tr-TR"/>
        </a:p>
      </dgm:t>
    </dgm:pt>
    <dgm:pt modelId="{8FEB2087-6FB9-4FF6-8D7E-3D8313575C54}" type="sibTrans" cxnId="{4313678B-3648-4132-B185-33FB5FFCE8F7}">
      <dgm:prSet/>
      <dgm:spPr/>
      <dgm:t>
        <a:bodyPr/>
        <a:lstStyle/>
        <a:p>
          <a:endParaRPr lang="tr-TR"/>
        </a:p>
      </dgm:t>
    </dgm:pt>
    <dgm:pt modelId="{398AB44A-2B0E-4EAB-AD04-9CDCA13DE2EF}" type="pres">
      <dgm:prSet presAssocID="{5736E679-6BE7-410A-B0EC-DB238C88D432}" presName="Name0" presStyleCnt="0">
        <dgm:presLayoutVars>
          <dgm:dir/>
          <dgm:animLvl val="lvl"/>
          <dgm:resizeHandles val="exact"/>
        </dgm:presLayoutVars>
      </dgm:prSet>
      <dgm:spPr/>
      <dgm:t>
        <a:bodyPr/>
        <a:lstStyle/>
        <a:p>
          <a:endParaRPr lang="tr-TR"/>
        </a:p>
      </dgm:t>
    </dgm:pt>
    <dgm:pt modelId="{EAF6AF65-D238-46C0-8435-FDE1E6D6D923}" type="pres">
      <dgm:prSet presAssocID="{F44D8132-0BB6-46B5-AD65-AC6F5674B5F3}" presName="linNode" presStyleCnt="0"/>
      <dgm:spPr/>
    </dgm:pt>
    <dgm:pt modelId="{40EC3308-C603-4EF4-AA6B-28A8A7FAFB9C}" type="pres">
      <dgm:prSet presAssocID="{F44D8132-0BB6-46B5-AD65-AC6F5674B5F3}" presName="parentText" presStyleLbl="node1" presStyleIdx="0" presStyleCnt="4">
        <dgm:presLayoutVars>
          <dgm:chMax val="1"/>
          <dgm:bulletEnabled val="1"/>
        </dgm:presLayoutVars>
      </dgm:prSet>
      <dgm:spPr/>
      <dgm:t>
        <a:bodyPr/>
        <a:lstStyle/>
        <a:p>
          <a:endParaRPr lang="tr-TR"/>
        </a:p>
      </dgm:t>
    </dgm:pt>
    <dgm:pt modelId="{9297B0DA-3BFA-40F9-8893-17FEB3E4E1D7}" type="pres">
      <dgm:prSet presAssocID="{F44D8132-0BB6-46B5-AD65-AC6F5674B5F3}" presName="descendantText" presStyleLbl="alignAccFollowNode1" presStyleIdx="0" presStyleCnt="4">
        <dgm:presLayoutVars>
          <dgm:bulletEnabled val="1"/>
        </dgm:presLayoutVars>
      </dgm:prSet>
      <dgm:spPr/>
      <dgm:t>
        <a:bodyPr/>
        <a:lstStyle/>
        <a:p>
          <a:endParaRPr lang="tr-TR"/>
        </a:p>
      </dgm:t>
    </dgm:pt>
    <dgm:pt modelId="{836419B0-280E-4A73-B4E8-6B35A43641A3}" type="pres">
      <dgm:prSet presAssocID="{5CEA5305-AAA2-4869-A763-D6E53E49F12B}" presName="sp" presStyleCnt="0"/>
      <dgm:spPr/>
    </dgm:pt>
    <dgm:pt modelId="{91084B80-0406-4300-A2AF-70A3E2C58EFE}" type="pres">
      <dgm:prSet presAssocID="{DA2850DC-13AC-4463-ABDE-F323AE62D053}" presName="linNode" presStyleCnt="0"/>
      <dgm:spPr/>
    </dgm:pt>
    <dgm:pt modelId="{FB89AF50-1DE1-4183-8C68-8CC1D2D5D164}" type="pres">
      <dgm:prSet presAssocID="{DA2850DC-13AC-4463-ABDE-F323AE62D053}" presName="parentText" presStyleLbl="node1" presStyleIdx="1" presStyleCnt="4">
        <dgm:presLayoutVars>
          <dgm:chMax val="1"/>
          <dgm:bulletEnabled val="1"/>
        </dgm:presLayoutVars>
      </dgm:prSet>
      <dgm:spPr/>
      <dgm:t>
        <a:bodyPr/>
        <a:lstStyle/>
        <a:p>
          <a:endParaRPr lang="tr-TR"/>
        </a:p>
      </dgm:t>
    </dgm:pt>
    <dgm:pt modelId="{B75DB9DE-49BD-47A4-90E2-9E218114F7B1}" type="pres">
      <dgm:prSet presAssocID="{DA2850DC-13AC-4463-ABDE-F323AE62D053}" presName="descendantText" presStyleLbl="alignAccFollowNode1" presStyleIdx="1" presStyleCnt="4" custScaleY="136214">
        <dgm:presLayoutVars>
          <dgm:bulletEnabled val="1"/>
        </dgm:presLayoutVars>
      </dgm:prSet>
      <dgm:spPr/>
      <dgm:t>
        <a:bodyPr/>
        <a:lstStyle/>
        <a:p>
          <a:endParaRPr lang="tr-TR"/>
        </a:p>
      </dgm:t>
    </dgm:pt>
    <dgm:pt modelId="{BD4187FC-2798-40A7-A94D-0249D2CAA796}" type="pres">
      <dgm:prSet presAssocID="{ED6BFFF3-B161-4ED8-8492-BE780E0F6B74}" presName="sp" presStyleCnt="0"/>
      <dgm:spPr/>
    </dgm:pt>
    <dgm:pt modelId="{671396D3-BF36-4DE5-893E-61E1EDB85C92}" type="pres">
      <dgm:prSet presAssocID="{FDCFD925-C361-4F61-B500-E62BDB0CA77C}" presName="linNode" presStyleCnt="0"/>
      <dgm:spPr/>
    </dgm:pt>
    <dgm:pt modelId="{C02390CC-DD0E-403A-9606-FB371A718FF3}" type="pres">
      <dgm:prSet presAssocID="{FDCFD925-C361-4F61-B500-E62BDB0CA77C}" presName="parentText" presStyleLbl="node1" presStyleIdx="2" presStyleCnt="4" custScaleY="135515">
        <dgm:presLayoutVars>
          <dgm:chMax val="1"/>
          <dgm:bulletEnabled val="1"/>
        </dgm:presLayoutVars>
      </dgm:prSet>
      <dgm:spPr/>
      <dgm:t>
        <a:bodyPr/>
        <a:lstStyle/>
        <a:p>
          <a:endParaRPr lang="tr-TR"/>
        </a:p>
      </dgm:t>
    </dgm:pt>
    <dgm:pt modelId="{D7DBAC85-9DF9-4382-82BE-08F3C2096AE6}" type="pres">
      <dgm:prSet presAssocID="{FDCFD925-C361-4F61-B500-E62BDB0CA77C}" presName="descendantText" presStyleLbl="alignAccFollowNode1" presStyleIdx="2" presStyleCnt="4" custScaleY="162932" custLinFactNeighborX="272" custLinFactNeighborY="6282">
        <dgm:presLayoutVars>
          <dgm:bulletEnabled val="1"/>
        </dgm:presLayoutVars>
      </dgm:prSet>
      <dgm:spPr/>
      <dgm:t>
        <a:bodyPr/>
        <a:lstStyle/>
        <a:p>
          <a:endParaRPr lang="tr-TR"/>
        </a:p>
      </dgm:t>
    </dgm:pt>
    <dgm:pt modelId="{0559F4FC-64EA-4A5B-A29D-07FED1905C35}" type="pres">
      <dgm:prSet presAssocID="{E0F6CD6A-74C6-49F2-927B-0B9106FA4C43}" presName="sp" presStyleCnt="0"/>
      <dgm:spPr/>
    </dgm:pt>
    <dgm:pt modelId="{B9C99FE2-A010-47A1-8C6A-17375FAC00AC}" type="pres">
      <dgm:prSet presAssocID="{F501C9A4-39DD-4051-9EEA-5CDFECAA0BE2}" presName="linNode" presStyleCnt="0"/>
      <dgm:spPr/>
    </dgm:pt>
    <dgm:pt modelId="{ABFF423B-3A91-45E9-BD8F-50702C10D20C}" type="pres">
      <dgm:prSet presAssocID="{F501C9A4-39DD-4051-9EEA-5CDFECAA0BE2}" presName="parentText" presStyleLbl="node1" presStyleIdx="3" presStyleCnt="4" custScaleY="80621">
        <dgm:presLayoutVars>
          <dgm:chMax val="1"/>
          <dgm:bulletEnabled val="1"/>
        </dgm:presLayoutVars>
      </dgm:prSet>
      <dgm:spPr/>
      <dgm:t>
        <a:bodyPr/>
        <a:lstStyle/>
        <a:p>
          <a:endParaRPr lang="tr-TR"/>
        </a:p>
      </dgm:t>
    </dgm:pt>
    <dgm:pt modelId="{7645A999-5E85-487A-86B9-94CEDC09CCFF}" type="pres">
      <dgm:prSet presAssocID="{F501C9A4-39DD-4051-9EEA-5CDFECAA0BE2}" presName="descendantText" presStyleLbl="alignAccFollowNode1" presStyleIdx="3" presStyleCnt="4" custScaleY="91301">
        <dgm:presLayoutVars>
          <dgm:bulletEnabled val="1"/>
        </dgm:presLayoutVars>
      </dgm:prSet>
      <dgm:spPr/>
      <dgm:t>
        <a:bodyPr/>
        <a:lstStyle/>
        <a:p>
          <a:endParaRPr lang="tr-TR"/>
        </a:p>
      </dgm:t>
    </dgm:pt>
  </dgm:ptLst>
  <dgm:cxnLst>
    <dgm:cxn modelId="{624E38E2-F2F3-4FFB-B804-171E1864AD22}" type="presOf" srcId="{DA2850DC-13AC-4463-ABDE-F323AE62D053}" destId="{FB89AF50-1DE1-4183-8C68-8CC1D2D5D164}" srcOrd="0" destOrd="0" presId="urn:microsoft.com/office/officeart/2005/8/layout/vList5"/>
    <dgm:cxn modelId="{DB448D7B-BB80-4545-81A6-9A45A105658C}" type="presOf" srcId="{F501C9A4-39DD-4051-9EEA-5CDFECAA0BE2}" destId="{ABFF423B-3A91-45E9-BD8F-50702C10D20C}" srcOrd="0" destOrd="0" presId="urn:microsoft.com/office/officeart/2005/8/layout/vList5"/>
    <dgm:cxn modelId="{1A47D515-FD93-422B-A481-F38A649B0DF9}" type="presOf" srcId="{F44D8132-0BB6-46B5-AD65-AC6F5674B5F3}" destId="{40EC3308-C603-4EF4-AA6B-28A8A7FAFB9C}" srcOrd="0" destOrd="0" presId="urn:microsoft.com/office/officeart/2005/8/layout/vList5"/>
    <dgm:cxn modelId="{AA9CCBED-59B9-4506-BBDE-6032A0AD0AC8}" type="presOf" srcId="{896C5660-1D82-4F66-AAB1-727CBE014ED7}" destId="{7645A999-5E85-487A-86B9-94CEDC09CCFF}" srcOrd="0" destOrd="0" presId="urn:microsoft.com/office/officeart/2005/8/layout/vList5"/>
    <dgm:cxn modelId="{35937ADE-AC65-4B6A-8D40-5DBE7DAB6462}" srcId="{5736E679-6BE7-410A-B0EC-DB238C88D432}" destId="{DA2850DC-13AC-4463-ABDE-F323AE62D053}" srcOrd="1" destOrd="0" parTransId="{3DA1F14F-CBAF-47D3-ABCA-8908F7650E43}" sibTransId="{ED6BFFF3-B161-4ED8-8492-BE780E0F6B74}"/>
    <dgm:cxn modelId="{86814C37-C700-4BF3-9679-16AC7A0DC5E8}" type="presOf" srcId="{FDCFD925-C361-4F61-B500-E62BDB0CA77C}" destId="{C02390CC-DD0E-403A-9606-FB371A718FF3}" srcOrd="0" destOrd="0" presId="urn:microsoft.com/office/officeart/2005/8/layout/vList5"/>
    <dgm:cxn modelId="{E97647CD-8362-49A0-9608-1F8A06488DAF}" srcId="{5736E679-6BE7-410A-B0EC-DB238C88D432}" destId="{F44D8132-0BB6-46B5-AD65-AC6F5674B5F3}" srcOrd="0" destOrd="0" parTransId="{83E8EAF7-8E35-4767-AF60-83F3C8088FBC}" sibTransId="{5CEA5305-AAA2-4869-A763-D6E53E49F12B}"/>
    <dgm:cxn modelId="{59632838-D6B9-4EC8-823E-38F009BA7809}" type="presOf" srcId="{5736E679-6BE7-410A-B0EC-DB238C88D432}" destId="{398AB44A-2B0E-4EAB-AD04-9CDCA13DE2EF}" srcOrd="0" destOrd="0" presId="urn:microsoft.com/office/officeart/2005/8/layout/vList5"/>
    <dgm:cxn modelId="{8BF628AC-3200-4221-93CF-E0E4E289677E}" srcId="{F44D8132-0BB6-46B5-AD65-AC6F5674B5F3}" destId="{E29CA231-9FA2-4126-9F13-7C4A1C1C83EB}" srcOrd="0" destOrd="0" parTransId="{D4357F2C-0F1F-42AB-8184-99E1CD384158}" sibTransId="{716457C0-C5AD-4E79-8C3D-DB5EBE1A323E}"/>
    <dgm:cxn modelId="{073BACCF-4EF9-47EB-995A-7410BCA64B00}" srcId="{5736E679-6BE7-410A-B0EC-DB238C88D432}" destId="{F501C9A4-39DD-4051-9EEA-5CDFECAA0BE2}" srcOrd="3" destOrd="0" parTransId="{93CEF436-1B54-4061-8853-1149D5A4853B}" sibTransId="{1F66508D-382F-4628-8398-4FA22CA3D351}"/>
    <dgm:cxn modelId="{BCD6DDD1-982A-4906-8680-33B3E7A98DC4}" type="presOf" srcId="{E29CA231-9FA2-4126-9F13-7C4A1C1C83EB}" destId="{9297B0DA-3BFA-40F9-8893-17FEB3E4E1D7}" srcOrd="0" destOrd="0" presId="urn:microsoft.com/office/officeart/2005/8/layout/vList5"/>
    <dgm:cxn modelId="{4313678B-3648-4132-B185-33FB5FFCE8F7}" srcId="{DA2850DC-13AC-4463-ABDE-F323AE62D053}" destId="{961DC84D-3F00-44A8-9039-89FD51F1922F}" srcOrd="2" destOrd="0" parTransId="{3E1B507C-56B1-477E-B4B7-66ABD2E370AA}" sibTransId="{8FEB2087-6FB9-4FF6-8D7E-3D8313575C54}"/>
    <dgm:cxn modelId="{AFA397DF-2B7C-428D-A5D2-BD0C7A4F4CCF}" type="presOf" srcId="{F0C40F16-5F4A-4C92-AD65-ED0488E94BAA}" destId="{B75DB9DE-49BD-47A4-90E2-9E218114F7B1}" srcOrd="0" destOrd="1" presId="urn:microsoft.com/office/officeart/2005/8/layout/vList5"/>
    <dgm:cxn modelId="{C61B0F46-BE6E-4DBF-9C09-BF2C62D75505}" srcId="{DA2850DC-13AC-4463-ABDE-F323AE62D053}" destId="{3C245B1C-D5CB-4B0E-AC88-7E3DCE5F67A0}" srcOrd="0" destOrd="0" parTransId="{BC1E4407-E52A-4D3C-B98D-AFC25CAAB530}" sibTransId="{652D2F47-40E9-44CB-A345-C61CA194ACAD}"/>
    <dgm:cxn modelId="{01A75554-B40A-48F9-9D04-BDA93E273480}" srcId="{F501C9A4-39DD-4051-9EEA-5CDFECAA0BE2}" destId="{896C5660-1D82-4F66-AAB1-727CBE014ED7}" srcOrd="0" destOrd="0" parTransId="{446F1A56-0F19-45E1-9E0D-407FA0989AB6}" sibTransId="{688CF5C1-C0A6-4FF8-B1CD-C57F8C1F2F28}"/>
    <dgm:cxn modelId="{3C662052-7893-40B6-9F62-DB7FC8987990}" type="presOf" srcId="{EF336D9E-82F5-4E28-A7E5-BE5925128D2E}" destId="{D7DBAC85-9DF9-4382-82BE-08F3C2096AE6}" srcOrd="0" destOrd="0" presId="urn:microsoft.com/office/officeart/2005/8/layout/vList5"/>
    <dgm:cxn modelId="{50703147-076F-469A-AEC0-CFEB91A12E96}" srcId="{5736E679-6BE7-410A-B0EC-DB238C88D432}" destId="{FDCFD925-C361-4F61-B500-E62BDB0CA77C}" srcOrd="2" destOrd="0" parTransId="{D06AB242-6AA5-4DB7-B741-1399CF613938}" sibTransId="{E0F6CD6A-74C6-49F2-927B-0B9106FA4C43}"/>
    <dgm:cxn modelId="{979C7F00-2699-46A1-9736-84A31279E21F}" srcId="{DA2850DC-13AC-4463-ABDE-F323AE62D053}" destId="{F0C40F16-5F4A-4C92-AD65-ED0488E94BAA}" srcOrd="1" destOrd="0" parTransId="{3CAF421F-DA05-443E-A313-8E9C5C2A1E92}" sibTransId="{44474326-CDD2-4551-AFAE-945C00859AC0}"/>
    <dgm:cxn modelId="{C9912BAF-F8F1-40E8-8C9F-FF75C2A22495}" srcId="{FDCFD925-C361-4F61-B500-E62BDB0CA77C}" destId="{EF336D9E-82F5-4E28-A7E5-BE5925128D2E}" srcOrd="0" destOrd="0" parTransId="{193EA46E-1B01-43B4-A7BE-A451DD85FC9D}" sibTransId="{A5A29D72-84DB-4B14-861A-8D65E0A15A60}"/>
    <dgm:cxn modelId="{FD230188-7510-4415-867A-DFA1682880CF}" type="presOf" srcId="{961DC84D-3F00-44A8-9039-89FD51F1922F}" destId="{B75DB9DE-49BD-47A4-90E2-9E218114F7B1}" srcOrd="0" destOrd="2" presId="urn:microsoft.com/office/officeart/2005/8/layout/vList5"/>
    <dgm:cxn modelId="{DE6D1B1B-F521-44CD-9E8D-B9592B6D11FA}" type="presOf" srcId="{3C245B1C-D5CB-4B0E-AC88-7E3DCE5F67A0}" destId="{B75DB9DE-49BD-47A4-90E2-9E218114F7B1}" srcOrd="0" destOrd="0" presId="urn:microsoft.com/office/officeart/2005/8/layout/vList5"/>
    <dgm:cxn modelId="{404A65FC-0ADA-4EFB-A58C-F727000D2539}" type="presParOf" srcId="{398AB44A-2B0E-4EAB-AD04-9CDCA13DE2EF}" destId="{EAF6AF65-D238-46C0-8435-FDE1E6D6D923}" srcOrd="0" destOrd="0" presId="urn:microsoft.com/office/officeart/2005/8/layout/vList5"/>
    <dgm:cxn modelId="{28BD9B47-325B-472A-85DC-3151429A6510}" type="presParOf" srcId="{EAF6AF65-D238-46C0-8435-FDE1E6D6D923}" destId="{40EC3308-C603-4EF4-AA6B-28A8A7FAFB9C}" srcOrd="0" destOrd="0" presId="urn:microsoft.com/office/officeart/2005/8/layout/vList5"/>
    <dgm:cxn modelId="{EDF84682-88CC-4C99-93E3-379726A4A5B6}" type="presParOf" srcId="{EAF6AF65-D238-46C0-8435-FDE1E6D6D923}" destId="{9297B0DA-3BFA-40F9-8893-17FEB3E4E1D7}" srcOrd="1" destOrd="0" presId="urn:microsoft.com/office/officeart/2005/8/layout/vList5"/>
    <dgm:cxn modelId="{4F8D1763-54B8-40F0-83B4-D1B1E0CB2B9A}" type="presParOf" srcId="{398AB44A-2B0E-4EAB-AD04-9CDCA13DE2EF}" destId="{836419B0-280E-4A73-B4E8-6B35A43641A3}" srcOrd="1" destOrd="0" presId="urn:microsoft.com/office/officeart/2005/8/layout/vList5"/>
    <dgm:cxn modelId="{6B9F7E6C-FA20-4254-9217-84CF5D172BB4}" type="presParOf" srcId="{398AB44A-2B0E-4EAB-AD04-9CDCA13DE2EF}" destId="{91084B80-0406-4300-A2AF-70A3E2C58EFE}" srcOrd="2" destOrd="0" presId="urn:microsoft.com/office/officeart/2005/8/layout/vList5"/>
    <dgm:cxn modelId="{A3480ED9-FD37-496E-AAA5-E8FA494960E6}" type="presParOf" srcId="{91084B80-0406-4300-A2AF-70A3E2C58EFE}" destId="{FB89AF50-1DE1-4183-8C68-8CC1D2D5D164}" srcOrd="0" destOrd="0" presId="urn:microsoft.com/office/officeart/2005/8/layout/vList5"/>
    <dgm:cxn modelId="{C9C0C9A8-0118-414D-A5DD-F136474047A0}" type="presParOf" srcId="{91084B80-0406-4300-A2AF-70A3E2C58EFE}" destId="{B75DB9DE-49BD-47A4-90E2-9E218114F7B1}" srcOrd="1" destOrd="0" presId="urn:microsoft.com/office/officeart/2005/8/layout/vList5"/>
    <dgm:cxn modelId="{E51F469F-C50C-4240-A490-3D8A0AD60602}" type="presParOf" srcId="{398AB44A-2B0E-4EAB-AD04-9CDCA13DE2EF}" destId="{BD4187FC-2798-40A7-A94D-0249D2CAA796}" srcOrd="3" destOrd="0" presId="urn:microsoft.com/office/officeart/2005/8/layout/vList5"/>
    <dgm:cxn modelId="{56529F16-159F-4CE4-8A48-D367DADC4714}" type="presParOf" srcId="{398AB44A-2B0E-4EAB-AD04-9CDCA13DE2EF}" destId="{671396D3-BF36-4DE5-893E-61E1EDB85C92}" srcOrd="4" destOrd="0" presId="urn:microsoft.com/office/officeart/2005/8/layout/vList5"/>
    <dgm:cxn modelId="{895E387B-C67E-4D54-B486-E1B1419CC71B}" type="presParOf" srcId="{671396D3-BF36-4DE5-893E-61E1EDB85C92}" destId="{C02390CC-DD0E-403A-9606-FB371A718FF3}" srcOrd="0" destOrd="0" presId="urn:microsoft.com/office/officeart/2005/8/layout/vList5"/>
    <dgm:cxn modelId="{D683B1DD-0AC4-4571-BBEA-923D5AFFD2EF}" type="presParOf" srcId="{671396D3-BF36-4DE5-893E-61E1EDB85C92}" destId="{D7DBAC85-9DF9-4382-82BE-08F3C2096AE6}" srcOrd="1" destOrd="0" presId="urn:microsoft.com/office/officeart/2005/8/layout/vList5"/>
    <dgm:cxn modelId="{304A5D4B-9CF5-4632-8AD2-12B8808B0230}" type="presParOf" srcId="{398AB44A-2B0E-4EAB-AD04-9CDCA13DE2EF}" destId="{0559F4FC-64EA-4A5B-A29D-07FED1905C35}" srcOrd="5" destOrd="0" presId="urn:microsoft.com/office/officeart/2005/8/layout/vList5"/>
    <dgm:cxn modelId="{C49D0541-9944-4E0D-BF7F-70760780BE85}" type="presParOf" srcId="{398AB44A-2B0E-4EAB-AD04-9CDCA13DE2EF}" destId="{B9C99FE2-A010-47A1-8C6A-17375FAC00AC}" srcOrd="6" destOrd="0" presId="urn:microsoft.com/office/officeart/2005/8/layout/vList5"/>
    <dgm:cxn modelId="{D1385ADD-C124-4443-ADEB-A5F1E1602ED5}" type="presParOf" srcId="{B9C99FE2-A010-47A1-8C6A-17375FAC00AC}" destId="{ABFF423B-3A91-45E9-BD8F-50702C10D20C}" srcOrd="0" destOrd="0" presId="urn:microsoft.com/office/officeart/2005/8/layout/vList5"/>
    <dgm:cxn modelId="{374A7B83-CA80-48FB-A8A4-59F70DD4B6FD}" type="presParOf" srcId="{B9C99FE2-A010-47A1-8C6A-17375FAC00AC}" destId="{7645A999-5E85-487A-86B9-94CEDC09CCFF}"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7252338-0CCA-47F1-9E6C-AD1A221E88B4}" type="doc">
      <dgm:prSet loTypeId="urn:microsoft.com/office/officeart/2005/8/layout/hierarchy4" loCatId="list" qsTypeId="urn:microsoft.com/office/officeart/2005/8/quickstyle/simple1" qsCatId="simple" csTypeId="urn:microsoft.com/office/officeart/2005/8/colors/colorful1" csCatId="colorful" phldr="1"/>
      <dgm:spPr/>
      <dgm:t>
        <a:bodyPr/>
        <a:lstStyle/>
        <a:p>
          <a:endParaRPr lang="tr-TR"/>
        </a:p>
      </dgm:t>
    </dgm:pt>
    <dgm:pt modelId="{90FFBA99-C790-4E6C-B8AB-6D9B951FA692}">
      <dgm:prSet phldrT="[Metin]" custT="1"/>
      <dgm:spPr/>
      <dgm:t>
        <a:bodyPr/>
        <a:lstStyle/>
        <a:p>
          <a:r>
            <a:rPr lang="tr-TR" sz="3600" b="1" dirty="0" smtClean="0">
              <a:effectLst>
                <a:outerShdw blurRad="38100" dist="38100" dir="2700000" algn="tl">
                  <a:srgbClr val="000000">
                    <a:alpha val="43137"/>
                  </a:srgbClr>
                </a:outerShdw>
              </a:effectLst>
              <a:latin typeface="Calibri" panose="020F0502020204030204" pitchFamily="34" charset="0"/>
            </a:rPr>
            <a:t>UYGUN PROJE KONULARI </a:t>
          </a:r>
          <a:endParaRPr lang="tr-TR" sz="3600" b="1" dirty="0">
            <a:effectLst>
              <a:outerShdw blurRad="38100" dist="38100" dir="2700000" algn="tl">
                <a:srgbClr val="000000">
                  <a:alpha val="43137"/>
                </a:srgbClr>
              </a:outerShdw>
            </a:effectLst>
            <a:latin typeface="Calibri" panose="020F0502020204030204" pitchFamily="34" charset="0"/>
          </a:endParaRPr>
        </a:p>
      </dgm:t>
    </dgm:pt>
    <dgm:pt modelId="{E943F78E-CEE2-4C96-B978-C831695972D3}" type="parTrans" cxnId="{B9682CA2-FF25-4D5D-A1AF-D7F87BA45432}">
      <dgm:prSet/>
      <dgm:spPr/>
      <dgm:t>
        <a:bodyPr/>
        <a:lstStyle/>
        <a:p>
          <a:endParaRPr lang="tr-TR" b="1"/>
        </a:p>
      </dgm:t>
    </dgm:pt>
    <dgm:pt modelId="{A49F40F4-3959-4D9F-A1AE-B529EAFE0901}" type="sibTrans" cxnId="{B9682CA2-FF25-4D5D-A1AF-D7F87BA45432}">
      <dgm:prSet/>
      <dgm:spPr/>
      <dgm:t>
        <a:bodyPr/>
        <a:lstStyle/>
        <a:p>
          <a:endParaRPr lang="tr-TR" b="1"/>
        </a:p>
      </dgm:t>
    </dgm:pt>
    <dgm:pt modelId="{11529559-CCE3-4A18-8C5B-CB284EF9FD09}">
      <dgm:prSet phldrT="[Metin]" custT="1"/>
      <dgm:spPr/>
      <dgm:t>
        <a:bodyPr/>
        <a:lstStyle/>
        <a:p>
          <a:r>
            <a:rPr lang="tr-TR" sz="1100" b="1" dirty="0" smtClean="0">
              <a:solidFill>
                <a:schemeClr val="bg1"/>
              </a:solidFill>
              <a:latin typeface="Calibri" panose="020F0502020204030204" pitchFamily="34" charset="0"/>
            </a:rPr>
            <a:t>Büyük Verinin Analitik Yöntemlerle İşlenmesi ve İmalat Sanayinde Kullanımı</a:t>
          </a:r>
          <a:endParaRPr lang="tr-TR" sz="1100" b="1" dirty="0">
            <a:solidFill>
              <a:schemeClr val="bg1"/>
            </a:solidFill>
            <a:latin typeface="Calibri" panose="020F0502020204030204" pitchFamily="34" charset="0"/>
          </a:endParaRPr>
        </a:p>
      </dgm:t>
    </dgm:pt>
    <dgm:pt modelId="{619BE540-7F5D-4E7D-899E-8FEB649EEF7A}" type="parTrans" cxnId="{729202C5-80BB-408B-BF24-4EE69D8CDC3E}">
      <dgm:prSet/>
      <dgm:spPr/>
      <dgm:t>
        <a:bodyPr/>
        <a:lstStyle/>
        <a:p>
          <a:endParaRPr lang="tr-TR" b="1"/>
        </a:p>
      </dgm:t>
    </dgm:pt>
    <dgm:pt modelId="{5550DFB1-4D57-4FC3-8B8B-899806A02161}" type="sibTrans" cxnId="{729202C5-80BB-408B-BF24-4EE69D8CDC3E}">
      <dgm:prSet/>
      <dgm:spPr/>
      <dgm:t>
        <a:bodyPr/>
        <a:lstStyle/>
        <a:p>
          <a:endParaRPr lang="tr-TR" b="1"/>
        </a:p>
      </dgm:t>
    </dgm:pt>
    <dgm:pt modelId="{66C0D9B3-0830-4C04-B793-556D19DEB56B}">
      <dgm:prSet phldrT="[Metin]" custT="1"/>
      <dgm:spPr/>
      <dgm:t>
        <a:bodyPr/>
        <a:lstStyle/>
        <a:p>
          <a:r>
            <a:rPr lang="tr-TR" sz="1100" b="1" dirty="0" smtClean="0">
              <a:latin typeface="Calibri" panose="020F0502020204030204" pitchFamily="34" charset="0"/>
            </a:rPr>
            <a:t>İmalat Sanayinde Nesnelerin İnterneti</a:t>
          </a:r>
        </a:p>
        <a:p>
          <a:endParaRPr lang="tr-TR" sz="800" b="1" dirty="0">
            <a:latin typeface="Calibri" panose="020F0502020204030204" pitchFamily="34" charset="0"/>
          </a:endParaRPr>
        </a:p>
      </dgm:t>
    </dgm:pt>
    <dgm:pt modelId="{26226513-118D-4976-B1F3-AF8EE34904D1}" type="parTrans" cxnId="{3C7C7FC9-DA53-4980-AC4B-DB1F2500C3C3}">
      <dgm:prSet/>
      <dgm:spPr/>
      <dgm:t>
        <a:bodyPr/>
        <a:lstStyle/>
        <a:p>
          <a:endParaRPr lang="tr-TR" b="1"/>
        </a:p>
      </dgm:t>
    </dgm:pt>
    <dgm:pt modelId="{3E8B4755-2A94-4374-8F86-BD8DEF95356E}" type="sibTrans" cxnId="{3C7C7FC9-DA53-4980-AC4B-DB1F2500C3C3}">
      <dgm:prSet/>
      <dgm:spPr/>
      <dgm:t>
        <a:bodyPr/>
        <a:lstStyle/>
        <a:p>
          <a:endParaRPr lang="tr-TR" b="1"/>
        </a:p>
      </dgm:t>
    </dgm:pt>
    <dgm:pt modelId="{A5A3AB95-D32E-4419-B5F1-378CC939859C}">
      <dgm:prSet phldrT="[Metin]" custT="1"/>
      <dgm:spPr/>
      <dgm:t>
        <a:bodyPr/>
        <a:lstStyle/>
        <a:p>
          <a:r>
            <a:rPr lang="tr-TR" sz="1100" b="1" dirty="0" smtClean="0">
              <a:latin typeface="Calibri" panose="020F0502020204030204" pitchFamily="34" charset="0"/>
            </a:rPr>
            <a:t>İmalat Sanayinde Endüstriyel Robot Teknolojileri</a:t>
          </a:r>
        </a:p>
      </dgm:t>
    </dgm:pt>
    <dgm:pt modelId="{02826189-5F97-470D-910F-69DD432AA6D5}" type="parTrans" cxnId="{C2C9E47A-F91F-462F-9DFB-59FB3C33F559}">
      <dgm:prSet/>
      <dgm:spPr/>
      <dgm:t>
        <a:bodyPr/>
        <a:lstStyle/>
        <a:p>
          <a:endParaRPr lang="tr-TR" b="1"/>
        </a:p>
      </dgm:t>
    </dgm:pt>
    <dgm:pt modelId="{261A0CBB-6495-453F-AAD9-8F61144C8B39}" type="sibTrans" cxnId="{C2C9E47A-F91F-462F-9DFB-59FB3C33F559}">
      <dgm:prSet/>
      <dgm:spPr/>
      <dgm:t>
        <a:bodyPr/>
        <a:lstStyle/>
        <a:p>
          <a:endParaRPr lang="tr-TR" b="1"/>
        </a:p>
      </dgm:t>
    </dgm:pt>
    <dgm:pt modelId="{4C0D46A0-6350-47C3-88AB-5AAE45ACD928}">
      <dgm:prSet phldrT="[Metin]" custT="1"/>
      <dgm:spPr/>
      <dgm:t>
        <a:bodyPr/>
        <a:lstStyle/>
        <a:p>
          <a:r>
            <a:rPr lang="tr-TR" sz="1100" b="1" dirty="0" smtClean="0">
              <a:latin typeface="Calibri" panose="020F0502020204030204" pitchFamily="34" charset="0"/>
            </a:rPr>
            <a:t>İmalat Sanayinde Akıllı Sensör Teknolojileri</a:t>
          </a:r>
        </a:p>
        <a:p>
          <a:endParaRPr lang="tr-TR" sz="1100" b="1" dirty="0">
            <a:latin typeface="Calibri" panose="020F0502020204030204" pitchFamily="34" charset="0"/>
          </a:endParaRPr>
        </a:p>
      </dgm:t>
    </dgm:pt>
    <dgm:pt modelId="{4B7669A1-0B1E-4452-816E-AF0BAB7BC38A}" type="parTrans" cxnId="{2B334789-BFA1-44B7-B6BD-AC6567407EFD}">
      <dgm:prSet/>
      <dgm:spPr/>
      <dgm:t>
        <a:bodyPr/>
        <a:lstStyle/>
        <a:p>
          <a:endParaRPr lang="tr-TR" b="1"/>
        </a:p>
      </dgm:t>
    </dgm:pt>
    <dgm:pt modelId="{A13D8256-0B27-4835-898F-E357CC96AD28}" type="sibTrans" cxnId="{2B334789-BFA1-44B7-B6BD-AC6567407EFD}">
      <dgm:prSet/>
      <dgm:spPr/>
      <dgm:t>
        <a:bodyPr/>
        <a:lstStyle/>
        <a:p>
          <a:endParaRPr lang="tr-TR" b="1"/>
        </a:p>
      </dgm:t>
    </dgm:pt>
    <dgm:pt modelId="{2D263788-FC87-43BD-AEA6-37B7E99E3EBE}">
      <dgm:prSet phldrT="[Metin]" custT="1"/>
      <dgm:spPr/>
      <dgm:t>
        <a:bodyPr/>
        <a:lstStyle/>
        <a:p>
          <a:r>
            <a:rPr lang="tr-TR" sz="1100" b="1" dirty="0" smtClean="0">
              <a:latin typeface="Calibri" panose="020F0502020204030204" pitchFamily="34" charset="0"/>
            </a:rPr>
            <a:t>Yapay Zekaya Dayalı Siber Fiziksel Akıllı Fabrika Sistem ve Bileşenleri</a:t>
          </a:r>
          <a:endParaRPr lang="tr-TR" sz="1100" b="1" dirty="0">
            <a:latin typeface="Calibri" panose="020F0502020204030204" pitchFamily="34" charset="0"/>
          </a:endParaRPr>
        </a:p>
      </dgm:t>
    </dgm:pt>
    <dgm:pt modelId="{680BE3FC-5CEB-4965-8A1A-B150849CBB79}" type="parTrans" cxnId="{F965498E-D9A8-43E9-BC19-A9800FE4D4EE}">
      <dgm:prSet/>
      <dgm:spPr/>
      <dgm:t>
        <a:bodyPr/>
        <a:lstStyle/>
        <a:p>
          <a:endParaRPr lang="tr-TR" b="1"/>
        </a:p>
      </dgm:t>
    </dgm:pt>
    <dgm:pt modelId="{1809911F-AC77-4D94-921F-456FB3E7D2C6}" type="sibTrans" cxnId="{F965498E-D9A8-43E9-BC19-A9800FE4D4EE}">
      <dgm:prSet/>
      <dgm:spPr/>
      <dgm:t>
        <a:bodyPr/>
        <a:lstStyle/>
        <a:p>
          <a:endParaRPr lang="tr-TR" b="1"/>
        </a:p>
      </dgm:t>
    </dgm:pt>
    <dgm:pt modelId="{FCC788BE-554C-4966-98E6-5DB677F8EB76}">
      <dgm:prSet phldrT="[Metin]" custT="1"/>
      <dgm:spPr/>
      <dgm:t>
        <a:bodyPr/>
        <a:lstStyle/>
        <a:p>
          <a:r>
            <a:rPr lang="tr-TR" sz="1100" b="1" dirty="0" smtClean="0">
              <a:latin typeface="Calibri" panose="020F0502020204030204" pitchFamily="34" charset="0"/>
            </a:rPr>
            <a:t>İmalat Sanayinde Siber Güvenlik</a:t>
          </a:r>
        </a:p>
      </dgm:t>
    </dgm:pt>
    <dgm:pt modelId="{08B80629-2E13-4DAA-8C0D-C4E9D0D430FC}" type="parTrans" cxnId="{FAAEE929-A901-4D3B-8BD4-2AC3D2842E62}">
      <dgm:prSet/>
      <dgm:spPr/>
      <dgm:t>
        <a:bodyPr/>
        <a:lstStyle/>
        <a:p>
          <a:endParaRPr lang="tr-TR"/>
        </a:p>
      </dgm:t>
    </dgm:pt>
    <dgm:pt modelId="{568B2909-587C-40C5-8726-1FAEB91C1753}" type="sibTrans" cxnId="{FAAEE929-A901-4D3B-8BD4-2AC3D2842E62}">
      <dgm:prSet/>
      <dgm:spPr/>
      <dgm:t>
        <a:bodyPr/>
        <a:lstStyle/>
        <a:p>
          <a:endParaRPr lang="tr-TR"/>
        </a:p>
      </dgm:t>
    </dgm:pt>
    <dgm:pt modelId="{997A79F0-0604-44D5-AF10-F5D759F485F1}">
      <dgm:prSet custT="1"/>
      <dgm:spPr/>
      <dgm:t>
        <a:bodyPr/>
        <a:lstStyle/>
        <a:p>
          <a:r>
            <a:rPr lang="tr-TR" sz="1100" b="1" dirty="0" smtClean="0">
              <a:latin typeface="Calibri" panose="020F0502020204030204" pitchFamily="34" charset="0"/>
            </a:rPr>
            <a:t>İmalat Sanayinde Akıllı ve Esnek Otomasyon Sistemleri</a:t>
          </a:r>
        </a:p>
      </dgm:t>
    </dgm:pt>
    <dgm:pt modelId="{65A7B69F-3618-437F-8966-F29EDF8CDE60}" type="parTrans" cxnId="{8B5F8A83-CF45-48D1-BC8A-4C9DF51941C2}">
      <dgm:prSet/>
      <dgm:spPr/>
      <dgm:t>
        <a:bodyPr/>
        <a:lstStyle/>
        <a:p>
          <a:endParaRPr lang="tr-TR"/>
        </a:p>
      </dgm:t>
    </dgm:pt>
    <dgm:pt modelId="{B5701C69-01B2-468D-ACF9-18569F402890}" type="sibTrans" cxnId="{8B5F8A83-CF45-48D1-BC8A-4C9DF51941C2}">
      <dgm:prSet/>
      <dgm:spPr/>
      <dgm:t>
        <a:bodyPr/>
        <a:lstStyle/>
        <a:p>
          <a:endParaRPr lang="tr-TR"/>
        </a:p>
      </dgm:t>
    </dgm:pt>
    <dgm:pt modelId="{F994FF64-E699-4E84-B8B1-6E04E80BBB45}">
      <dgm:prSet custT="1"/>
      <dgm:spPr/>
      <dgm:t>
        <a:bodyPr/>
        <a:lstStyle/>
        <a:p>
          <a:r>
            <a:rPr lang="tr-TR" sz="1100" b="1" dirty="0" smtClean="0">
              <a:latin typeface="Calibri" panose="020F0502020204030204" pitchFamily="34" charset="0"/>
            </a:rPr>
            <a:t>İmalat Sanayinde Artırılmış Gerçeklik / Sanal Gerçeklik Teknolojileri</a:t>
          </a:r>
        </a:p>
      </dgm:t>
    </dgm:pt>
    <dgm:pt modelId="{645C5269-36FB-49D8-B9E4-6083C1DC3448}" type="parTrans" cxnId="{40C74EA6-31E3-4263-AF65-193C93665ADA}">
      <dgm:prSet/>
      <dgm:spPr/>
      <dgm:t>
        <a:bodyPr/>
        <a:lstStyle/>
        <a:p>
          <a:endParaRPr lang="tr-TR"/>
        </a:p>
      </dgm:t>
    </dgm:pt>
    <dgm:pt modelId="{D1D661D2-3844-4C0E-810D-AC5FB4078F0B}" type="sibTrans" cxnId="{40C74EA6-31E3-4263-AF65-193C93665ADA}">
      <dgm:prSet/>
      <dgm:spPr/>
      <dgm:t>
        <a:bodyPr/>
        <a:lstStyle/>
        <a:p>
          <a:endParaRPr lang="tr-TR"/>
        </a:p>
      </dgm:t>
    </dgm:pt>
    <dgm:pt modelId="{CBA54373-A435-49B0-A9D5-A3CE16CECC95}" type="pres">
      <dgm:prSet presAssocID="{07252338-0CCA-47F1-9E6C-AD1A221E88B4}" presName="Name0" presStyleCnt="0">
        <dgm:presLayoutVars>
          <dgm:chPref val="1"/>
          <dgm:dir/>
          <dgm:animOne val="branch"/>
          <dgm:animLvl val="lvl"/>
          <dgm:resizeHandles/>
        </dgm:presLayoutVars>
      </dgm:prSet>
      <dgm:spPr/>
      <dgm:t>
        <a:bodyPr/>
        <a:lstStyle/>
        <a:p>
          <a:endParaRPr lang="tr-TR"/>
        </a:p>
      </dgm:t>
    </dgm:pt>
    <dgm:pt modelId="{0B3B62DC-11C6-43A1-B224-2CB487CAE9B8}" type="pres">
      <dgm:prSet presAssocID="{90FFBA99-C790-4E6C-B8AB-6D9B951FA692}" presName="vertOne" presStyleCnt="0"/>
      <dgm:spPr/>
      <dgm:t>
        <a:bodyPr/>
        <a:lstStyle/>
        <a:p>
          <a:endParaRPr lang="tr-TR"/>
        </a:p>
      </dgm:t>
    </dgm:pt>
    <dgm:pt modelId="{6DEC03EF-6F23-48AB-90EF-BE546CF31B13}" type="pres">
      <dgm:prSet presAssocID="{90FFBA99-C790-4E6C-B8AB-6D9B951FA692}" presName="txOne" presStyleLbl="node0" presStyleIdx="0" presStyleCnt="1" custScaleY="23876">
        <dgm:presLayoutVars>
          <dgm:chPref val="3"/>
        </dgm:presLayoutVars>
      </dgm:prSet>
      <dgm:spPr/>
      <dgm:t>
        <a:bodyPr/>
        <a:lstStyle/>
        <a:p>
          <a:endParaRPr lang="tr-TR"/>
        </a:p>
      </dgm:t>
    </dgm:pt>
    <dgm:pt modelId="{F6FEFFC0-9627-4774-BCAD-BA60DCECC19C}" type="pres">
      <dgm:prSet presAssocID="{90FFBA99-C790-4E6C-B8AB-6D9B951FA692}" presName="parTransOne" presStyleCnt="0"/>
      <dgm:spPr/>
      <dgm:t>
        <a:bodyPr/>
        <a:lstStyle/>
        <a:p>
          <a:endParaRPr lang="tr-TR"/>
        </a:p>
      </dgm:t>
    </dgm:pt>
    <dgm:pt modelId="{17793DEA-22B4-42EB-8F9E-791D7306DD7C}" type="pres">
      <dgm:prSet presAssocID="{90FFBA99-C790-4E6C-B8AB-6D9B951FA692}" presName="horzOne" presStyleCnt="0"/>
      <dgm:spPr/>
      <dgm:t>
        <a:bodyPr/>
        <a:lstStyle/>
        <a:p>
          <a:endParaRPr lang="tr-TR"/>
        </a:p>
      </dgm:t>
    </dgm:pt>
    <dgm:pt modelId="{95DB9B86-F1FF-4212-A45C-FF73AFECE430}" type="pres">
      <dgm:prSet presAssocID="{11529559-CCE3-4A18-8C5B-CB284EF9FD09}" presName="vertTwo" presStyleCnt="0"/>
      <dgm:spPr/>
      <dgm:t>
        <a:bodyPr/>
        <a:lstStyle/>
        <a:p>
          <a:endParaRPr lang="tr-TR"/>
        </a:p>
      </dgm:t>
    </dgm:pt>
    <dgm:pt modelId="{755065E5-78F5-46D0-B8BE-9E7BE510908B}" type="pres">
      <dgm:prSet presAssocID="{11529559-CCE3-4A18-8C5B-CB284EF9FD09}" presName="txTwo" presStyleLbl="node2" presStyleIdx="0" presStyleCnt="8" custLinFactNeighborX="1969" custLinFactNeighborY="-179">
        <dgm:presLayoutVars>
          <dgm:chPref val="3"/>
        </dgm:presLayoutVars>
      </dgm:prSet>
      <dgm:spPr/>
      <dgm:t>
        <a:bodyPr/>
        <a:lstStyle/>
        <a:p>
          <a:endParaRPr lang="tr-TR"/>
        </a:p>
      </dgm:t>
    </dgm:pt>
    <dgm:pt modelId="{6CEE102C-A12F-4D8A-B51C-5F3164B87E1F}" type="pres">
      <dgm:prSet presAssocID="{11529559-CCE3-4A18-8C5B-CB284EF9FD09}" presName="horzTwo" presStyleCnt="0"/>
      <dgm:spPr/>
      <dgm:t>
        <a:bodyPr/>
        <a:lstStyle/>
        <a:p>
          <a:endParaRPr lang="tr-TR"/>
        </a:p>
      </dgm:t>
    </dgm:pt>
    <dgm:pt modelId="{D453D728-026E-4107-A8D7-25F5DB12AF35}" type="pres">
      <dgm:prSet presAssocID="{5550DFB1-4D57-4FC3-8B8B-899806A02161}" presName="sibSpaceTwo" presStyleCnt="0"/>
      <dgm:spPr/>
      <dgm:t>
        <a:bodyPr/>
        <a:lstStyle/>
        <a:p>
          <a:endParaRPr lang="tr-TR"/>
        </a:p>
      </dgm:t>
    </dgm:pt>
    <dgm:pt modelId="{B2322F8B-B4E8-4B59-BC44-98EE55021C24}" type="pres">
      <dgm:prSet presAssocID="{66C0D9B3-0830-4C04-B793-556D19DEB56B}" presName="vertTwo" presStyleCnt="0"/>
      <dgm:spPr/>
      <dgm:t>
        <a:bodyPr/>
        <a:lstStyle/>
        <a:p>
          <a:endParaRPr lang="tr-TR"/>
        </a:p>
      </dgm:t>
    </dgm:pt>
    <dgm:pt modelId="{E0812667-098F-4846-820C-A524E67EF145}" type="pres">
      <dgm:prSet presAssocID="{66C0D9B3-0830-4C04-B793-556D19DEB56B}" presName="txTwo" presStyleLbl="node2" presStyleIdx="1" presStyleCnt="8">
        <dgm:presLayoutVars>
          <dgm:chPref val="3"/>
        </dgm:presLayoutVars>
      </dgm:prSet>
      <dgm:spPr/>
      <dgm:t>
        <a:bodyPr/>
        <a:lstStyle/>
        <a:p>
          <a:endParaRPr lang="tr-TR"/>
        </a:p>
      </dgm:t>
    </dgm:pt>
    <dgm:pt modelId="{BA231805-ECFA-445D-BFA0-89EF08171A84}" type="pres">
      <dgm:prSet presAssocID="{66C0D9B3-0830-4C04-B793-556D19DEB56B}" presName="horzTwo" presStyleCnt="0"/>
      <dgm:spPr/>
      <dgm:t>
        <a:bodyPr/>
        <a:lstStyle/>
        <a:p>
          <a:endParaRPr lang="tr-TR"/>
        </a:p>
      </dgm:t>
    </dgm:pt>
    <dgm:pt modelId="{A23309B8-4E77-4004-B954-B95BCB4448DC}" type="pres">
      <dgm:prSet presAssocID="{3E8B4755-2A94-4374-8F86-BD8DEF95356E}" presName="sibSpaceTwo" presStyleCnt="0"/>
      <dgm:spPr/>
      <dgm:t>
        <a:bodyPr/>
        <a:lstStyle/>
        <a:p>
          <a:endParaRPr lang="tr-TR"/>
        </a:p>
      </dgm:t>
    </dgm:pt>
    <dgm:pt modelId="{DDB2301C-9196-40BC-8E4C-01DE28FE1665}" type="pres">
      <dgm:prSet presAssocID="{A5A3AB95-D32E-4419-B5F1-378CC939859C}" presName="vertTwo" presStyleCnt="0"/>
      <dgm:spPr/>
      <dgm:t>
        <a:bodyPr/>
        <a:lstStyle/>
        <a:p>
          <a:endParaRPr lang="tr-TR"/>
        </a:p>
      </dgm:t>
    </dgm:pt>
    <dgm:pt modelId="{7ED31A29-6E5B-48BB-A14D-546152F35868}" type="pres">
      <dgm:prSet presAssocID="{A5A3AB95-D32E-4419-B5F1-378CC939859C}" presName="txTwo" presStyleLbl="node2" presStyleIdx="2" presStyleCnt="8" custLinFactNeighborX="3840" custLinFactNeighborY="28">
        <dgm:presLayoutVars>
          <dgm:chPref val="3"/>
        </dgm:presLayoutVars>
      </dgm:prSet>
      <dgm:spPr/>
      <dgm:t>
        <a:bodyPr/>
        <a:lstStyle/>
        <a:p>
          <a:endParaRPr lang="tr-TR"/>
        </a:p>
      </dgm:t>
    </dgm:pt>
    <dgm:pt modelId="{3E2B5C78-A9DA-4F95-8270-F34F61D82C13}" type="pres">
      <dgm:prSet presAssocID="{A5A3AB95-D32E-4419-B5F1-378CC939859C}" presName="horzTwo" presStyleCnt="0"/>
      <dgm:spPr/>
      <dgm:t>
        <a:bodyPr/>
        <a:lstStyle/>
        <a:p>
          <a:endParaRPr lang="tr-TR"/>
        </a:p>
      </dgm:t>
    </dgm:pt>
    <dgm:pt modelId="{0B58471D-3892-438B-8ECF-468D36623F05}" type="pres">
      <dgm:prSet presAssocID="{261A0CBB-6495-453F-AAD9-8F61144C8B39}" presName="sibSpaceTwo" presStyleCnt="0"/>
      <dgm:spPr/>
      <dgm:t>
        <a:bodyPr/>
        <a:lstStyle/>
        <a:p>
          <a:endParaRPr lang="tr-TR"/>
        </a:p>
      </dgm:t>
    </dgm:pt>
    <dgm:pt modelId="{92A75C8E-57FE-40C3-AC00-2A38105FD14A}" type="pres">
      <dgm:prSet presAssocID="{4C0D46A0-6350-47C3-88AB-5AAE45ACD928}" presName="vertTwo" presStyleCnt="0"/>
      <dgm:spPr/>
      <dgm:t>
        <a:bodyPr/>
        <a:lstStyle/>
        <a:p>
          <a:endParaRPr lang="tr-TR"/>
        </a:p>
      </dgm:t>
    </dgm:pt>
    <dgm:pt modelId="{6351941F-D01C-4163-AEF7-DB0B0494B06D}" type="pres">
      <dgm:prSet presAssocID="{4C0D46A0-6350-47C3-88AB-5AAE45ACD928}" presName="txTwo" presStyleLbl="node2" presStyleIdx="3" presStyleCnt="8">
        <dgm:presLayoutVars>
          <dgm:chPref val="3"/>
        </dgm:presLayoutVars>
      </dgm:prSet>
      <dgm:spPr/>
      <dgm:t>
        <a:bodyPr/>
        <a:lstStyle/>
        <a:p>
          <a:endParaRPr lang="tr-TR"/>
        </a:p>
      </dgm:t>
    </dgm:pt>
    <dgm:pt modelId="{D5F28F3B-9C2B-448D-9E03-17904B4670DF}" type="pres">
      <dgm:prSet presAssocID="{4C0D46A0-6350-47C3-88AB-5AAE45ACD928}" presName="horzTwo" presStyleCnt="0"/>
      <dgm:spPr/>
      <dgm:t>
        <a:bodyPr/>
        <a:lstStyle/>
        <a:p>
          <a:endParaRPr lang="tr-TR"/>
        </a:p>
      </dgm:t>
    </dgm:pt>
    <dgm:pt modelId="{7B7FD42F-5E26-480C-A2BA-5794BB331E45}" type="pres">
      <dgm:prSet presAssocID="{A13D8256-0B27-4835-898F-E357CC96AD28}" presName="sibSpaceTwo" presStyleCnt="0"/>
      <dgm:spPr/>
      <dgm:t>
        <a:bodyPr/>
        <a:lstStyle/>
        <a:p>
          <a:endParaRPr lang="tr-TR"/>
        </a:p>
      </dgm:t>
    </dgm:pt>
    <dgm:pt modelId="{B65C11C9-9701-4A0C-9B61-650A76C0B17F}" type="pres">
      <dgm:prSet presAssocID="{2D263788-FC87-43BD-AEA6-37B7E99E3EBE}" presName="vertTwo" presStyleCnt="0"/>
      <dgm:spPr/>
      <dgm:t>
        <a:bodyPr/>
        <a:lstStyle/>
        <a:p>
          <a:endParaRPr lang="tr-TR"/>
        </a:p>
      </dgm:t>
    </dgm:pt>
    <dgm:pt modelId="{3870ABE4-E3A0-4A3A-9B03-ED8B91882444}" type="pres">
      <dgm:prSet presAssocID="{2D263788-FC87-43BD-AEA6-37B7E99E3EBE}" presName="txTwo" presStyleLbl="node2" presStyleIdx="4" presStyleCnt="8">
        <dgm:presLayoutVars>
          <dgm:chPref val="3"/>
        </dgm:presLayoutVars>
      </dgm:prSet>
      <dgm:spPr/>
      <dgm:t>
        <a:bodyPr/>
        <a:lstStyle/>
        <a:p>
          <a:endParaRPr lang="tr-TR"/>
        </a:p>
      </dgm:t>
    </dgm:pt>
    <dgm:pt modelId="{F04CC1F0-98EA-43D2-B7D2-BEB75C8CBCE5}" type="pres">
      <dgm:prSet presAssocID="{2D263788-FC87-43BD-AEA6-37B7E99E3EBE}" presName="horzTwo" presStyleCnt="0"/>
      <dgm:spPr/>
      <dgm:t>
        <a:bodyPr/>
        <a:lstStyle/>
        <a:p>
          <a:endParaRPr lang="tr-TR"/>
        </a:p>
      </dgm:t>
    </dgm:pt>
    <dgm:pt modelId="{C01C8750-83C7-4654-B494-F054961E7330}" type="pres">
      <dgm:prSet presAssocID="{1809911F-AC77-4D94-921F-456FB3E7D2C6}" presName="sibSpaceTwo" presStyleCnt="0"/>
      <dgm:spPr/>
    </dgm:pt>
    <dgm:pt modelId="{106BF02E-9C17-4AA2-A0CB-441F0A21C9C9}" type="pres">
      <dgm:prSet presAssocID="{FCC788BE-554C-4966-98E6-5DB677F8EB76}" presName="vertTwo" presStyleCnt="0"/>
      <dgm:spPr/>
    </dgm:pt>
    <dgm:pt modelId="{10755D04-F315-4D9A-BF72-CF7FD14BA06E}" type="pres">
      <dgm:prSet presAssocID="{FCC788BE-554C-4966-98E6-5DB677F8EB76}" presName="txTwo" presStyleLbl="node2" presStyleIdx="5" presStyleCnt="8" custLinFactNeighborX="486" custLinFactNeighborY="-943">
        <dgm:presLayoutVars>
          <dgm:chPref val="3"/>
        </dgm:presLayoutVars>
      </dgm:prSet>
      <dgm:spPr/>
      <dgm:t>
        <a:bodyPr/>
        <a:lstStyle/>
        <a:p>
          <a:endParaRPr lang="tr-TR"/>
        </a:p>
      </dgm:t>
    </dgm:pt>
    <dgm:pt modelId="{81F45595-39EE-44FA-94A3-396247FF6AFC}" type="pres">
      <dgm:prSet presAssocID="{FCC788BE-554C-4966-98E6-5DB677F8EB76}" presName="horzTwo" presStyleCnt="0"/>
      <dgm:spPr/>
    </dgm:pt>
    <dgm:pt modelId="{C5640B30-4F17-423D-A60D-EE4462D9768F}" type="pres">
      <dgm:prSet presAssocID="{568B2909-587C-40C5-8726-1FAEB91C1753}" presName="sibSpaceTwo" presStyleCnt="0"/>
      <dgm:spPr/>
    </dgm:pt>
    <dgm:pt modelId="{8F15E00D-74F3-49E0-AC97-6A7688B1DA06}" type="pres">
      <dgm:prSet presAssocID="{997A79F0-0604-44D5-AF10-F5D759F485F1}" presName="vertTwo" presStyleCnt="0"/>
      <dgm:spPr/>
    </dgm:pt>
    <dgm:pt modelId="{6BC732CE-8AFA-4200-A520-1E71C0AEEA83}" type="pres">
      <dgm:prSet presAssocID="{997A79F0-0604-44D5-AF10-F5D759F485F1}" presName="txTwo" presStyleLbl="node2" presStyleIdx="6" presStyleCnt="8">
        <dgm:presLayoutVars>
          <dgm:chPref val="3"/>
        </dgm:presLayoutVars>
      </dgm:prSet>
      <dgm:spPr/>
      <dgm:t>
        <a:bodyPr/>
        <a:lstStyle/>
        <a:p>
          <a:endParaRPr lang="tr-TR"/>
        </a:p>
      </dgm:t>
    </dgm:pt>
    <dgm:pt modelId="{B6B964A2-0B9D-45C0-996C-97CD46665A58}" type="pres">
      <dgm:prSet presAssocID="{997A79F0-0604-44D5-AF10-F5D759F485F1}" presName="horzTwo" presStyleCnt="0"/>
      <dgm:spPr/>
    </dgm:pt>
    <dgm:pt modelId="{864601D5-B740-4A07-AC42-E3F6180E0D61}" type="pres">
      <dgm:prSet presAssocID="{B5701C69-01B2-468D-ACF9-18569F402890}" presName="sibSpaceTwo" presStyleCnt="0"/>
      <dgm:spPr/>
    </dgm:pt>
    <dgm:pt modelId="{F81F63FC-1CE5-4C9C-A971-69750E5707F1}" type="pres">
      <dgm:prSet presAssocID="{F994FF64-E699-4E84-B8B1-6E04E80BBB45}" presName="vertTwo" presStyleCnt="0"/>
      <dgm:spPr/>
    </dgm:pt>
    <dgm:pt modelId="{D18180DC-CC0A-48AD-AF55-BE041060D749}" type="pres">
      <dgm:prSet presAssocID="{F994FF64-E699-4E84-B8B1-6E04E80BBB45}" presName="txTwo" presStyleLbl="node2" presStyleIdx="7" presStyleCnt="8">
        <dgm:presLayoutVars>
          <dgm:chPref val="3"/>
        </dgm:presLayoutVars>
      </dgm:prSet>
      <dgm:spPr/>
      <dgm:t>
        <a:bodyPr/>
        <a:lstStyle/>
        <a:p>
          <a:endParaRPr lang="tr-TR"/>
        </a:p>
      </dgm:t>
    </dgm:pt>
    <dgm:pt modelId="{25765144-565D-4DCE-B379-27B2D7744707}" type="pres">
      <dgm:prSet presAssocID="{F994FF64-E699-4E84-B8B1-6E04E80BBB45}" presName="horzTwo" presStyleCnt="0"/>
      <dgm:spPr/>
    </dgm:pt>
  </dgm:ptLst>
  <dgm:cxnLst>
    <dgm:cxn modelId="{3C7C7FC9-DA53-4980-AC4B-DB1F2500C3C3}" srcId="{90FFBA99-C790-4E6C-B8AB-6D9B951FA692}" destId="{66C0D9B3-0830-4C04-B793-556D19DEB56B}" srcOrd="1" destOrd="0" parTransId="{26226513-118D-4976-B1F3-AF8EE34904D1}" sibTransId="{3E8B4755-2A94-4374-8F86-BD8DEF95356E}"/>
    <dgm:cxn modelId="{5357AF71-8DF4-4184-8DC6-641436446B40}" type="presOf" srcId="{F994FF64-E699-4E84-B8B1-6E04E80BBB45}" destId="{D18180DC-CC0A-48AD-AF55-BE041060D749}" srcOrd="0" destOrd="0" presId="urn:microsoft.com/office/officeart/2005/8/layout/hierarchy4"/>
    <dgm:cxn modelId="{9C1607B0-D199-448D-BDFC-3574D6BA03A6}" type="presOf" srcId="{07252338-0CCA-47F1-9E6C-AD1A221E88B4}" destId="{CBA54373-A435-49B0-A9D5-A3CE16CECC95}" srcOrd="0" destOrd="0" presId="urn:microsoft.com/office/officeart/2005/8/layout/hierarchy4"/>
    <dgm:cxn modelId="{56C1A38E-0E5B-4963-AB4E-BFDAB5A1E194}" type="presOf" srcId="{90FFBA99-C790-4E6C-B8AB-6D9B951FA692}" destId="{6DEC03EF-6F23-48AB-90EF-BE546CF31B13}" srcOrd="0" destOrd="0" presId="urn:microsoft.com/office/officeart/2005/8/layout/hierarchy4"/>
    <dgm:cxn modelId="{C39EE333-49CA-4B3D-AC8F-1FFECE19D500}" type="presOf" srcId="{A5A3AB95-D32E-4419-B5F1-378CC939859C}" destId="{7ED31A29-6E5B-48BB-A14D-546152F35868}" srcOrd="0" destOrd="0" presId="urn:microsoft.com/office/officeart/2005/8/layout/hierarchy4"/>
    <dgm:cxn modelId="{2B334789-BFA1-44B7-B6BD-AC6567407EFD}" srcId="{90FFBA99-C790-4E6C-B8AB-6D9B951FA692}" destId="{4C0D46A0-6350-47C3-88AB-5AAE45ACD928}" srcOrd="3" destOrd="0" parTransId="{4B7669A1-0B1E-4452-816E-AF0BAB7BC38A}" sibTransId="{A13D8256-0B27-4835-898F-E357CC96AD28}"/>
    <dgm:cxn modelId="{FAAEE929-A901-4D3B-8BD4-2AC3D2842E62}" srcId="{90FFBA99-C790-4E6C-B8AB-6D9B951FA692}" destId="{FCC788BE-554C-4966-98E6-5DB677F8EB76}" srcOrd="5" destOrd="0" parTransId="{08B80629-2E13-4DAA-8C0D-C4E9D0D430FC}" sibTransId="{568B2909-587C-40C5-8726-1FAEB91C1753}"/>
    <dgm:cxn modelId="{40C74EA6-31E3-4263-AF65-193C93665ADA}" srcId="{90FFBA99-C790-4E6C-B8AB-6D9B951FA692}" destId="{F994FF64-E699-4E84-B8B1-6E04E80BBB45}" srcOrd="7" destOrd="0" parTransId="{645C5269-36FB-49D8-B9E4-6083C1DC3448}" sibTransId="{D1D661D2-3844-4C0E-810D-AC5FB4078F0B}"/>
    <dgm:cxn modelId="{729202C5-80BB-408B-BF24-4EE69D8CDC3E}" srcId="{90FFBA99-C790-4E6C-B8AB-6D9B951FA692}" destId="{11529559-CCE3-4A18-8C5B-CB284EF9FD09}" srcOrd="0" destOrd="0" parTransId="{619BE540-7F5D-4E7D-899E-8FEB649EEF7A}" sibTransId="{5550DFB1-4D57-4FC3-8B8B-899806A02161}"/>
    <dgm:cxn modelId="{BCD945C7-346E-4D02-955C-D37675DF1B51}" type="presOf" srcId="{66C0D9B3-0830-4C04-B793-556D19DEB56B}" destId="{E0812667-098F-4846-820C-A524E67EF145}" srcOrd="0" destOrd="0" presId="urn:microsoft.com/office/officeart/2005/8/layout/hierarchy4"/>
    <dgm:cxn modelId="{B9682CA2-FF25-4D5D-A1AF-D7F87BA45432}" srcId="{07252338-0CCA-47F1-9E6C-AD1A221E88B4}" destId="{90FFBA99-C790-4E6C-B8AB-6D9B951FA692}" srcOrd="0" destOrd="0" parTransId="{E943F78E-CEE2-4C96-B978-C831695972D3}" sibTransId="{A49F40F4-3959-4D9F-A1AE-B529EAFE0901}"/>
    <dgm:cxn modelId="{440370D3-D3F7-4BA7-B098-AF129E3BD164}" type="presOf" srcId="{997A79F0-0604-44D5-AF10-F5D759F485F1}" destId="{6BC732CE-8AFA-4200-A520-1E71C0AEEA83}" srcOrd="0" destOrd="0" presId="urn:microsoft.com/office/officeart/2005/8/layout/hierarchy4"/>
    <dgm:cxn modelId="{69914B0B-2ACA-4E0A-8313-DB316161A0B5}" type="presOf" srcId="{2D263788-FC87-43BD-AEA6-37B7E99E3EBE}" destId="{3870ABE4-E3A0-4A3A-9B03-ED8B91882444}" srcOrd="0" destOrd="0" presId="urn:microsoft.com/office/officeart/2005/8/layout/hierarchy4"/>
    <dgm:cxn modelId="{15048344-87C7-407F-AA3D-9662105BA426}" type="presOf" srcId="{11529559-CCE3-4A18-8C5B-CB284EF9FD09}" destId="{755065E5-78F5-46D0-B8BE-9E7BE510908B}" srcOrd="0" destOrd="0" presId="urn:microsoft.com/office/officeart/2005/8/layout/hierarchy4"/>
    <dgm:cxn modelId="{C2C9E47A-F91F-462F-9DFB-59FB3C33F559}" srcId="{90FFBA99-C790-4E6C-B8AB-6D9B951FA692}" destId="{A5A3AB95-D32E-4419-B5F1-378CC939859C}" srcOrd="2" destOrd="0" parTransId="{02826189-5F97-470D-910F-69DD432AA6D5}" sibTransId="{261A0CBB-6495-453F-AAD9-8F61144C8B39}"/>
    <dgm:cxn modelId="{6C1D4D33-3324-4B0C-8AE0-3F9C2514E025}" type="presOf" srcId="{FCC788BE-554C-4966-98E6-5DB677F8EB76}" destId="{10755D04-F315-4D9A-BF72-CF7FD14BA06E}" srcOrd="0" destOrd="0" presId="urn:microsoft.com/office/officeart/2005/8/layout/hierarchy4"/>
    <dgm:cxn modelId="{F965498E-D9A8-43E9-BC19-A9800FE4D4EE}" srcId="{90FFBA99-C790-4E6C-B8AB-6D9B951FA692}" destId="{2D263788-FC87-43BD-AEA6-37B7E99E3EBE}" srcOrd="4" destOrd="0" parTransId="{680BE3FC-5CEB-4965-8A1A-B150849CBB79}" sibTransId="{1809911F-AC77-4D94-921F-456FB3E7D2C6}"/>
    <dgm:cxn modelId="{6C6C99F9-B593-48FD-82E8-39A552C5754F}" type="presOf" srcId="{4C0D46A0-6350-47C3-88AB-5AAE45ACD928}" destId="{6351941F-D01C-4163-AEF7-DB0B0494B06D}" srcOrd="0" destOrd="0" presId="urn:microsoft.com/office/officeart/2005/8/layout/hierarchy4"/>
    <dgm:cxn modelId="{8B5F8A83-CF45-48D1-BC8A-4C9DF51941C2}" srcId="{90FFBA99-C790-4E6C-B8AB-6D9B951FA692}" destId="{997A79F0-0604-44D5-AF10-F5D759F485F1}" srcOrd="6" destOrd="0" parTransId="{65A7B69F-3618-437F-8966-F29EDF8CDE60}" sibTransId="{B5701C69-01B2-468D-ACF9-18569F402890}"/>
    <dgm:cxn modelId="{018A7220-8E0E-4A70-A46F-DBF1737EFF84}" type="presParOf" srcId="{CBA54373-A435-49B0-A9D5-A3CE16CECC95}" destId="{0B3B62DC-11C6-43A1-B224-2CB487CAE9B8}" srcOrd="0" destOrd="0" presId="urn:microsoft.com/office/officeart/2005/8/layout/hierarchy4"/>
    <dgm:cxn modelId="{FA67125D-170E-4FC3-A9A9-F6E715AC39AC}" type="presParOf" srcId="{0B3B62DC-11C6-43A1-B224-2CB487CAE9B8}" destId="{6DEC03EF-6F23-48AB-90EF-BE546CF31B13}" srcOrd="0" destOrd="0" presId="urn:microsoft.com/office/officeart/2005/8/layout/hierarchy4"/>
    <dgm:cxn modelId="{B708D280-D59B-479A-9AD3-6611328E4DF3}" type="presParOf" srcId="{0B3B62DC-11C6-43A1-B224-2CB487CAE9B8}" destId="{F6FEFFC0-9627-4774-BCAD-BA60DCECC19C}" srcOrd="1" destOrd="0" presId="urn:microsoft.com/office/officeart/2005/8/layout/hierarchy4"/>
    <dgm:cxn modelId="{19311808-19C5-4905-AA24-B98D25D1CB90}" type="presParOf" srcId="{0B3B62DC-11C6-43A1-B224-2CB487CAE9B8}" destId="{17793DEA-22B4-42EB-8F9E-791D7306DD7C}" srcOrd="2" destOrd="0" presId="urn:microsoft.com/office/officeart/2005/8/layout/hierarchy4"/>
    <dgm:cxn modelId="{DB80EDFA-1634-4736-894C-91749546684F}" type="presParOf" srcId="{17793DEA-22B4-42EB-8F9E-791D7306DD7C}" destId="{95DB9B86-F1FF-4212-A45C-FF73AFECE430}" srcOrd="0" destOrd="0" presId="urn:microsoft.com/office/officeart/2005/8/layout/hierarchy4"/>
    <dgm:cxn modelId="{B9F415E9-AC79-4F9A-BCD6-BC09F19EE251}" type="presParOf" srcId="{95DB9B86-F1FF-4212-A45C-FF73AFECE430}" destId="{755065E5-78F5-46D0-B8BE-9E7BE510908B}" srcOrd="0" destOrd="0" presId="urn:microsoft.com/office/officeart/2005/8/layout/hierarchy4"/>
    <dgm:cxn modelId="{38F3C3BB-9D9A-43A0-879A-FEA19F6802B4}" type="presParOf" srcId="{95DB9B86-F1FF-4212-A45C-FF73AFECE430}" destId="{6CEE102C-A12F-4D8A-B51C-5F3164B87E1F}" srcOrd="1" destOrd="0" presId="urn:microsoft.com/office/officeart/2005/8/layout/hierarchy4"/>
    <dgm:cxn modelId="{5A705BD8-E91D-49D5-9196-21E5BD04DFEF}" type="presParOf" srcId="{17793DEA-22B4-42EB-8F9E-791D7306DD7C}" destId="{D453D728-026E-4107-A8D7-25F5DB12AF35}" srcOrd="1" destOrd="0" presId="urn:microsoft.com/office/officeart/2005/8/layout/hierarchy4"/>
    <dgm:cxn modelId="{6C84305C-6679-4AE7-904E-EB079C0CEC03}" type="presParOf" srcId="{17793DEA-22B4-42EB-8F9E-791D7306DD7C}" destId="{B2322F8B-B4E8-4B59-BC44-98EE55021C24}" srcOrd="2" destOrd="0" presId="urn:microsoft.com/office/officeart/2005/8/layout/hierarchy4"/>
    <dgm:cxn modelId="{7C2DF593-A11B-458B-B6D9-95894537563B}" type="presParOf" srcId="{B2322F8B-B4E8-4B59-BC44-98EE55021C24}" destId="{E0812667-098F-4846-820C-A524E67EF145}" srcOrd="0" destOrd="0" presId="urn:microsoft.com/office/officeart/2005/8/layout/hierarchy4"/>
    <dgm:cxn modelId="{FA5D6C19-B0F0-408E-B0FC-62A09C575006}" type="presParOf" srcId="{B2322F8B-B4E8-4B59-BC44-98EE55021C24}" destId="{BA231805-ECFA-445D-BFA0-89EF08171A84}" srcOrd="1" destOrd="0" presId="urn:microsoft.com/office/officeart/2005/8/layout/hierarchy4"/>
    <dgm:cxn modelId="{60C13EBE-7EBA-42FC-88F3-5544F35097F0}" type="presParOf" srcId="{17793DEA-22B4-42EB-8F9E-791D7306DD7C}" destId="{A23309B8-4E77-4004-B954-B95BCB4448DC}" srcOrd="3" destOrd="0" presId="urn:microsoft.com/office/officeart/2005/8/layout/hierarchy4"/>
    <dgm:cxn modelId="{EE38E82F-CDD2-4C9F-9ABA-C4B7DD8D854D}" type="presParOf" srcId="{17793DEA-22B4-42EB-8F9E-791D7306DD7C}" destId="{DDB2301C-9196-40BC-8E4C-01DE28FE1665}" srcOrd="4" destOrd="0" presId="urn:microsoft.com/office/officeart/2005/8/layout/hierarchy4"/>
    <dgm:cxn modelId="{9992EEB1-48F5-4CD9-8DC6-033B51D5BBCE}" type="presParOf" srcId="{DDB2301C-9196-40BC-8E4C-01DE28FE1665}" destId="{7ED31A29-6E5B-48BB-A14D-546152F35868}" srcOrd="0" destOrd="0" presId="urn:microsoft.com/office/officeart/2005/8/layout/hierarchy4"/>
    <dgm:cxn modelId="{4F9FFCD4-65A1-4E1D-888C-03DC6625CFD2}" type="presParOf" srcId="{DDB2301C-9196-40BC-8E4C-01DE28FE1665}" destId="{3E2B5C78-A9DA-4F95-8270-F34F61D82C13}" srcOrd="1" destOrd="0" presId="urn:microsoft.com/office/officeart/2005/8/layout/hierarchy4"/>
    <dgm:cxn modelId="{48A603BC-6456-46D1-B532-4A84769378BA}" type="presParOf" srcId="{17793DEA-22B4-42EB-8F9E-791D7306DD7C}" destId="{0B58471D-3892-438B-8ECF-468D36623F05}" srcOrd="5" destOrd="0" presId="urn:microsoft.com/office/officeart/2005/8/layout/hierarchy4"/>
    <dgm:cxn modelId="{5F85EF37-C0B5-4225-8E57-6B26629A2D69}" type="presParOf" srcId="{17793DEA-22B4-42EB-8F9E-791D7306DD7C}" destId="{92A75C8E-57FE-40C3-AC00-2A38105FD14A}" srcOrd="6" destOrd="0" presId="urn:microsoft.com/office/officeart/2005/8/layout/hierarchy4"/>
    <dgm:cxn modelId="{A8E6547B-8763-49D5-8ED0-FC94B522A5D0}" type="presParOf" srcId="{92A75C8E-57FE-40C3-AC00-2A38105FD14A}" destId="{6351941F-D01C-4163-AEF7-DB0B0494B06D}" srcOrd="0" destOrd="0" presId="urn:microsoft.com/office/officeart/2005/8/layout/hierarchy4"/>
    <dgm:cxn modelId="{37EE73C6-6418-4911-B16B-23B14BE3D0E6}" type="presParOf" srcId="{92A75C8E-57FE-40C3-AC00-2A38105FD14A}" destId="{D5F28F3B-9C2B-448D-9E03-17904B4670DF}" srcOrd="1" destOrd="0" presId="urn:microsoft.com/office/officeart/2005/8/layout/hierarchy4"/>
    <dgm:cxn modelId="{698919C0-0723-408F-9BDB-50BD542730E9}" type="presParOf" srcId="{17793DEA-22B4-42EB-8F9E-791D7306DD7C}" destId="{7B7FD42F-5E26-480C-A2BA-5794BB331E45}" srcOrd="7" destOrd="0" presId="urn:microsoft.com/office/officeart/2005/8/layout/hierarchy4"/>
    <dgm:cxn modelId="{00E20BA3-3E10-425B-A9F4-B6393F2A2C1D}" type="presParOf" srcId="{17793DEA-22B4-42EB-8F9E-791D7306DD7C}" destId="{B65C11C9-9701-4A0C-9B61-650A76C0B17F}" srcOrd="8" destOrd="0" presId="urn:microsoft.com/office/officeart/2005/8/layout/hierarchy4"/>
    <dgm:cxn modelId="{1FDFDBAF-29B9-4A35-A5B4-8E2E7F3F4850}" type="presParOf" srcId="{B65C11C9-9701-4A0C-9B61-650A76C0B17F}" destId="{3870ABE4-E3A0-4A3A-9B03-ED8B91882444}" srcOrd="0" destOrd="0" presId="urn:microsoft.com/office/officeart/2005/8/layout/hierarchy4"/>
    <dgm:cxn modelId="{7C177DB0-CB48-44D1-A580-C5757DB9C7EA}" type="presParOf" srcId="{B65C11C9-9701-4A0C-9B61-650A76C0B17F}" destId="{F04CC1F0-98EA-43D2-B7D2-BEB75C8CBCE5}" srcOrd="1" destOrd="0" presId="urn:microsoft.com/office/officeart/2005/8/layout/hierarchy4"/>
    <dgm:cxn modelId="{9729BE39-3478-427A-897F-0D1B19ADA21E}" type="presParOf" srcId="{17793DEA-22B4-42EB-8F9E-791D7306DD7C}" destId="{C01C8750-83C7-4654-B494-F054961E7330}" srcOrd="9" destOrd="0" presId="urn:microsoft.com/office/officeart/2005/8/layout/hierarchy4"/>
    <dgm:cxn modelId="{3A327B1A-4CC0-49E8-832A-B6B99224980E}" type="presParOf" srcId="{17793DEA-22B4-42EB-8F9E-791D7306DD7C}" destId="{106BF02E-9C17-4AA2-A0CB-441F0A21C9C9}" srcOrd="10" destOrd="0" presId="urn:microsoft.com/office/officeart/2005/8/layout/hierarchy4"/>
    <dgm:cxn modelId="{CA230FB6-5D04-45E8-8AD4-5314F64CA868}" type="presParOf" srcId="{106BF02E-9C17-4AA2-A0CB-441F0A21C9C9}" destId="{10755D04-F315-4D9A-BF72-CF7FD14BA06E}" srcOrd="0" destOrd="0" presId="urn:microsoft.com/office/officeart/2005/8/layout/hierarchy4"/>
    <dgm:cxn modelId="{B53427D3-4340-4AB9-ACDC-53F990487913}" type="presParOf" srcId="{106BF02E-9C17-4AA2-A0CB-441F0A21C9C9}" destId="{81F45595-39EE-44FA-94A3-396247FF6AFC}" srcOrd="1" destOrd="0" presId="urn:microsoft.com/office/officeart/2005/8/layout/hierarchy4"/>
    <dgm:cxn modelId="{70CC69E5-B447-4735-B383-1B1B57AC4056}" type="presParOf" srcId="{17793DEA-22B4-42EB-8F9E-791D7306DD7C}" destId="{C5640B30-4F17-423D-A60D-EE4462D9768F}" srcOrd="11" destOrd="0" presId="urn:microsoft.com/office/officeart/2005/8/layout/hierarchy4"/>
    <dgm:cxn modelId="{34D9F568-9550-4236-8083-EAF3D4C25A02}" type="presParOf" srcId="{17793DEA-22B4-42EB-8F9E-791D7306DD7C}" destId="{8F15E00D-74F3-49E0-AC97-6A7688B1DA06}" srcOrd="12" destOrd="0" presId="urn:microsoft.com/office/officeart/2005/8/layout/hierarchy4"/>
    <dgm:cxn modelId="{92BCAEAD-5A25-487E-8154-16853A958052}" type="presParOf" srcId="{8F15E00D-74F3-49E0-AC97-6A7688B1DA06}" destId="{6BC732CE-8AFA-4200-A520-1E71C0AEEA83}" srcOrd="0" destOrd="0" presId="urn:microsoft.com/office/officeart/2005/8/layout/hierarchy4"/>
    <dgm:cxn modelId="{50DA0712-5B6C-4079-ACDA-CC3FF771F033}" type="presParOf" srcId="{8F15E00D-74F3-49E0-AC97-6A7688B1DA06}" destId="{B6B964A2-0B9D-45C0-996C-97CD46665A58}" srcOrd="1" destOrd="0" presId="urn:microsoft.com/office/officeart/2005/8/layout/hierarchy4"/>
    <dgm:cxn modelId="{90F43ABF-55D4-44F3-BF53-5810C916E3A6}" type="presParOf" srcId="{17793DEA-22B4-42EB-8F9E-791D7306DD7C}" destId="{864601D5-B740-4A07-AC42-E3F6180E0D61}" srcOrd="13" destOrd="0" presId="urn:microsoft.com/office/officeart/2005/8/layout/hierarchy4"/>
    <dgm:cxn modelId="{46A9B93C-2AA4-4D31-94F1-F9268D6A6928}" type="presParOf" srcId="{17793DEA-22B4-42EB-8F9E-791D7306DD7C}" destId="{F81F63FC-1CE5-4C9C-A971-69750E5707F1}" srcOrd="14" destOrd="0" presId="urn:microsoft.com/office/officeart/2005/8/layout/hierarchy4"/>
    <dgm:cxn modelId="{71FACC6F-F6E2-4CC9-9C8A-CEB437475F99}" type="presParOf" srcId="{F81F63FC-1CE5-4C9C-A971-69750E5707F1}" destId="{D18180DC-CC0A-48AD-AF55-BE041060D749}" srcOrd="0" destOrd="0" presId="urn:microsoft.com/office/officeart/2005/8/layout/hierarchy4"/>
    <dgm:cxn modelId="{03B432B5-8323-40FF-AE0A-5CC3D1EFC68D}" type="presParOf" srcId="{F81F63FC-1CE5-4C9C-A971-69750E5707F1}" destId="{25765144-565D-4DCE-B379-27B2D7744707}" srcOrd="1" destOrd="0" presId="urn:microsoft.com/office/officeart/2005/8/layout/hierarchy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B319CF-FD67-477F-B31A-76528DF9518A}">
      <dsp:nvSpPr>
        <dsp:cNvPr id="0" name=""/>
        <dsp:cNvSpPr/>
      </dsp:nvSpPr>
      <dsp:spPr>
        <a:xfrm>
          <a:off x="-7090662" y="-1059712"/>
          <a:ext cx="8442440" cy="8442440"/>
        </a:xfrm>
        <a:prstGeom prst="blockArc">
          <a:avLst>
            <a:gd name="adj1" fmla="val 18900000"/>
            <a:gd name="adj2" fmla="val 2700000"/>
            <a:gd name="adj3" fmla="val 256"/>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41B550-5782-4C76-A434-F024776C729B}">
      <dsp:nvSpPr>
        <dsp:cNvPr id="0" name=""/>
        <dsp:cNvSpPr/>
      </dsp:nvSpPr>
      <dsp:spPr>
        <a:xfrm>
          <a:off x="870767" y="516268"/>
          <a:ext cx="7826705" cy="1476879"/>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925" tIns="45720" rIns="45720" bIns="45720" numCol="1" spcCol="1270" anchor="ctr" anchorCtr="0">
          <a:noAutofit/>
        </a:bodyPr>
        <a:lstStyle/>
        <a:p>
          <a:pPr lvl="0" algn="l" defTabSz="800100">
            <a:lnSpc>
              <a:spcPct val="90000"/>
            </a:lnSpc>
            <a:spcBef>
              <a:spcPct val="0"/>
            </a:spcBef>
            <a:spcAft>
              <a:spcPct val="35000"/>
            </a:spcAft>
          </a:pPr>
          <a:r>
            <a:rPr lang="tr-TR" altLang="tr-TR" sz="1800" kern="1200" dirty="0" smtClean="0">
              <a:latin typeface="Calibri" panose="020F0502020204030204" pitchFamily="34" charset="0"/>
            </a:rPr>
            <a:t>Ülkenin ulusal ve uluslararası hedefleri doğrultusunda, küçük ve orta ölçekli işletmelerin ekonomideki paylarının ve etkinliklerinin arttırılması, rekabet güçlerinin ve sağladıkları katma değerin yükseltilmesi amacıyla hazırlayacakları projelerin desteklenmesi</a:t>
          </a:r>
          <a:endParaRPr lang="tr-TR" sz="1800" kern="1200" dirty="0">
            <a:latin typeface="Calibri" panose="020F0502020204030204" pitchFamily="34" charset="0"/>
          </a:endParaRPr>
        </a:p>
      </dsp:txBody>
      <dsp:txXfrm>
        <a:off x="870767" y="516268"/>
        <a:ext cx="7826705" cy="1476879"/>
      </dsp:txXfrm>
    </dsp:sp>
    <dsp:sp modelId="{882F63DE-81B1-41E6-B86D-E2BBDC4D4B8C}">
      <dsp:nvSpPr>
        <dsp:cNvPr id="0" name=""/>
        <dsp:cNvSpPr/>
      </dsp:nvSpPr>
      <dsp:spPr>
        <a:xfrm>
          <a:off x="86574" y="470515"/>
          <a:ext cx="1568385" cy="1568385"/>
        </a:xfrm>
        <a:prstGeom prst="ellipse">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CC06241-2FB9-4486-9A64-6B590F4EC0EE}">
      <dsp:nvSpPr>
        <dsp:cNvPr id="0" name=""/>
        <dsp:cNvSpPr/>
      </dsp:nvSpPr>
      <dsp:spPr>
        <a:xfrm>
          <a:off x="1326854" y="2336179"/>
          <a:ext cx="7370618" cy="1601183"/>
        </a:xfrm>
        <a:prstGeom prst="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925" tIns="45720" rIns="45720" bIns="45720" numCol="1" spcCol="1270" anchor="ctr" anchorCtr="0">
          <a:noAutofit/>
        </a:bodyPr>
        <a:lstStyle/>
        <a:p>
          <a:pPr lvl="0" algn="l" defTabSz="800100">
            <a:lnSpc>
              <a:spcPct val="90000"/>
            </a:lnSpc>
            <a:spcBef>
              <a:spcPct val="0"/>
            </a:spcBef>
            <a:spcAft>
              <a:spcPts val="0"/>
            </a:spcAft>
          </a:pPr>
          <a:r>
            <a:rPr lang="tr-TR" altLang="tr-TR" sz="1800" b="1" kern="1200" dirty="0" smtClean="0">
              <a:latin typeface="Calibri" panose="020F0502020204030204" pitchFamily="34" charset="0"/>
            </a:rPr>
            <a:t>-</a:t>
          </a:r>
          <a:r>
            <a:rPr lang="tr-TR" altLang="tr-TR" sz="1800" kern="1200" dirty="0" smtClean="0">
              <a:latin typeface="Calibri" panose="020F0502020204030204" pitchFamily="34" charset="0"/>
            </a:rPr>
            <a:t> Proje esaslı</a:t>
          </a:r>
        </a:p>
        <a:p>
          <a:pPr marL="0" lvl="0" indent="0" algn="l" defTabSz="800100">
            <a:lnSpc>
              <a:spcPct val="90000"/>
            </a:lnSpc>
            <a:spcBef>
              <a:spcPct val="0"/>
            </a:spcBef>
            <a:spcAft>
              <a:spcPts val="0"/>
            </a:spcAft>
          </a:pPr>
          <a:r>
            <a:rPr lang="tr-TR" altLang="tr-TR" sz="1800" b="1" kern="1200" dirty="0" smtClean="0">
              <a:solidFill>
                <a:schemeClr val="bg1"/>
              </a:solidFill>
              <a:latin typeface="Calibri" panose="020F0502020204030204" pitchFamily="34" charset="0"/>
            </a:rPr>
            <a:t>- </a:t>
          </a:r>
          <a:r>
            <a:rPr lang="tr-TR" altLang="tr-TR" sz="1800" kern="1200" dirty="0" smtClean="0">
              <a:latin typeface="Calibri" panose="020F0502020204030204" pitchFamily="34" charset="0"/>
            </a:rPr>
            <a:t>KOSGEB kurumsal internet sayfasında ilan edilen Proje Teklif  Çağrılarına uygun konularda sunulan projeler desteklenir </a:t>
          </a:r>
        </a:p>
        <a:p>
          <a:pPr lvl="0" algn="l" defTabSz="800100">
            <a:lnSpc>
              <a:spcPct val="90000"/>
            </a:lnSpc>
            <a:spcBef>
              <a:spcPct val="0"/>
            </a:spcBef>
            <a:spcAft>
              <a:spcPts val="0"/>
            </a:spcAft>
          </a:pPr>
          <a:r>
            <a:rPr lang="tr-TR" sz="1800" kern="1200" dirty="0" smtClean="0">
              <a:latin typeface="Calibri" panose="020F0502020204030204" pitchFamily="34" charset="0"/>
            </a:rPr>
            <a:t>- Başvuru koşulları ve tarihleri  </a:t>
          </a:r>
          <a:r>
            <a:rPr lang="tr-TR" altLang="tr-TR" sz="1800" kern="1200" dirty="0" smtClean="0">
              <a:latin typeface="Calibri" panose="020F0502020204030204" pitchFamily="34" charset="0"/>
            </a:rPr>
            <a:t>Proje Teklif  </a:t>
          </a:r>
          <a:r>
            <a:rPr lang="tr-TR" sz="1800" kern="1200" dirty="0" smtClean="0">
              <a:latin typeface="Calibri" panose="020F0502020204030204" pitchFamily="34" charset="0"/>
            </a:rPr>
            <a:t>Çağrısında belirtilir</a:t>
          </a:r>
        </a:p>
        <a:p>
          <a:pPr marL="0" lvl="0" indent="0" algn="l" defTabSz="800100">
            <a:lnSpc>
              <a:spcPct val="90000"/>
            </a:lnSpc>
            <a:spcBef>
              <a:spcPct val="0"/>
            </a:spcBef>
            <a:spcAft>
              <a:spcPts val="0"/>
            </a:spcAft>
          </a:pPr>
          <a:r>
            <a:rPr lang="tr-TR" sz="1800" kern="1200" dirty="0" smtClean="0">
              <a:latin typeface="Calibri" panose="020F0502020204030204" pitchFamily="34" charset="0"/>
            </a:rPr>
            <a:t>- Başvurular Kurullar tarafından değerlendirilir ve Çağrı bütçesi dahilinde en yüksek puanlı proje başvuruları desteklenir</a:t>
          </a:r>
          <a:endParaRPr lang="tr-TR" sz="1800" kern="1200" dirty="0">
            <a:latin typeface="Calibri" panose="020F0502020204030204" pitchFamily="34" charset="0"/>
          </a:endParaRPr>
        </a:p>
      </dsp:txBody>
      <dsp:txXfrm>
        <a:off x="1326854" y="2336179"/>
        <a:ext cx="7370618" cy="1601183"/>
      </dsp:txXfrm>
    </dsp:sp>
    <dsp:sp modelId="{D29283C0-076E-4AFD-AFC0-C1A75285C38C}">
      <dsp:nvSpPr>
        <dsp:cNvPr id="0" name=""/>
        <dsp:cNvSpPr/>
      </dsp:nvSpPr>
      <dsp:spPr>
        <a:xfrm>
          <a:off x="542661" y="2352578"/>
          <a:ext cx="1568385" cy="1568385"/>
        </a:xfrm>
        <a:prstGeom prst="ellipse">
          <a:avLst/>
        </a:prstGeom>
        <a:solidFill>
          <a:schemeClr val="lt1">
            <a:hueOff val="0"/>
            <a:satOff val="0"/>
            <a:lumOff val="0"/>
            <a:alphaOff val="0"/>
          </a:schemeClr>
        </a:solidFill>
        <a:ln w="25400" cap="flat" cmpd="sng" algn="ctr">
          <a:solidFill>
            <a:schemeClr val="accent4">
              <a:hueOff val="-2232385"/>
              <a:satOff val="13449"/>
              <a:lumOff val="1078"/>
              <a:alphaOff val="0"/>
            </a:schemeClr>
          </a:solidFill>
          <a:prstDash val="solid"/>
        </a:ln>
        <a:effectLst/>
      </dsp:spPr>
      <dsp:style>
        <a:lnRef idx="2">
          <a:scrgbClr r="0" g="0" b="0"/>
        </a:lnRef>
        <a:fillRef idx="1">
          <a:scrgbClr r="0" g="0" b="0"/>
        </a:fillRef>
        <a:effectRef idx="0">
          <a:scrgbClr r="0" g="0" b="0"/>
        </a:effectRef>
        <a:fontRef idx="minor"/>
      </dsp:style>
    </dsp:sp>
    <dsp:sp modelId="{0FDDD9FA-A991-4B90-B177-F43F7E985F03}">
      <dsp:nvSpPr>
        <dsp:cNvPr id="0" name=""/>
        <dsp:cNvSpPr/>
      </dsp:nvSpPr>
      <dsp:spPr>
        <a:xfrm>
          <a:off x="870767" y="4300105"/>
          <a:ext cx="7826705" cy="1437456"/>
        </a:xfrm>
        <a:prstGeom prst="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925" tIns="45720" rIns="45720" bIns="45720" numCol="1" spcCol="1270" anchor="ctr" anchorCtr="0">
          <a:noAutofit/>
        </a:bodyPr>
        <a:lstStyle/>
        <a:p>
          <a:pPr lvl="0" algn="l" defTabSz="800100">
            <a:lnSpc>
              <a:spcPct val="90000"/>
            </a:lnSpc>
            <a:spcBef>
              <a:spcPct val="0"/>
            </a:spcBef>
            <a:spcAft>
              <a:spcPct val="35000"/>
            </a:spcAft>
          </a:pPr>
          <a:r>
            <a:rPr lang="tr-TR" altLang="tr-TR" sz="1800" kern="1200" dirty="0" smtClean="0">
              <a:solidFill>
                <a:schemeClr val="bg1"/>
              </a:solidFill>
              <a:latin typeface="Calibri" panose="020F0502020204030204" pitchFamily="34" charset="0"/>
            </a:rPr>
            <a:t>Proje Teklif Çağrısı, Başkanlık tarafından Kalkınma Planları ve Yıllık Programlarda belirlenen hedefler ile stratejik dokümanlardaki öncelikler dikkate alınarak ilgili Başkanlık Birimi koordinasyonunda hazırlanır</a:t>
          </a:r>
          <a:endParaRPr lang="tr-TR" sz="1800" kern="1200" dirty="0">
            <a:solidFill>
              <a:schemeClr val="bg1"/>
            </a:solidFill>
            <a:latin typeface="Calibri" panose="020F0502020204030204" pitchFamily="34" charset="0"/>
          </a:endParaRPr>
        </a:p>
      </dsp:txBody>
      <dsp:txXfrm>
        <a:off x="870767" y="4300105"/>
        <a:ext cx="7826705" cy="1437456"/>
      </dsp:txXfrm>
    </dsp:sp>
    <dsp:sp modelId="{2CB88D7E-291D-40E0-BDAB-8D3C269836D1}">
      <dsp:nvSpPr>
        <dsp:cNvPr id="0" name=""/>
        <dsp:cNvSpPr/>
      </dsp:nvSpPr>
      <dsp:spPr>
        <a:xfrm>
          <a:off x="86574" y="4234640"/>
          <a:ext cx="1568385" cy="1568385"/>
        </a:xfrm>
        <a:prstGeom prst="ellipse">
          <a:avLst/>
        </a:prstGeom>
        <a:solidFill>
          <a:schemeClr val="lt1">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4F54AA-3BCB-401A-A601-52AB73D9AF59}">
      <dsp:nvSpPr>
        <dsp:cNvPr id="0" name=""/>
        <dsp:cNvSpPr/>
      </dsp:nvSpPr>
      <dsp:spPr>
        <a:xfrm>
          <a:off x="0" y="433978"/>
          <a:ext cx="8708471" cy="34020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75874" tIns="416560" rIns="675874" bIns="142240" numCol="1" spcCol="1270" anchor="t" anchorCtr="0">
          <a:noAutofit/>
        </a:bodyPr>
        <a:lstStyle/>
        <a:p>
          <a:pPr marL="0" lvl="1" indent="0" algn="l" defTabSz="889000" rtl="0">
            <a:lnSpc>
              <a:spcPct val="90000"/>
            </a:lnSpc>
            <a:spcBef>
              <a:spcPct val="0"/>
            </a:spcBef>
            <a:spcAft>
              <a:spcPct val="15000"/>
            </a:spcAft>
            <a:buChar char="••"/>
          </a:pPr>
          <a:r>
            <a:rPr lang="tr-TR" sz="2000" b="0" kern="1200" dirty="0" smtClean="0">
              <a:solidFill>
                <a:schemeClr val="accent1">
                  <a:lumMod val="50000"/>
                </a:schemeClr>
              </a:solidFill>
              <a:latin typeface="Calibri" panose="020F0502020204030204" pitchFamily="34" charset="0"/>
              <a:ea typeface="+mn-ea"/>
              <a:cs typeface="+mn-cs"/>
            </a:rPr>
            <a:t>NACE REV 2 sınıflamasına göre; aşağıda belirtilen sektörlerde faaliyet gösteren işletmeler başvurabilecektir:</a:t>
          </a:r>
        </a:p>
        <a:p>
          <a:pPr marL="450850" lvl="1" indent="0" algn="l" defTabSz="889000" rtl="0">
            <a:lnSpc>
              <a:spcPct val="90000"/>
            </a:lnSpc>
            <a:spcBef>
              <a:spcPct val="0"/>
            </a:spcBef>
            <a:spcAft>
              <a:spcPct val="15000"/>
            </a:spcAft>
            <a:buChar char="••"/>
          </a:pPr>
          <a:r>
            <a:rPr lang="tr-TR" sz="2000" b="0" kern="1200" dirty="0" smtClean="0">
              <a:solidFill>
                <a:srgbClr val="FF0000"/>
              </a:solidFill>
              <a:latin typeface="Calibri" panose="020F0502020204030204" pitchFamily="34" charset="0"/>
              <a:ea typeface="+mn-ea"/>
              <a:cs typeface="+mn-cs"/>
            </a:rPr>
            <a:t>26</a:t>
          </a:r>
          <a:r>
            <a:rPr lang="tr-TR" sz="2000" b="0" kern="1200" dirty="0" smtClean="0">
              <a:solidFill>
                <a:schemeClr val="accent1">
                  <a:lumMod val="50000"/>
                </a:schemeClr>
              </a:solidFill>
              <a:latin typeface="Calibri" panose="020F0502020204030204" pitchFamily="34" charset="0"/>
              <a:ea typeface="+mn-ea"/>
              <a:cs typeface="+mn-cs"/>
            </a:rPr>
            <a:t>        Bilgisayarların, elektronik ve optik ürünlerin imalatı</a:t>
          </a:r>
        </a:p>
        <a:p>
          <a:pPr marL="450850" lvl="1" indent="0" algn="l" defTabSz="889000" rtl="0">
            <a:lnSpc>
              <a:spcPct val="90000"/>
            </a:lnSpc>
            <a:spcBef>
              <a:spcPct val="0"/>
            </a:spcBef>
            <a:spcAft>
              <a:spcPct val="15000"/>
            </a:spcAft>
            <a:buChar char="••"/>
          </a:pPr>
          <a:r>
            <a:rPr lang="tr-TR" sz="2000" b="0" kern="1200" dirty="0" smtClean="0">
              <a:solidFill>
                <a:srgbClr val="FF0000"/>
              </a:solidFill>
              <a:latin typeface="Calibri" panose="020F0502020204030204" pitchFamily="34" charset="0"/>
              <a:ea typeface="+mn-ea"/>
              <a:cs typeface="+mn-cs"/>
            </a:rPr>
            <a:t>28</a:t>
          </a:r>
          <a:r>
            <a:rPr lang="tr-TR" sz="2000" b="0" kern="1200" dirty="0" smtClean="0">
              <a:solidFill>
                <a:schemeClr val="accent1">
                  <a:lumMod val="50000"/>
                </a:schemeClr>
              </a:solidFill>
              <a:latin typeface="Calibri" panose="020F0502020204030204" pitchFamily="34" charset="0"/>
              <a:ea typeface="+mn-ea"/>
              <a:cs typeface="+mn-cs"/>
            </a:rPr>
            <a:t>        Başka yerde sınıflandırılmamış makine ve ekipman imalatı </a:t>
          </a:r>
        </a:p>
        <a:p>
          <a:pPr marL="450850" lvl="1" indent="0" algn="l" defTabSz="889000" rtl="0">
            <a:lnSpc>
              <a:spcPct val="90000"/>
            </a:lnSpc>
            <a:spcBef>
              <a:spcPct val="0"/>
            </a:spcBef>
            <a:spcAft>
              <a:spcPct val="15000"/>
            </a:spcAft>
            <a:buChar char="••"/>
          </a:pPr>
          <a:r>
            <a:rPr lang="tr-TR" sz="2000" b="0" kern="1200" dirty="0" smtClean="0">
              <a:solidFill>
                <a:srgbClr val="FF0000"/>
              </a:solidFill>
              <a:latin typeface="Calibri" panose="020F0502020204030204" pitchFamily="34" charset="0"/>
              <a:ea typeface="+mn-ea"/>
              <a:cs typeface="+mn-cs"/>
            </a:rPr>
            <a:t>30.3</a:t>
          </a:r>
          <a:r>
            <a:rPr lang="tr-TR" sz="2000" b="0" kern="1200" dirty="0" smtClean="0">
              <a:solidFill>
                <a:schemeClr val="accent1">
                  <a:lumMod val="50000"/>
                </a:schemeClr>
              </a:solidFill>
              <a:latin typeface="Calibri" panose="020F0502020204030204" pitchFamily="34" charset="0"/>
              <a:ea typeface="+mn-ea"/>
              <a:cs typeface="+mn-cs"/>
            </a:rPr>
            <a:t>     Hava ve uzay araçlarıyla ilgili makine imalatı</a:t>
          </a:r>
        </a:p>
        <a:p>
          <a:pPr marL="450850" lvl="1" indent="0" algn="l" defTabSz="889000" rtl="0">
            <a:lnSpc>
              <a:spcPct val="90000"/>
            </a:lnSpc>
            <a:spcBef>
              <a:spcPct val="0"/>
            </a:spcBef>
            <a:spcAft>
              <a:spcPct val="15000"/>
            </a:spcAft>
            <a:buChar char="••"/>
          </a:pPr>
          <a:r>
            <a:rPr lang="tr-TR" sz="2000" b="0" kern="1200" dirty="0" smtClean="0">
              <a:solidFill>
                <a:srgbClr val="FF0000"/>
              </a:solidFill>
              <a:latin typeface="Calibri" panose="020F0502020204030204" pitchFamily="34" charset="0"/>
              <a:ea typeface="+mn-ea"/>
              <a:cs typeface="+mn-cs"/>
            </a:rPr>
            <a:t>33</a:t>
          </a:r>
          <a:r>
            <a:rPr lang="tr-TR" sz="2000" b="0" kern="1200" dirty="0" smtClean="0">
              <a:solidFill>
                <a:schemeClr val="accent1">
                  <a:lumMod val="50000"/>
                </a:schemeClr>
              </a:solidFill>
              <a:latin typeface="Calibri" panose="020F0502020204030204" pitchFamily="34" charset="0"/>
              <a:ea typeface="+mn-ea"/>
              <a:cs typeface="+mn-cs"/>
            </a:rPr>
            <a:t>        Makine ve ekipmanların kurulumu ve onarımı</a:t>
          </a:r>
        </a:p>
        <a:p>
          <a:pPr marL="450850" lvl="1" indent="0" algn="l" defTabSz="889000" rtl="0">
            <a:lnSpc>
              <a:spcPct val="90000"/>
            </a:lnSpc>
            <a:spcBef>
              <a:spcPct val="0"/>
            </a:spcBef>
            <a:spcAft>
              <a:spcPct val="15000"/>
            </a:spcAft>
            <a:buChar char="••"/>
          </a:pPr>
          <a:r>
            <a:rPr lang="tr-TR" sz="2000" b="0" kern="1200" dirty="0" smtClean="0">
              <a:solidFill>
                <a:srgbClr val="FF0000"/>
              </a:solidFill>
              <a:latin typeface="Calibri" panose="020F0502020204030204" pitchFamily="34" charset="0"/>
              <a:ea typeface="+mn-ea"/>
              <a:cs typeface="+mn-cs"/>
            </a:rPr>
            <a:t>61</a:t>
          </a:r>
          <a:r>
            <a:rPr lang="tr-TR" sz="2000" b="0" kern="1200" dirty="0" smtClean="0">
              <a:solidFill>
                <a:schemeClr val="accent1">
                  <a:lumMod val="50000"/>
                </a:schemeClr>
              </a:solidFill>
              <a:latin typeface="Calibri" panose="020F0502020204030204" pitchFamily="34" charset="0"/>
              <a:ea typeface="+mn-ea"/>
              <a:cs typeface="+mn-cs"/>
            </a:rPr>
            <a:t>        Telekomünikasyon</a:t>
          </a:r>
        </a:p>
        <a:p>
          <a:pPr marL="450850" lvl="1" indent="0" algn="l" defTabSz="889000" rtl="0">
            <a:lnSpc>
              <a:spcPct val="90000"/>
            </a:lnSpc>
            <a:spcBef>
              <a:spcPct val="0"/>
            </a:spcBef>
            <a:spcAft>
              <a:spcPct val="15000"/>
            </a:spcAft>
            <a:buChar char="••"/>
          </a:pPr>
          <a:r>
            <a:rPr lang="tr-TR" sz="2000" b="0" kern="1200" dirty="0" smtClean="0">
              <a:solidFill>
                <a:srgbClr val="FF0000"/>
              </a:solidFill>
              <a:latin typeface="Calibri" panose="020F0502020204030204" pitchFamily="34" charset="0"/>
              <a:ea typeface="+mn-ea"/>
              <a:cs typeface="+mn-cs"/>
            </a:rPr>
            <a:t>62</a:t>
          </a:r>
          <a:r>
            <a:rPr lang="tr-TR" sz="2000" b="0" kern="1200" dirty="0" smtClean="0">
              <a:solidFill>
                <a:schemeClr val="accent1">
                  <a:lumMod val="50000"/>
                </a:schemeClr>
              </a:solidFill>
              <a:latin typeface="Calibri" panose="020F0502020204030204" pitchFamily="34" charset="0"/>
              <a:ea typeface="+mn-ea"/>
              <a:cs typeface="+mn-cs"/>
            </a:rPr>
            <a:t>        Bilgisayar programlama, danışmanlık ve ilgili faaliyetler</a:t>
          </a:r>
        </a:p>
        <a:p>
          <a:pPr marL="450850" lvl="1" indent="0" algn="l" defTabSz="889000" rtl="0">
            <a:lnSpc>
              <a:spcPct val="90000"/>
            </a:lnSpc>
            <a:spcBef>
              <a:spcPct val="0"/>
            </a:spcBef>
            <a:spcAft>
              <a:spcPct val="15000"/>
            </a:spcAft>
            <a:buChar char="••"/>
          </a:pPr>
          <a:r>
            <a:rPr lang="tr-TR" sz="2000" b="0" kern="1200" dirty="0" smtClean="0">
              <a:solidFill>
                <a:srgbClr val="FF0000"/>
              </a:solidFill>
              <a:latin typeface="Calibri" panose="020F0502020204030204" pitchFamily="34" charset="0"/>
              <a:ea typeface="+mn-ea"/>
              <a:cs typeface="+mn-cs"/>
            </a:rPr>
            <a:t>63.1</a:t>
          </a:r>
          <a:r>
            <a:rPr lang="tr-TR" sz="2000" b="0" kern="1200" dirty="0" smtClean="0">
              <a:solidFill>
                <a:schemeClr val="accent1">
                  <a:lumMod val="50000"/>
                </a:schemeClr>
              </a:solidFill>
              <a:latin typeface="Calibri" panose="020F0502020204030204" pitchFamily="34" charset="0"/>
              <a:ea typeface="+mn-ea"/>
              <a:cs typeface="+mn-cs"/>
            </a:rPr>
            <a:t>     Veri işleme, barındırma ve ilgili faaliyetler; web </a:t>
          </a:r>
          <a:r>
            <a:rPr lang="tr-TR" sz="2000" b="0" kern="1200" dirty="0" err="1" smtClean="0">
              <a:solidFill>
                <a:schemeClr val="accent1">
                  <a:lumMod val="50000"/>
                </a:schemeClr>
              </a:solidFill>
              <a:latin typeface="Calibri" panose="020F0502020204030204" pitchFamily="34" charset="0"/>
              <a:ea typeface="+mn-ea"/>
              <a:cs typeface="+mn-cs"/>
            </a:rPr>
            <a:t>portalları</a:t>
          </a:r>
          <a:endParaRPr lang="tr-TR" sz="2000" kern="1200" dirty="0"/>
        </a:p>
      </dsp:txBody>
      <dsp:txXfrm>
        <a:off x="0" y="433978"/>
        <a:ext cx="8708471" cy="3402000"/>
      </dsp:txXfrm>
    </dsp:sp>
    <dsp:sp modelId="{581F76D1-C62D-4B17-B74F-E078CF05A1DA}">
      <dsp:nvSpPr>
        <dsp:cNvPr id="0" name=""/>
        <dsp:cNvSpPr/>
      </dsp:nvSpPr>
      <dsp:spPr>
        <a:xfrm>
          <a:off x="435423" y="138778"/>
          <a:ext cx="6095929" cy="59040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0412" tIns="0" rIns="230412" bIns="0" numCol="1" spcCol="1270" anchor="ctr" anchorCtr="0">
          <a:noAutofit/>
        </a:bodyPr>
        <a:lstStyle/>
        <a:p>
          <a:pPr lvl="0" algn="l" defTabSz="889000" rtl="0">
            <a:lnSpc>
              <a:spcPct val="90000"/>
            </a:lnSpc>
            <a:spcBef>
              <a:spcPct val="0"/>
            </a:spcBef>
            <a:spcAft>
              <a:spcPct val="35000"/>
            </a:spcAft>
          </a:pPr>
          <a:r>
            <a:rPr lang="tr-TR" sz="2000" b="1" kern="1200" dirty="0" smtClean="0">
              <a:latin typeface="Calibri" panose="020F0502020204030204" pitchFamily="34" charset="0"/>
            </a:rPr>
            <a:t>Hedef Sektör</a:t>
          </a:r>
        </a:p>
      </dsp:txBody>
      <dsp:txXfrm>
        <a:off x="464244" y="167599"/>
        <a:ext cx="6038287" cy="532758"/>
      </dsp:txXfrm>
    </dsp:sp>
    <dsp:sp modelId="{D859D08B-A940-4371-8F70-A29CB808EC78}">
      <dsp:nvSpPr>
        <dsp:cNvPr id="0" name=""/>
        <dsp:cNvSpPr/>
      </dsp:nvSpPr>
      <dsp:spPr>
        <a:xfrm>
          <a:off x="0" y="4239178"/>
          <a:ext cx="8708471" cy="11340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75874" tIns="416560" rIns="675874" bIns="142240" numCol="1" spcCol="1270" anchor="t" anchorCtr="0">
          <a:noAutofit/>
        </a:bodyPr>
        <a:lstStyle/>
        <a:p>
          <a:pPr marL="228600" lvl="1" indent="-228600" algn="just" defTabSz="889000">
            <a:lnSpc>
              <a:spcPct val="90000"/>
            </a:lnSpc>
            <a:spcBef>
              <a:spcPct val="0"/>
            </a:spcBef>
            <a:spcAft>
              <a:spcPct val="15000"/>
            </a:spcAft>
            <a:buChar char="••"/>
          </a:pPr>
          <a:r>
            <a:rPr lang="tr-TR" sz="2000" kern="1200" dirty="0" smtClean="0">
              <a:solidFill>
                <a:srgbClr val="154E5F"/>
              </a:solidFill>
              <a:latin typeface="Calibri" panose="020F0502020204030204" pitchFamily="34" charset="0"/>
            </a:rPr>
            <a:t>KOSGEB Veri Tabanı’nda kayıtlı, KOBİ Beyannamesi onaylı KOBİ ölçeğindeki işletmeler başvurabilecektir.</a:t>
          </a:r>
          <a:endParaRPr lang="tr-TR" sz="2000" kern="1200" dirty="0">
            <a:solidFill>
              <a:srgbClr val="154E5F"/>
            </a:solidFill>
            <a:latin typeface="Calibri" panose="020F0502020204030204" pitchFamily="34" charset="0"/>
          </a:endParaRPr>
        </a:p>
      </dsp:txBody>
      <dsp:txXfrm>
        <a:off x="0" y="4239178"/>
        <a:ext cx="8708471" cy="1134000"/>
      </dsp:txXfrm>
    </dsp:sp>
    <dsp:sp modelId="{2D7F74C6-9C82-4EC5-A37B-B2F915BF3F9C}">
      <dsp:nvSpPr>
        <dsp:cNvPr id="0" name=""/>
        <dsp:cNvSpPr/>
      </dsp:nvSpPr>
      <dsp:spPr>
        <a:xfrm>
          <a:off x="435423" y="3943978"/>
          <a:ext cx="6095929" cy="59040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0412" tIns="0" rIns="230412" bIns="0" numCol="1" spcCol="1270" anchor="ctr" anchorCtr="0">
          <a:noAutofit/>
        </a:bodyPr>
        <a:lstStyle/>
        <a:p>
          <a:pPr lvl="0" algn="l" defTabSz="1066800">
            <a:lnSpc>
              <a:spcPct val="90000"/>
            </a:lnSpc>
            <a:spcBef>
              <a:spcPct val="0"/>
            </a:spcBef>
            <a:spcAft>
              <a:spcPct val="35000"/>
            </a:spcAft>
          </a:pPr>
          <a:r>
            <a:rPr lang="tr-TR" sz="2400" b="1" kern="1200" dirty="0" smtClean="0">
              <a:latin typeface="Calibri" panose="020F0502020204030204" pitchFamily="34" charset="0"/>
            </a:rPr>
            <a:t>Ölçek</a:t>
          </a:r>
          <a:endParaRPr lang="tr-TR" sz="2400" kern="1200" dirty="0">
            <a:latin typeface="Calibri" panose="020F0502020204030204" pitchFamily="34" charset="0"/>
          </a:endParaRPr>
        </a:p>
      </dsp:txBody>
      <dsp:txXfrm>
        <a:off x="464244" y="3972799"/>
        <a:ext cx="6038287" cy="5327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97B0DA-3BFA-40F9-8893-17FEB3E4E1D7}">
      <dsp:nvSpPr>
        <dsp:cNvPr id="0" name=""/>
        <dsp:cNvSpPr/>
      </dsp:nvSpPr>
      <dsp:spPr>
        <a:xfrm rot="5400000">
          <a:off x="4934521" y="-2029036"/>
          <a:ext cx="748208" cy="4996353"/>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tr-TR" sz="2000" b="0" kern="1200" dirty="0" smtClean="0">
              <a:latin typeface="Calibri" panose="020F0502020204030204" pitchFamily="34" charset="0"/>
            </a:rPr>
            <a:t>En az </a:t>
          </a:r>
          <a:r>
            <a:rPr lang="tr-TR" sz="2000" b="1" kern="1200" dirty="0" smtClean="0">
              <a:latin typeface="Calibri" panose="020F0502020204030204" pitchFamily="34" charset="0"/>
            </a:rPr>
            <a:t>8</a:t>
          </a:r>
          <a:r>
            <a:rPr lang="tr-TR" sz="2000" b="0" kern="1200" dirty="0" smtClean="0">
              <a:latin typeface="Calibri" panose="020F0502020204030204" pitchFamily="34" charset="0"/>
            </a:rPr>
            <a:t> ay ve en fazla </a:t>
          </a:r>
          <a:r>
            <a:rPr lang="tr-TR" sz="2000" b="1" kern="1200" dirty="0" smtClean="0">
              <a:latin typeface="Calibri" panose="020F0502020204030204" pitchFamily="34" charset="0"/>
            </a:rPr>
            <a:t>12</a:t>
          </a:r>
          <a:r>
            <a:rPr lang="tr-TR" sz="2000" b="0" kern="1200" dirty="0" smtClean="0">
              <a:latin typeface="Calibri" panose="020F0502020204030204" pitchFamily="34" charset="0"/>
            </a:rPr>
            <a:t> aydır.</a:t>
          </a:r>
          <a:endParaRPr lang="tr-TR" sz="2000" b="0" kern="1200" dirty="0">
            <a:latin typeface="Calibri" panose="020F0502020204030204" pitchFamily="34" charset="0"/>
          </a:endParaRPr>
        </a:p>
      </dsp:txBody>
      <dsp:txXfrm rot="-5400000">
        <a:off x="2810449" y="131561"/>
        <a:ext cx="4959828" cy="675158"/>
      </dsp:txXfrm>
    </dsp:sp>
    <dsp:sp modelId="{40EC3308-C603-4EF4-AA6B-28A8A7FAFB9C}">
      <dsp:nvSpPr>
        <dsp:cNvPr id="0" name=""/>
        <dsp:cNvSpPr/>
      </dsp:nvSpPr>
      <dsp:spPr>
        <a:xfrm>
          <a:off x="0" y="1510"/>
          <a:ext cx="2810448" cy="93526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tr-TR" sz="2200" b="1" kern="1200" dirty="0" smtClean="0">
              <a:latin typeface="Calibri" panose="020F0502020204030204" pitchFamily="34" charset="0"/>
            </a:rPr>
            <a:t>Proje Süresi</a:t>
          </a:r>
          <a:endParaRPr lang="tr-TR" sz="2200" kern="1200" dirty="0">
            <a:latin typeface="Calibri" panose="020F0502020204030204" pitchFamily="34" charset="0"/>
          </a:endParaRPr>
        </a:p>
      </dsp:txBody>
      <dsp:txXfrm>
        <a:off x="45656" y="47166"/>
        <a:ext cx="2719136" cy="843948"/>
      </dsp:txXfrm>
    </dsp:sp>
    <dsp:sp modelId="{B75DB9DE-49BD-47A4-90E2-9E218114F7B1}">
      <dsp:nvSpPr>
        <dsp:cNvPr id="0" name=""/>
        <dsp:cNvSpPr/>
      </dsp:nvSpPr>
      <dsp:spPr>
        <a:xfrm rot="5400000">
          <a:off x="4793858" y="-1002621"/>
          <a:ext cx="1019164" cy="4991474"/>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tr-TR" sz="2000" b="0" kern="1200" dirty="0" smtClean="0">
              <a:latin typeface="Calibri" panose="020F0502020204030204" pitchFamily="34" charset="0"/>
            </a:rPr>
            <a:t>Geri Ödemesiz  :        </a:t>
          </a:r>
          <a:r>
            <a:rPr lang="tr-TR" sz="2000" b="0" strike="noStrike" kern="1200" dirty="0" smtClean="0">
              <a:latin typeface="Calibri" panose="020F0502020204030204" pitchFamily="34" charset="0"/>
            </a:rPr>
            <a:t>900.000 TL</a:t>
          </a:r>
          <a:endParaRPr lang="tr-TR" sz="2000" b="0" strike="noStrike" kern="1200" dirty="0">
            <a:latin typeface="Calibri" panose="020F0502020204030204" pitchFamily="34" charset="0"/>
          </a:endParaRPr>
        </a:p>
        <a:p>
          <a:pPr marL="228600" lvl="1" indent="-228600" algn="l" defTabSz="889000">
            <a:lnSpc>
              <a:spcPct val="90000"/>
            </a:lnSpc>
            <a:spcBef>
              <a:spcPct val="0"/>
            </a:spcBef>
            <a:spcAft>
              <a:spcPct val="15000"/>
            </a:spcAft>
            <a:buChar char="••"/>
          </a:pPr>
          <a:r>
            <a:rPr lang="tr-TR" sz="2000" b="0" strike="noStrike" kern="1200" dirty="0" smtClean="0">
              <a:latin typeface="Calibri" panose="020F0502020204030204" pitchFamily="34" charset="0"/>
            </a:rPr>
            <a:t>Geri Ödemeli </a:t>
          </a:r>
          <a:r>
            <a:rPr lang="tr-TR" sz="2000" b="0" strike="noStrike" kern="1200" baseline="30000" dirty="0" smtClean="0">
              <a:latin typeface="Calibri" panose="020F0502020204030204" pitchFamily="34" charset="0"/>
            </a:rPr>
            <a:t>*</a:t>
          </a:r>
          <a:r>
            <a:rPr lang="tr-TR" sz="2000" b="0" strike="noStrike" kern="1200" dirty="0" smtClean="0">
              <a:latin typeface="Calibri" panose="020F0502020204030204" pitchFamily="34" charset="0"/>
            </a:rPr>
            <a:t>  :    1.100.000 TL</a:t>
          </a:r>
          <a:endParaRPr lang="tr-TR" sz="2000" b="0" strike="noStrike" kern="1200" dirty="0">
            <a:latin typeface="Calibri" panose="020F0502020204030204" pitchFamily="34" charset="0"/>
          </a:endParaRPr>
        </a:p>
        <a:p>
          <a:pPr marL="228600" lvl="1" indent="-228600" algn="l" defTabSz="889000">
            <a:lnSpc>
              <a:spcPct val="90000"/>
            </a:lnSpc>
            <a:spcBef>
              <a:spcPct val="0"/>
            </a:spcBef>
            <a:spcAft>
              <a:spcPct val="15000"/>
            </a:spcAft>
            <a:buChar char="••"/>
          </a:pPr>
          <a:r>
            <a:rPr lang="tr-TR" sz="2000" b="0" strike="noStrike" kern="1200" dirty="0" smtClean="0">
              <a:latin typeface="Calibri" panose="020F0502020204030204" pitchFamily="34" charset="0"/>
            </a:rPr>
            <a:t>Toplam               :    </a:t>
          </a:r>
          <a:r>
            <a:rPr lang="tr-TR" sz="2000" b="1" strike="noStrike" kern="1200" dirty="0" smtClean="0">
              <a:latin typeface="Calibri" panose="020F0502020204030204" pitchFamily="34" charset="0"/>
            </a:rPr>
            <a:t>2.000.000 TL</a:t>
          </a:r>
          <a:endParaRPr lang="tr-TR" sz="2000" b="1" strike="noStrike" kern="1200" dirty="0">
            <a:latin typeface="Calibri" panose="020F0502020204030204" pitchFamily="34" charset="0"/>
          </a:endParaRPr>
        </a:p>
      </dsp:txBody>
      <dsp:txXfrm rot="-5400000">
        <a:off x="2807704" y="1033284"/>
        <a:ext cx="4941723" cy="919662"/>
      </dsp:txXfrm>
    </dsp:sp>
    <dsp:sp modelId="{FB89AF50-1DE1-4183-8C68-8CC1D2D5D164}">
      <dsp:nvSpPr>
        <dsp:cNvPr id="0" name=""/>
        <dsp:cNvSpPr/>
      </dsp:nvSpPr>
      <dsp:spPr>
        <a:xfrm>
          <a:off x="0" y="1025485"/>
          <a:ext cx="2807704" cy="93526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tr-TR" sz="2200" b="1" kern="1200" dirty="0" smtClean="0">
              <a:latin typeface="Calibri" panose="020F0502020204030204" pitchFamily="34" charset="0"/>
            </a:rPr>
            <a:t>Proje Destek Üst Limiti</a:t>
          </a:r>
          <a:endParaRPr lang="tr-TR" sz="2200" kern="1200" dirty="0">
            <a:latin typeface="Calibri" panose="020F0502020204030204" pitchFamily="34" charset="0"/>
          </a:endParaRPr>
        </a:p>
      </dsp:txBody>
      <dsp:txXfrm>
        <a:off x="45656" y="1071141"/>
        <a:ext cx="2716392" cy="843948"/>
      </dsp:txXfrm>
    </dsp:sp>
    <dsp:sp modelId="{D7DBAC85-9DF9-4382-82BE-08F3C2096AE6}">
      <dsp:nvSpPr>
        <dsp:cNvPr id="0" name=""/>
        <dsp:cNvSpPr/>
      </dsp:nvSpPr>
      <dsp:spPr>
        <a:xfrm rot="5400000">
          <a:off x="4701529" y="234435"/>
          <a:ext cx="1219070" cy="4991474"/>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889000" rtl="0">
            <a:lnSpc>
              <a:spcPct val="90000"/>
            </a:lnSpc>
            <a:spcBef>
              <a:spcPct val="0"/>
            </a:spcBef>
            <a:spcAft>
              <a:spcPct val="15000"/>
            </a:spcAft>
            <a:buChar char="••"/>
          </a:pPr>
          <a:r>
            <a:rPr lang="tr-TR" sz="2000" b="1" kern="1200" dirty="0" smtClean="0">
              <a:latin typeface="Calibri" panose="020F0502020204030204" pitchFamily="34" charset="0"/>
            </a:rPr>
            <a:t>% 85 </a:t>
          </a:r>
          <a:r>
            <a:rPr lang="tr-TR" sz="2000" b="0" kern="1200" dirty="0" smtClean="0">
              <a:latin typeface="Calibri" panose="020F0502020204030204" pitchFamily="34" charset="0"/>
            </a:rPr>
            <a:t>(Bu oran üzerinden hesaplanacak </a:t>
          </a:r>
          <a:r>
            <a:rPr lang="tr-TR" sz="2000" b="0" kern="1200" smtClean="0">
              <a:latin typeface="Calibri" panose="020F0502020204030204" pitchFamily="34" charset="0"/>
            </a:rPr>
            <a:t>desteğin % 100’ü  </a:t>
          </a:r>
          <a:r>
            <a:rPr lang="tr-TR" sz="2000" b="0" kern="1200" dirty="0" smtClean="0">
              <a:latin typeface="Calibri" panose="020F0502020204030204" pitchFamily="34" charset="0"/>
            </a:rPr>
            <a:t>Teminat karşılığı geri ödemeli destek olarak ödenir.) </a:t>
          </a:r>
          <a:endParaRPr lang="tr-TR" sz="2000" b="0" kern="1200" dirty="0">
            <a:latin typeface="Calibri" panose="020F0502020204030204" pitchFamily="34" charset="0"/>
          </a:endParaRPr>
        </a:p>
      </dsp:txBody>
      <dsp:txXfrm rot="-5400000">
        <a:off x="2815327" y="2180147"/>
        <a:ext cx="4931964" cy="1100050"/>
      </dsp:txXfrm>
    </dsp:sp>
    <dsp:sp modelId="{C02390CC-DD0E-403A-9606-FB371A718FF3}">
      <dsp:nvSpPr>
        <dsp:cNvPr id="0" name=""/>
        <dsp:cNvSpPr/>
      </dsp:nvSpPr>
      <dsp:spPr>
        <a:xfrm>
          <a:off x="0" y="2049460"/>
          <a:ext cx="2807704" cy="126741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tr-TR" sz="2200" b="1" kern="1200" dirty="0" smtClean="0">
              <a:latin typeface="Calibri" panose="020F0502020204030204" pitchFamily="34" charset="0"/>
            </a:rPr>
            <a:t>Destek Oranı</a:t>
          </a:r>
          <a:r>
            <a:rPr lang="tr-TR" sz="2200" b="1" kern="1200" baseline="30000" dirty="0" smtClean="0">
              <a:latin typeface="Calibri" panose="020F0502020204030204" pitchFamily="34" charset="0"/>
            </a:rPr>
            <a:t>**</a:t>
          </a:r>
          <a:endParaRPr lang="tr-TR" sz="2200" b="1" kern="1200" baseline="30000" dirty="0">
            <a:latin typeface="Calibri" panose="020F0502020204030204" pitchFamily="34" charset="0"/>
          </a:endParaRPr>
        </a:p>
      </dsp:txBody>
      <dsp:txXfrm>
        <a:off x="61870" y="2111330"/>
        <a:ext cx="2683964" cy="1143678"/>
      </dsp:txXfrm>
    </dsp:sp>
    <dsp:sp modelId="{7645A999-5E85-487A-86B9-94CEDC09CCFF}">
      <dsp:nvSpPr>
        <dsp:cNvPr id="0" name=""/>
        <dsp:cNvSpPr/>
      </dsp:nvSpPr>
      <dsp:spPr>
        <a:xfrm rot="5400000">
          <a:off x="4967064" y="1242473"/>
          <a:ext cx="683121" cy="4996353"/>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tr-TR" sz="2000" b="1" kern="1200" dirty="0" smtClean="0">
              <a:latin typeface="Calibri" panose="020F0502020204030204" pitchFamily="34" charset="0"/>
            </a:rPr>
            <a:t>% 50</a:t>
          </a:r>
          <a:endParaRPr lang="tr-TR" sz="2000" b="1" kern="1200" dirty="0">
            <a:latin typeface="Calibri" panose="020F0502020204030204" pitchFamily="34" charset="0"/>
          </a:endParaRPr>
        </a:p>
      </dsp:txBody>
      <dsp:txXfrm rot="-5400000">
        <a:off x="2810449" y="3432436"/>
        <a:ext cx="4963006" cy="616427"/>
      </dsp:txXfrm>
    </dsp:sp>
    <dsp:sp modelId="{ABFF423B-3A91-45E9-BD8F-50702C10D20C}">
      <dsp:nvSpPr>
        <dsp:cNvPr id="0" name=""/>
        <dsp:cNvSpPr/>
      </dsp:nvSpPr>
      <dsp:spPr>
        <a:xfrm>
          <a:off x="0" y="3363641"/>
          <a:ext cx="2810448" cy="754016"/>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tr-TR" sz="2200" b="1" kern="1200" dirty="0" smtClean="0">
              <a:latin typeface="Calibri" panose="020F0502020204030204" pitchFamily="34" charset="0"/>
            </a:rPr>
            <a:t>Erken Ödeme</a:t>
          </a:r>
          <a:r>
            <a:rPr lang="tr-TR" sz="2200" b="1" kern="1200" baseline="30000" dirty="0" smtClean="0">
              <a:latin typeface="Calibri" panose="020F0502020204030204" pitchFamily="34" charset="0"/>
            </a:rPr>
            <a:t>***</a:t>
          </a:r>
          <a:endParaRPr lang="tr-TR" sz="2200" b="1" kern="1200" baseline="30000" dirty="0">
            <a:latin typeface="Calibri" panose="020F0502020204030204" pitchFamily="34" charset="0"/>
          </a:endParaRPr>
        </a:p>
      </dsp:txBody>
      <dsp:txXfrm>
        <a:off x="36808" y="3400449"/>
        <a:ext cx="2736832" cy="6804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EC03EF-6F23-48AB-90EF-BE546CF31B13}">
      <dsp:nvSpPr>
        <dsp:cNvPr id="0" name=""/>
        <dsp:cNvSpPr/>
      </dsp:nvSpPr>
      <dsp:spPr>
        <a:xfrm>
          <a:off x="4161" y="1030"/>
          <a:ext cx="8920669" cy="83505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tr-TR" sz="3600" b="1" kern="1200" dirty="0" smtClean="0">
              <a:effectLst>
                <a:outerShdw blurRad="38100" dist="38100" dir="2700000" algn="tl">
                  <a:srgbClr val="000000">
                    <a:alpha val="43137"/>
                  </a:srgbClr>
                </a:outerShdw>
              </a:effectLst>
              <a:latin typeface="Calibri" panose="020F0502020204030204" pitchFamily="34" charset="0"/>
            </a:rPr>
            <a:t>UYGUN PROJE KONULARI </a:t>
          </a:r>
          <a:endParaRPr lang="tr-TR" sz="3600" b="1" kern="1200" dirty="0">
            <a:effectLst>
              <a:outerShdw blurRad="38100" dist="38100" dir="2700000" algn="tl">
                <a:srgbClr val="000000">
                  <a:alpha val="43137"/>
                </a:srgbClr>
              </a:outerShdw>
            </a:effectLst>
            <a:latin typeface="Calibri" panose="020F0502020204030204" pitchFamily="34" charset="0"/>
          </a:endParaRPr>
        </a:p>
      </dsp:txBody>
      <dsp:txXfrm>
        <a:off x="28619" y="25488"/>
        <a:ext cx="8871753" cy="786134"/>
      </dsp:txXfrm>
    </dsp:sp>
    <dsp:sp modelId="{755065E5-78F5-46D0-B8BE-9E7BE510908B}">
      <dsp:nvSpPr>
        <dsp:cNvPr id="0" name=""/>
        <dsp:cNvSpPr/>
      </dsp:nvSpPr>
      <dsp:spPr>
        <a:xfrm>
          <a:off x="24614" y="1201419"/>
          <a:ext cx="1038736" cy="3497447"/>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solidFill>
                <a:schemeClr val="bg1"/>
              </a:solidFill>
              <a:latin typeface="Calibri" panose="020F0502020204030204" pitchFamily="34" charset="0"/>
            </a:rPr>
            <a:t>Büyük Verinin Analitik Yöntemlerle İşlenmesi ve İmalat Sanayinde Kullanımı</a:t>
          </a:r>
          <a:endParaRPr lang="tr-TR" sz="1100" b="1" kern="1200" dirty="0">
            <a:solidFill>
              <a:schemeClr val="bg1"/>
            </a:solidFill>
            <a:latin typeface="Calibri" panose="020F0502020204030204" pitchFamily="34" charset="0"/>
          </a:endParaRPr>
        </a:p>
      </dsp:txBody>
      <dsp:txXfrm>
        <a:off x="55038" y="1231843"/>
        <a:ext cx="977888" cy="3436599"/>
      </dsp:txXfrm>
    </dsp:sp>
    <dsp:sp modelId="{E0812667-098F-4846-820C-A524E67EF145}">
      <dsp:nvSpPr>
        <dsp:cNvPr id="0" name=""/>
        <dsp:cNvSpPr/>
      </dsp:nvSpPr>
      <dsp:spPr>
        <a:xfrm>
          <a:off x="1130151" y="1207680"/>
          <a:ext cx="1038736" cy="3497447"/>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İmalat Sanayinde Nesnelerin İnterneti</a:t>
          </a:r>
        </a:p>
        <a:p>
          <a:pPr lvl="0" algn="ctr" defTabSz="488950">
            <a:lnSpc>
              <a:spcPct val="90000"/>
            </a:lnSpc>
            <a:spcBef>
              <a:spcPct val="0"/>
            </a:spcBef>
            <a:spcAft>
              <a:spcPct val="35000"/>
            </a:spcAft>
          </a:pPr>
          <a:endParaRPr lang="tr-TR" sz="800" b="1" kern="1200" dirty="0">
            <a:latin typeface="Calibri" panose="020F0502020204030204" pitchFamily="34" charset="0"/>
          </a:endParaRPr>
        </a:p>
      </dsp:txBody>
      <dsp:txXfrm>
        <a:off x="1160575" y="1238104"/>
        <a:ext cx="977888" cy="3436599"/>
      </dsp:txXfrm>
    </dsp:sp>
    <dsp:sp modelId="{7ED31A29-6E5B-48BB-A14D-546152F35868}">
      <dsp:nvSpPr>
        <dsp:cNvPr id="0" name=""/>
        <dsp:cNvSpPr/>
      </dsp:nvSpPr>
      <dsp:spPr>
        <a:xfrm>
          <a:off x="2296029" y="1208659"/>
          <a:ext cx="1038736" cy="3497447"/>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İmalat Sanayinde Endüstriyel Robot Teknolojileri</a:t>
          </a:r>
        </a:p>
      </dsp:txBody>
      <dsp:txXfrm>
        <a:off x="2326453" y="1239083"/>
        <a:ext cx="977888" cy="3436599"/>
      </dsp:txXfrm>
    </dsp:sp>
    <dsp:sp modelId="{6351941F-D01C-4163-AEF7-DB0B0494B06D}">
      <dsp:nvSpPr>
        <dsp:cNvPr id="0" name=""/>
        <dsp:cNvSpPr/>
      </dsp:nvSpPr>
      <dsp:spPr>
        <a:xfrm>
          <a:off x="3382132" y="1207680"/>
          <a:ext cx="1038736" cy="3497447"/>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İmalat Sanayinde Akıllı Sensör Teknolojileri</a:t>
          </a:r>
        </a:p>
        <a:p>
          <a:pPr lvl="0" algn="ctr" defTabSz="488950">
            <a:lnSpc>
              <a:spcPct val="90000"/>
            </a:lnSpc>
            <a:spcBef>
              <a:spcPct val="0"/>
            </a:spcBef>
            <a:spcAft>
              <a:spcPct val="35000"/>
            </a:spcAft>
          </a:pPr>
          <a:endParaRPr lang="tr-TR" sz="1100" b="1" kern="1200" dirty="0">
            <a:latin typeface="Calibri" panose="020F0502020204030204" pitchFamily="34" charset="0"/>
          </a:endParaRPr>
        </a:p>
      </dsp:txBody>
      <dsp:txXfrm>
        <a:off x="3412556" y="1238104"/>
        <a:ext cx="977888" cy="3436599"/>
      </dsp:txXfrm>
    </dsp:sp>
    <dsp:sp modelId="{3870ABE4-E3A0-4A3A-9B03-ED8B91882444}">
      <dsp:nvSpPr>
        <dsp:cNvPr id="0" name=""/>
        <dsp:cNvSpPr/>
      </dsp:nvSpPr>
      <dsp:spPr>
        <a:xfrm>
          <a:off x="4508122" y="1207680"/>
          <a:ext cx="1038736" cy="3497447"/>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Yapay Zekaya Dayalı Siber Fiziksel Akıllı Fabrika Sistem ve Bileşenleri</a:t>
          </a:r>
          <a:endParaRPr lang="tr-TR" sz="1100" b="1" kern="1200" dirty="0">
            <a:latin typeface="Calibri" panose="020F0502020204030204" pitchFamily="34" charset="0"/>
          </a:endParaRPr>
        </a:p>
      </dsp:txBody>
      <dsp:txXfrm>
        <a:off x="4538546" y="1238104"/>
        <a:ext cx="977888" cy="3436599"/>
      </dsp:txXfrm>
    </dsp:sp>
    <dsp:sp modelId="{10755D04-F315-4D9A-BF72-CF7FD14BA06E}">
      <dsp:nvSpPr>
        <dsp:cNvPr id="0" name=""/>
        <dsp:cNvSpPr/>
      </dsp:nvSpPr>
      <dsp:spPr>
        <a:xfrm>
          <a:off x="5639161" y="1174699"/>
          <a:ext cx="1038736" cy="3497447"/>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İmalat Sanayinde Siber Güvenlik</a:t>
          </a:r>
        </a:p>
      </dsp:txBody>
      <dsp:txXfrm>
        <a:off x="5669585" y="1205123"/>
        <a:ext cx="977888" cy="3436599"/>
      </dsp:txXfrm>
    </dsp:sp>
    <dsp:sp modelId="{6BC732CE-8AFA-4200-A520-1E71C0AEEA83}">
      <dsp:nvSpPr>
        <dsp:cNvPr id="0" name=""/>
        <dsp:cNvSpPr/>
      </dsp:nvSpPr>
      <dsp:spPr>
        <a:xfrm>
          <a:off x="6760103" y="1207680"/>
          <a:ext cx="1038736" cy="3497447"/>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İmalat Sanayinde Akıllı ve Esnek Otomasyon Sistemleri</a:t>
          </a:r>
        </a:p>
      </dsp:txBody>
      <dsp:txXfrm>
        <a:off x="6790527" y="1238104"/>
        <a:ext cx="977888" cy="3436599"/>
      </dsp:txXfrm>
    </dsp:sp>
    <dsp:sp modelId="{D18180DC-CC0A-48AD-AF55-BE041060D749}">
      <dsp:nvSpPr>
        <dsp:cNvPr id="0" name=""/>
        <dsp:cNvSpPr/>
      </dsp:nvSpPr>
      <dsp:spPr>
        <a:xfrm>
          <a:off x="7886094" y="1207680"/>
          <a:ext cx="1038736" cy="3497447"/>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İmalat Sanayinde Artırılmış Gerçeklik / Sanal Gerçeklik Teknolojileri</a:t>
          </a:r>
        </a:p>
      </dsp:txBody>
      <dsp:txXfrm>
        <a:off x="7916518" y="1238104"/>
        <a:ext cx="977888" cy="3436599"/>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4 Slayt Numarası Yer Tutucusu"/>
          <p:cNvSpPr>
            <a:spLocks noGrp="1"/>
          </p:cNvSpPr>
          <p:nvPr>
            <p:ph type="sldNum" sz="quarter" idx="3"/>
          </p:nvPr>
        </p:nvSpPr>
        <p:spPr>
          <a:xfrm>
            <a:off x="3884616" y="9428585"/>
            <a:ext cx="2971800" cy="496332"/>
          </a:xfrm>
          <a:prstGeom prst="rect">
            <a:avLst/>
          </a:prstGeom>
        </p:spPr>
        <p:txBody>
          <a:bodyPr vert="horz" lIns="91579" tIns="45789" rIns="91579" bIns="45789" rtlCol="0" anchor="b"/>
          <a:lstStyle>
            <a:lvl1pPr algn="r">
              <a:defRPr sz="1200"/>
            </a:lvl1pPr>
          </a:lstStyle>
          <a:p>
            <a:fld id="{852BF596-14AD-4026-B47E-1D33425C8778}" type="slidenum">
              <a:rPr lang="tr-TR" smtClean="0"/>
              <a:pPr/>
              <a:t>‹#›</a:t>
            </a:fld>
            <a:endParaRPr lang="tr-TR"/>
          </a:p>
        </p:txBody>
      </p:sp>
    </p:spTree>
    <p:extLst>
      <p:ext uri="{BB962C8B-B14F-4D97-AF65-F5344CB8AC3E}">
        <p14:creationId xmlns:p14="http://schemas.microsoft.com/office/powerpoint/2010/main" val="1918536520"/>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2" y="1"/>
            <a:ext cx="2971800" cy="496332"/>
          </a:xfrm>
          <a:prstGeom prst="rect">
            <a:avLst/>
          </a:prstGeom>
        </p:spPr>
        <p:txBody>
          <a:bodyPr vert="horz" lIns="91579" tIns="45789" rIns="91579" bIns="45789" rtlCol="0"/>
          <a:lstStyle>
            <a:lvl1pPr algn="l">
              <a:defRPr sz="1200"/>
            </a:lvl1pPr>
          </a:lstStyle>
          <a:p>
            <a:endParaRPr lang="tr-TR"/>
          </a:p>
        </p:txBody>
      </p:sp>
      <p:sp>
        <p:nvSpPr>
          <p:cNvPr id="3" name="2 Veri Yer Tutucusu"/>
          <p:cNvSpPr>
            <a:spLocks noGrp="1"/>
          </p:cNvSpPr>
          <p:nvPr>
            <p:ph type="dt" idx="1"/>
          </p:nvPr>
        </p:nvSpPr>
        <p:spPr>
          <a:xfrm>
            <a:off x="3884616" y="1"/>
            <a:ext cx="2971800" cy="496332"/>
          </a:xfrm>
          <a:prstGeom prst="rect">
            <a:avLst/>
          </a:prstGeom>
        </p:spPr>
        <p:txBody>
          <a:bodyPr vert="horz" lIns="91579" tIns="45789" rIns="91579" bIns="45789" rtlCol="0"/>
          <a:lstStyle>
            <a:lvl1pPr algn="r">
              <a:defRPr sz="1200"/>
            </a:lvl1pPr>
          </a:lstStyle>
          <a:p>
            <a:endParaRPr lang="tr-TR" dirty="0"/>
          </a:p>
        </p:txBody>
      </p:sp>
      <p:sp>
        <p:nvSpPr>
          <p:cNvPr id="4" name="3 Slayt Görüntüsü Yer Tutucusu"/>
          <p:cNvSpPr>
            <a:spLocks noGrp="1" noRot="1" noChangeAspect="1"/>
          </p:cNvSpPr>
          <p:nvPr>
            <p:ph type="sldImg" idx="2"/>
          </p:nvPr>
        </p:nvSpPr>
        <p:spPr>
          <a:xfrm>
            <a:off x="938213" y="742950"/>
            <a:ext cx="4981575" cy="3724275"/>
          </a:xfrm>
          <a:prstGeom prst="rect">
            <a:avLst/>
          </a:prstGeom>
          <a:noFill/>
          <a:ln w="12700">
            <a:solidFill>
              <a:prstClr val="black"/>
            </a:solidFill>
          </a:ln>
        </p:spPr>
        <p:txBody>
          <a:bodyPr vert="horz" lIns="91579" tIns="45789" rIns="91579" bIns="45789" rtlCol="0" anchor="ctr"/>
          <a:lstStyle/>
          <a:p>
            <a:endParaRPr lang="tr-TR"/>
          </a:p>
        </p:txBody>
      </p:sp>
      <p:sp>
        <p:nvSpPr>
          <p:cNvPr id="5" name="4 Not Yer Tutucusu"/>
          <p:cNvSpPr>
            <a:spLocks noGrp="1"/>
          </p:cNvSpPr>
          <p:nvPr>
            <p:ph type="body" sz="quarter" idx="3"/>
          </p:nvPr>
        </p:nvSpPr>
        <p:spPr>
          <a:xfrm>
            <a:off x="685800" y="4715155"/>
            <a:ext cx="5486400" cy="4466988"/>
          </a:xfrm>
          <a:prstGeom prst="rect">
            <a:avLst/>
          </a:prstGeom>
        </p:spPr>
        <p:txBody>
          <a:bodyPr vert="horz" lIns="91579" tIns="45789" rIns="91579" bIns="45789"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2" y="9428585"/>
            <a:ext cx="2971800" cy="496332"/>
          </a:xfrm>
          <a:prstGeom prst="rect">
            <a:avLst/>
          </a:prstGeom>
        </p:spPr>
        <p:txBody>
          <a:bodyPr vert="horz" lIns="91579" tIns="45789" rIns="91579" bIns="45789"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6" y="9428585"/>
            <a:ext cx="2971800" cy="496332"/>
          </a:xfrm>
          <a:prstGeom prst="rect">
            <a:avLst/>
          </a:prstGeom>
        </p:spPr>
        <p:txBody>
          <a:bodyPr vert="horz" lIns="91579" tIns="45789" rIns="91579" bIns="45789" rtlCol="0" anchor="b"/>
          <a:lstStyle>
            <a:lvl1pPr algn="r">
              <a:defRPr sz="1200"/>
            </a:lvl1pPr>
          </a:lstStyle>
          <a:p>
            <a:fld id="{0D34A84A-BE48-4212-99C4-D6CDDF0D2B65}" type="slidenum">
              <a:rPr lang="tr-TR" smtClean="0"/>
              <a:pPr/>
              <a:t>‹#›</a:t>
            </a:fld>
            <a:endParaRPr lang="tr-TR"/>
          </a:p>
        </p:txBody>
      </p:sp>
    </p:spTree>
    <p:extLst>
      <p:ext uri="{BB962C8B-B14F-4D97-AF65-F5344CB8AC3E}">
        <p14:creationId xmlns:p14="http://schemas.microsoft.com/office/powerpoint/2010/main" val="210366213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38213" y="742950"/>
            <a:ext cx="4981575" cy="3724275"/>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3156931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39449836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30A553B-3F80-4470-B8AC-56E4FBADE334}" type="slidenum">
              <a:rPr kumimoji="0" lang="tr-TR" sz="1200" b="0" i="0" u="none" strike="noStrike" kern="1200" cap="none" spc="0" normalizeH="0" baseline="0" noProof="0" smtClean="0">
                <a:ln>
                  <a:noFill/>
                </a:ln>
                <a:solidFill>
                  <a:prstClr val="black"/>
                </a:solidFill>
                <a:effectLst/>
                <a:uLnTx/>
                <a:uFillTx/>
                <a:latin typeface="Calibri" pitchFamily="34" charset="0"/>
                <a:ea typeface="ヒラギノ角ゴ Pro W3" pitchFamily="1"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tr-TR" sz="1200" b="0" i="0" u="none" strike="noStrike" kern="1200" cap="none" spc="0" normalizeH="0" baseline="0" noProof="0">
              <a:ln>
                <a:noFill/>
              </a:ln>
              <a:solidFill>
                <a:prstClr val="black"/>
              </a:solidFill>
              <a:effectLst/>
              <a:uLnTx/>
              <a:uFillTx/>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5567931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30A553B-3F80-4470-B8AC-56E4FBADE334}" type="slidenum">
              <a:rPr kumimoji="0" lang="tr-TR" sz="1200" b="0" i="0" u="none" strike="noStrike" kern="1200" cap="none" spc="0" normalizeH="0" baseline="0" noProof="0" smtClean="0">
                <a:ln>
                  <a:noFill/>
                </a:ln>
                <a:solidFill>
                  <a:prstClr val="black"/>
                </a:solidFill>
                <a:effectLst/>
                <a:uLnTx/>
                <a:uFillTx/>
                <a:latin typeface="Calibri" pitchFamily="34" charset="0"/>
                <a:ea typeface="ヒラギノ角ゴ Pro W3" pitchFamily="1"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tr-TR" sz="1200" b="0" i="0" u="none" strike="noStrike" kern="1200" cap="none" spc="0" normalizeH="0" baseline="0" noProof="0">
              <a:ln>
                <a:noFill/>
              </a:ln>
              <a:solidFill>
                <a:prstClr val="black"/>
              </a:solidFill>
              <a:effectLst/>
              <a:uLnTx/>
              <a:uFillTx/>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025730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5005849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38213" y="742950"/>
            <a:ext cx="4981575" cy="3724275"/>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21</a:t>
            </a:fld>
            <a:endParaRPr lang="tr-TR">
              <a:solidFill>
                <a:prstClr val="black"/>
              </a:solidFill>
            </a:endParaRPr>
          </a:p>
        </p:txBody>
      </p:sp>
    </p:spTree>
    <p:extLst>
      <p:ext uri="{BB962C8B-B14F-4D97-AF65-F5344CB8AC3E}">
        <p14:creationId xmlns:p14="http://schemas.microsoft.com/office/powerpoint/2010/main" val="37170649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38213" y="742950"/>
            <a:ext cx="4981575" cy="3724275"/>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22</a:t>
            </a:fld>
            <a:endParaRPr lang="tr-TR">
              <a:solidFill>
                <a:prstClr val="black"/>
              </a:solidFill>
            </a:endParaRPr>
          </a:p>
        </p:txBody>
      </p:sp>
    </p:spTree>
    <p:extLst>
      <p:ext uri="{BB962C8B-B14F-4D97-AF65-F5344CB8AC3E}">
        <p14:creationId xmlns:p14="http://schemas.microsoft.com/office/powerpoint/2010/main" val="527507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38213" y="742950"/>
            <a:ext cx="4981575" cy="3724275"/>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23</a:t>
            </a:fld>
            <a:endParaRPr lang="tr-TR">
              <a:solidFill>
                <a:prstClr val="black"/>
              </a:solidFill>
            </a:endParaRPr>
          </a:p>
        </p:txBody>
      </p:sp>
    </p:spTree>
    <p:extLst>
      <p:ext uri="{BB962C8B-B14F-4D97-AF65-F5344CB8AC3E}">
        <p14:creationId xmlns:p14="http://schemas.microsoft.com/office/powerpoint/2010/main" val="2225823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38213" y="742950"/>
            <a:ext cx="4981575" cy="3724275"/>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24</a:t>
            </a:fld>
            <a:endParaRPr lang="tr-TR">
              <a:solidFill>
                <a:prstClr val="black"/>
              </a:solidFill>
            </a:endParaRPr>
          </a:p>
        </p:txBody>
      </p:sp>
    </p:spTree>
    <p:extLst>
      <p:ext uri="{BB962C8B-B14F-4D97-AF65-F5344CB8AC3E}">
        <p14:creationId xmlns:p14="http://schemas.microsoft.com/office/powerpoint/2010/main" val="22258237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38213" y="742950"/>
            <a:ext cx="4981575" cy="3724275"/>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25</a:t>
            </a:fld>
            <a:endParaRPr lang="tr-TR">
              <a:solidFill>
                <a:prstClr val="black"/>
              </a:solidFill>
            </a:endParaRPr>
          </a:p>
        </p:txBody>
      </p:sp>
    </p:spTree>
    <p:extLst>
      <p:ext uri="{BB962C8B-B14F-4D97-AF65-F5344CB8AC3E}">
        <p14:creationId xmlns:p14="http://schemas.microsoft.com/office/powerpoint/2010/main" val="9088939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38213" y="742950"/>
            <a:ext cx="4981575" cy="3724275"/>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26</a:t>
            </a:fld>
            <a:endParaRPr lang="tr-TR">
              <a:solidFill>
                <a:prstClr val="black"/>
              </a:solidFill>
            </a:endParaRPr>
          </a:p>
        </p:txBody>
      </p:sp>
    </p:spTree>
    <p:extLst>
      <p:ext uri="{BB962C8B-B14F-4D97-AF65-F5344CB8AC3E}">
        <p14:creationId xmlns:p14="http://schemas.microsoft.com/office/powerpoint/2010/main" val="16257802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38213" y="742950"/>
            <a:ext cx="4981575" cy="3724275"/>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27</a:t>
            </a:fld>
            <a:endParaRPr lang="tr-TR">
              <a:solidFill>
                <a:prstClr val="black"/>
              </a:solidFill>
            </a:endParaRPr>
          </a:p>
        </p:txBody>
      </p:sp>
    </p:spTree>
    <p:extLst>
      <p:ext uri="{BB962C8B-B14F-4D97-AF65-F5344CB8AC3E}">
        <p14:creationId xmlns:p14="http://schemas.microsoft.com/office/powerpoint/2010/main" val="20444587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38213" y="742950"/>
            <a:ext cx="4981575" cy="3724275"/>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28</a:t>
            </a:fld>
            <a:endParaRPr lang="tr-TR">
              <a:solidFill>
                <a:prstClr val="black"/>
              </a:solidFill>
            </a:endParaRPr>
          </a:p>
        </p:txBody>
      </p:sp>
    </p:spTree>
    <p:extLst>
      <p:ext uri="{BB962C8B-B14F-4D97-AF65-F5344CB8AC3E}">
        <p14:creationId xmlns:p14="http://schemas.microsoft.com/office/powerpoint/2010/main" val="13757543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38213" y="742950"/>
            <a:ext cx="4981575" cy="3724275"/>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29</a:t>
            </a:fld>
            <a:endParaRPr lang="tr-TR">
              <a:solidFill>
                <a:prstClr val="black"/>
              </a:solidFill>
            </a:endParaRPr>
          </a:p>
        </p:txBody>
      </p:sp>
    </p:spTree>
    <p:extLst>
      <p:ext uri="{BB962C8B-B14F-4D97-AF65-F5344CB8AC3E}">
        <p14:creationId xmlns:p14="http://schemas.microsoft.com/office/powerpoint/2010/main" val="40382167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30</a:t>
            </a:fld>
            <a:endParaRPr lang="tr-TR" sz="1200" b="0">
              <a:solidFill>
                <a:prstClr val="black"/>
              </a:solidFill>
              <a:latin typeface="Arial" charset="0"/>
            </a:endParaRPr>
          </a:p>
        </p:txBody>
      </p:sp>
    </p:spTree>
    <p:extLst>
      <p:ext uri="{BB962C8B-B14F-4D97-AF65-F5344CB8AC3E}">
        <p14:creationId xmlns:p14="http://schemas.microsoft.com/office/powerpoint/2010/main" val="37752790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31</a:t>
            </a:fld>
            <a:endParaRPr lang="tr-TR" sz="1200" b="0">
              <a:solidFill>
                <a:prstClr val="black"/>
              </a:solidFill>
              <a:latin typeface="Arial" charset="0"/>
            </a:endParaRPr>
          </a:p>
        </p:txBody>
      </p:sp>
    </p:spTree>
    <p:extLst>
      <p:ext uri="{BB962C8B-B14F-4D97-AF65-F5344CB8AC3E}">
        <p14:creationId xmlns:p14="http://schemas.microsoft.com/office/powerpoint/2010/main" val="1326660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32</a:t>
            </a:fld>
            <a:endParaRPr lang="tr-TR" sz="1200" b="0">
              <a:solidFill>
                <a:prstClr val="black"/>
              </a:solidFill>
              <a:latin typeface="Arial" charset="0"/>
            </a:endParaRPr>
          </a:p>
        </p:txBody>
      </p:sp>
    </p:spTree>
    <p:extLst>
      <p:ext uri="{BB962C8B-B14F-4D97-AF65-F5344CB8AC3E}">
        <p14:creationId xmlns:p14="http://schemas.microsoft.com/office/powerpoint/2010/main" val="8452444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33</a:t>
            </a:fld>
            <a:endParaRPr lang="tr-TR" sz="1200" b="0">
              <a:solidFill>
                <a:prstClr val="black"/>
              </a:solidFill>
              <a:latin typeface="Arial" charset="0"/>
            </a:endParaRPr>
          </a:p>
        </p:txBody>
      </p:sp>
    </p:spTree>
    <p:extLst>
      <p:ext uri="{BB962C8B-B14F-4D97-AF65-F5344CB8AC3E}">
        <p14:creationId xmlns:p14="http://schemas.microsoft.com/office/powerpoint/2010/main" val="8877251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34</a:t>
            </a:fld>
            <a:endParaRPr lang="tr-TR" sz="1200" b="0">
              <a:solidFill>
                <a:prstClr val="black"/>
              </a:solidFill>
              <a:latin typeface="Arial" charset="0"/>
            </a:endParaRPr>
          </a:p>
        </p:txBody>
      </p:sp>
    </p:spTree>
    <p:extLst>
      <p:ext uri="{BB962C8B-B14F-4D97-AF65-F5344CB8AC3E}">
        <p14:creationId xmlns:p14="http://schemas.microsoft.com/office/powerpoint/2010/main" val="15364946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35</a:t>
            </a:fld>
            <a:endParaRPr lang="tr-TR" sz="1200" b="0">
              <a:solidFill>
                <a:prstClr val="black"/>
              </a:solidFill>
              <a:latin typeface="Arial" charset="0"/>
            </a:endParaRPr>
          </a:p>
        </p:txBody>
      </p:sp>
    </p:spTree>
    <p:extLst>
      <p:ext uri="{BB962C8B-B14F-4D97-AF65-F5344CB8AC3E}">
        <p14:creationId xmlns:p14="http://schemas.microsoft.com/office/powerpoint/2010/main" val="37221835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36</a:t>
            </a:fld>
            <a:endParaRPr lang="tr-TR" sz="1200" b="0">
              <a:solidFill>
                <a:prstClr val="black"/>
              </a:solidFill>
              <a:latin typeface="Arial" charset="0"/>
            </a:endParaRPr>
          </a:p>
        </p:txBody>
      </p:sp>
    </p:spTree>
    <p:extLst>
      <p:ext uri="{BB962C8B-B14F-4D97-AF65-F5344CB8AC3E}">
        <p14:creationId xmlns:p14="http://schemas.microsoft.com/office/powerpoint/2010/main" val="27746937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37</a:t>
            </a:fld>
            <a:endParaRPr lang="tr-TR" sz="1200" b="0">
              <a:solidFill>
                <a:prstClr val="black"/>
              </a:solidFill>
              <a:latin typeface="Arial" charset="0"/>
            </a:endParaRPr>
          </a:p>
        </p:txBody>
      </p:sp>
    </p:spTree>
    <p:extLst>
      <p:ext uri="{BB962C8B-B14F-4D97-AF65-F5344CB8AC3E}">
        <p14:creationId xmlns:p14="http://schemas.microsoft.com/office/powerpoint/2010/main" val="14853982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38</a:t>
            </a:fld>
            <a:endParaRPr lang="tr-TR" sz="1200" b="0">
              <a:solidFill>
                <a:prstClr val="black"/>
              </a:solidFill>
              <a:latin typeface="Arial" charset="0"/>
            </a:endParaRPr>
          </a:p>
        </p:txBody>
      </p:sp>
    </p:spTree>
    <p:extLst>
      <p:ext uri="{BB962C8B-B14F-4D97-AF65-F5344CB8AC3E}">
        <p14:creationId xmlns:p14="http://schemas.microsoft.com/office/powerpoint/2010/main" val="33911725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39</a:t>
            </a:fld>
            <a:endParaRPr lang="tr-TR" sz="1200" b="0">
              <a:solidFill>
                <a:prstClr val="black"/>
              </a:solidFill>
              <a:latin typeface="Arial" charset="0"/>
            </a:endParaRPr>
          </a:p>
        </p:txBody>
      </p:sp>
    </p:spTree>
    <p:extLst>
      <p:ext uri="{BB962C8B-B14F-4D97-AF65-F5344CB8AC3E}">
        <p14:creationId xmlns:p14="http://schemas.microsoft.com/office/powerpoint/2010/main" val="19035729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40</a:t>
            </a:fld>
            <a:endParaRPr lang="tr-TR" sz="1200" b="0">
              <a:solidFill>
                <a:prstClr val="black"/>
              </a:solidFill>
              <a:latin typeface="Arial" charset="0"/>
            </a:endParaRPr>
          </a:p>
        </p:txBody>
      </p:sp>
    </p:spTree>
    <p:extLst>
      <p:ext uri="{BB962C8B-B14F-4D97-AF65-F5344CB8AC3E}">
        <p14:creationId xmlns:p14="http://schemas.microsoft.com/office/powerpoint/2010/main" val="13000464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41</a:t>
            </a:fld>
            <a:endParaRPr lang="tr-TR" sz="1200" b="0">
              <a:solidFill>
                <a:prstClr val="black"/>
              </a:solidFill>
              <a:latin typeface="Arial" charset="0"/>
            </a:endParaRPr>
          </a:p>
        </p:txBody>
      </p:sp>
    </p:spTree>
    <p:extLst>
      <p:ext uri="{BB962C8B-B14F-4D97-AF65-F5344CB8AC3E}">
        <p14:creationId xmlns:p14="http://schemas.microsoft.com/office/powerpoint/2010/main" val="40343827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42</a:t>
            </a:fld>
            <a:endParaRPr lang="tr-TR" sz="1200" b="0">
              <a:solidFill>
                <a:prstClr val="black"/>
              </a:solidFill>
              <a:latin typeface="Arial" charset="0"/>
            </a:endParaRPr>
          </a:p>
        </p:txBody>
      </p:sp>
    </p:spTree>
    <p:extLst>
      <p:ext uri="{BB962C8B-B14F-4D97-AF65-F5344CB8AC3E}">
        <p14:creationId xmlns:p14="http://schemas.microsoft.com/office/powerpoint/2010/main" val="11418177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43</a:t>
            </a:fld>
            <a:endParaRPr lang="tr-TR" sz="1200" b="0">
              <a:solidFill>
                <a:prstClr val="black"/>
              </a:solidFill>
              <a:latin typeface="Arial" charset="0"/>
            </a:endParaRPr>
          </a:p>
        </p:txBody>
      </p:sp>
    </p:spTree>
    <p:extLst>
      <p:ext uri="{BB962C8B-B14F-4D97-AF65-F5344CB8AC3E}">
        <p14:creationId xmlns:p14="http://schemas.microsoft.com/office/powerpoint/2010/main" val="34974390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44</a:t>
            </a:fld>
            <a:endParaRPr lang="tr-TR" sz="1200" b="0">
              <a:solidFill>
                <a:prstClr val="black"/>
              </a:solidFill>
              <a:latin typeface="Arial" charset="0"/>
            </a:endParaRPr>
          </a:p>
        </p:txBody>
      </p:sp>
    </p:spTree>
    <p:extLst>
      <p:ext uri="{BB962C8B-B14F-4D97-AF65-F5344CB8AC3E}">
        <p14:creationId xmlns:p14="http://schemas.microsoft.com/office/powerpoint/2010/main" val="41978544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38213" y="742950"/>
            <a:ext cx="4981575" cy="3724275"/>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3305" eaLnBrk="0" hangingPunct="0">
              <a:defRPr sz="2800" b="1">
                <a:solidFill>
                  <a:srgbClr val="000000"/>
                </a:solidFill>
                <a:latin typeface="Verdana" pitchFamily="34" charset="0"/>
                <a:cs typeface="Arial" charset="0"/>
              </a:defRPr>
            </a:lvl1pPr>
            <a:lvl2pPr marL="745945" indent="-286902" defTabSz="913305" eaLnBrk="0" hangingPunct="0">
              <a:defRPr sz="2800" b="1">
                <a:solidFill>
                  <a:srgbClr val="000000"/>
                </a:solidFill>
                <a:latin typeface="Verdana" pitchFamily="34" charset="0"/>
                <a:cs typeface="Arial" charset="0"/>
              </a:defRPr>
            </a:lvl2pPr>
            <a:lvl3pPr marL="1147608" indent="-229522" defTabSz="913305" eaLnBrk="0" hangingPunct="0">
              <a:defRPr sz="2800" b="1">
                <a:solidFill>
                  <a:srgbClr val="000000"/>
                </a:solidFill>
                <a:latin typeface="Verdana" pitchFamily="34" charset="0"/>
                <a:cs typeface="Arial" charset="0"/>
              </a:defRPr>
            </a:lvl3pPr>
            <a:lvl4pPr marL="1606650" indent="-229522" defTabSz="913305" eaLnBrk="0" hangingPunct="0">
              <a:defRPr sz="2800" b="1">
                <a:solidFill>
                  <a:srgbClr val="000000"/>
                </a:solidFill>
                <a:latin typeface="Verdana" pitchFamily="34" charset="0"/>
                <a:cs typeface="Arial" charset="0"/>
              </a:defRPr>
            </a:lvl4pPr>
            <a:lvl5pPr marL="2065693" indent="-229522" defTabSz="913305" eaLnBrk="0" hangingPunct="0">
              <a:defRPr sz="2800" b="1">
                <a:solidFill>
                  <a:srgbClr val="000000"/>
                </a:solidFill>
                <a:latin typeface="Verdana" pitchFamily="34" charset="0"/>
                <a:cs typeface="Arial" charset="0"/>
              </a:defRPr>
            </a:lvl5pPr>
            <a:lvl6pPr marL="2524737" indent="-229522" algn="ctr" defTabSz="913305" eaLnBrk="0" fontAlgn="base" hangingPunct="0">
              <a:spcBef>
                <a:spcPct val="50000"/>
              </a:spcBef>
              <a:spcAft>
                <a:spcPct val="0"/>
              </a:spcAft>
              <a:defRPr sz="2800" b="1">
                <a:solidFill>
                  <a:srgbClr val="000000"/>
                </a:solidFill>
                <a:latin typeface="Verdana" pitchFamily="34" charset="0"/>
                <a:cs typeface="Arial" charset="0"/>
              </a:defRPr>
            </a:lvl6pPr>
            <a:lvl7pPr marL="2983779" indent="-229522" algn="ctr" defTabSz="913305" eaLnBrk="0" fontAlgn="base" hangingPunct="0">
              <a:spcBef>
                <a:spcPct val="50000"/>
              </a:spcBef>
              <a:spcAft>
                <a:spcPct val="0"/>
              </a:spcAft>
              <a:defRPr sz="2800" b="1">
                <a:solidFill>
                  <a:srgbClr val="000000"/>
                </a:solidFill>
                <a:latin typeface="Verdana" pitchFamily="34" charset="0"/>
                <a:cs typeface="Arial" charset="0"/>
              </a:defRPr>
            </a:lvl7pPr>
            <a:lvl8pPr marL="3442822" indent="-229522" algn="ctr" defTabSz="913305" eaLnBrk="0" fontAlgn="base" hangingPunct="0">
              <a:spcBef>
                <a:spcPct val="50000"/>
              </a:spcBef>
              <a:spcAft>
                <a:spcPct val="0"/>
              </a:spcAft>
              <a:defRPr sz="2800" b="1">
                <a:solidFill>
                  <a:srgbClr val="000000"/>
                </a:solidFill>
                <a:latin typeface="Verdana" pitchFamily="34" charset="0"/>
                <a:cs typeface="Arial" charset="0"/>
              </a:defRPr>
            </a:lvl8pPr>
            <a:lvl9pPr marL="3901865" indent="-229522" algn="ctr" defTabSz="913305"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45</a:t>
            </a:fld>
            <a:endParaRPr lang="tr-TR" sz="1200" b="0">
              <a:solidFill>
                <a:prstClr val="black"/>
              </a:solidFill>
              <a:latin typeface="Arial" charset="0"/>
            </a:endParaRPr>
          </a:p>
        </p:txBody>
      </p:sp>
    </p:spTree>
    <p:extLst>
      <p:ext uri="{BB962C8B-B14F-4D97-AF65-F5344CB8AC3E}">
        <p14:creationId xmlns:p14="http://schemas.microsoft.com/office/powerpoint/2010/main" val="42302608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38213" y="742950"/>
            <a:ext cx="4981575" cy="3724275"/>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46</a:t>
            </a:fld>
            <a:endParaRPr lang="tr-TR">
              <a:solidFill>
                <a:prstClr val="black"/>
              </a:solidFill>
            </a:endParaRPr>
          </a:p>
        </p:txBody>
      </p:sp>
    </p:spTree>
    <p:extLst>
      <p:ext uri="{BB962C8B-B14F-4D97-AF65-F5344CB8AC3E}">
        <p14:creationId xmlns:p14="http://schemas.microsoft.com/office/powerpoint/2010/main" val="222582375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6.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5.xml"/><Relationship Id="rId4" Type="http://schemas.openxmlformats.org/officeDocument/2006/relationships/image" Target="../media/image6.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6.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6.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pn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6.png"/></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9.xml"/><Relationship Id="rId4" Type="http://schemas.openxmlformats.org/officeDocument/2006/relationships/image" Target="../media/image6.png"/></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6.png"/></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6.png"/></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4.xml"/><Relationship Id="rId4" Type="http://schemas.openxmlformats.org/officeDocument/2006/relationships/image" Target="../media/image3.png"/></Relationships>
</file>

<file path=ppt/slideLayouts/_rels/slideLayout1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 Id="rId4" Type="http://schemas.openxmlformats.org/officeDocument/2006/relationships/image" Target="../media/image6.png"/></Relationships>
</file>

<file path=ppt/slideLayouts/_rels/slideLayout1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4.xml"/><Relationship Id="rId4" Type="http://schemas.openxmlformats.org/officeDocument/2006/relationships/image" Target="../media/image6.png"/></Relationships>
</file>

<file path=ppt/slideLayouts/_rels/slideLayout1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 Id="rId4" Type="http://schemas.openxmlformats.org/officeDocument/2006/relationships/image" Target="../media/image6.png"/></Relationships>
</file>

<file path=ppt/slideLayouts/_rels/slideLayout1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 Id="rId4" Type="http://schemas.openxmlformats.org/officeDocument/2006/relationships/image" Target="../media/image6.png"/></Relationships>
</file>

<file path=ppt/slideLayouts/_rels/slideLayout1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8.xml"/><Relationship Id="rId4" Type="http://schemas.openxmlformats.org/officeDocument/2006/relationships/image" Target="../media/image3.png"/></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 Id="rId4" Type="http://schemas.openxmlformats.org/officeDocument/2006/relationships/image" Target="../media/image6.png"/></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8.xml"/><Relationship Id="rId4" Type="http://schemas.openxmlformats.org/officeDocument/2006/relationships/image" Target="../media/image6.png"/></Relationships>
</file>

<file path=ppt/slideLayouts/_rels/slideLayout18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 Id="rId4" Type="http://schemas.openxmlformats.org/officeDocument/2006/relationships/image" Target="../media/image6.png"/></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 Id="rId4" Type="http://schemas.openxmlformats.org/officeDocument/2006/relationships/image" Target="../media/image6.png"/></Relationships>
</file>

<file path=ppt/slideLayouts/_rels/slideLayout18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88"/>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24"/>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D1B68FC9-E8F3-43F4-BE8F-F243FDE34D0F}" type="datetime1">
              <a:rPr lang="en-US" smtClean="0"/>
              <a:t>12/13/2022</a:t>
            </a:fld>
            <a:endParaRPr lang="en-CA"/>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43"/>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DDB3A588-427A-49A8-AD96-B5BAE7EAD6D5}" type="datetime1">
              <a:rPr lang="en-US" smtClean="0"/>
              <a:t>12/13/2022</a:t>
            </a:fld>
            <a:endParaRPr lang="en-CA"/>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E5D16777-3D59-48BA-AF22-621E5490CC06}" type="datetime1">
              <a:rPr lang="en-US" smtClean="0"/>
              <a:t>12/13/2022</a:t>
            </a:fld>
            <a:endParaRPr lang="en-CA"/>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F3671693-BA1C-4E32-B737-4E8451284E58}" type="datetime1">
              <a:rPr lang="en-US" smtClean="0"/>
              <a:t>12/13/2022</a:t>
            </a:fld>
            <a:endParaRPr lang="en-CA"/>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5C823DD8-4DD0-4647-9511-AF6A76DF4882}" type="datetime1">
              <a:rPr lang="en-US" smtClean="0"/>
              <a:t>12/13/2022</a:t>
            </a:fld>
            <a:endParaRPr lang="en-CA"/>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97"/>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40"/>
            <a:ext cx="2133600" cy="364405"/>
          </a:xfrm>
        </p:spPr>
        <p:txBody>
          <a:bodyPr/>
          <a:lstStyle>
            <a:lvl1pPr>
              <a:defRPr/>
            </a:lvl1pPr>
          </a:lstStyle>
          <a:p>
            <a:pPr>
              <a:defRPr/>
            </a:pPr>
            <a:fld id="{E759B37B-F614-4D7B-ADDE-5686AEF6EBD5}" type="datetime1">
              <a:rPr lang="en-US" smtClean="0"/>
              <a:t>12/13/2022</a:t>
            </a:fld>
            <a:endParaRPr lang="en-CA"/>
          </a:p>
        </p:txBody>
      </p:sp>
      <p:sp>
        <p:nvSpPr>
          <p:cNvPr id="8" name="Altbilgi Yer Tutucusu 4"/>
          <p:cNvSpPr>
            <a:spLocks noGrp="1"/>
          </p:cNvSpPr>
          <p:nvPr>
            <p:ph type="ftr" sz="quarter" idx="11"/>
          </p:nvPr>
        </p:nvSpPr>
        <p:spPr>
          <a:xfrm>
            <a:off x="3124200" y="6443540"/>
            <a:ext cx="2895600" cy="364405"/>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43540"/>
            <a:ext cx="2133600" cy="364405"/>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57"/>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20DB1B50-0733-4120-8082-7D72C461DE45}" type="datetime1">
              <a:rPr lang="en-US" smtClean="0"/>
              <a:t>12/13/2022</a:t>
            </a:fld>
            <a:endParaRPr lang="en-CA"/>
          </a:p>
        </p:txBody>
      </p:sp>
      <p:sp>
        <p:nvSpPr>
          <p:cNvPr id="5" name="Rectangle 5"/>
          <p:cNvSpPr>
            <a:spLocks noGrp="1" noChangeArrowheads="1"/>
          </p:cNvSpPr>
          <p:nvPr>
            <p:ph type="ftr" sz="quarter" idx="11"/>
          </p:nvPr>
        </p:nvSpPr>
        <p:spPr/>
        <p:txBody>
          <a:bodyPr/>
          <a:lstStyle>
            <a:lvl1pPr>
              <a:defRPr/>
            </a:lvl1pPr>
          </a:lstStyle>
          <a:p>
            <a:pPr>
              <a:defRPr/>
            </a:pPr>
            <a:endParaRPr lang="en-CA"/>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49"/>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97"/>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96EC22BC-6355-49C4-A47F-41B5FDA89C2C}" type="datetime1">
              <a:rPr lang="en-US" smtClean="0"/>
              <a:t>12/13/2022</a:t>
            </a:fld>
            <a:endParaRPr lang="en-CA"/>
          </a:p>
        </p:txBody>
      </p:sp>
      <p:sp>
        <p:nvSpPr>
          <p:cNvPr id="7" name="Altbilgi Yer Tutucusu 4"/>
          <p:cNvSpPr>
            <a:spLocks noGrp="1"/>
          </p:cNvSpPr>
          <p:nvPr>
            <p:ph type="ftr" sz="quarter" idx="11"/>
          </p:nvPr>
        </p:nvSpPr>
        <p:spPr/>
        <p:txBody>
          <a:bodyPr/>
          <a:lstStyle>
            <a:lvl1pPr>
              <a:defRPr/>
            </a:lvl1pPr>
          </a:lstStyle>
          <a:p>
            <a:pPr>
              <a:defRPr/>
            </a:pPr>
            <a:endParaRPr lang="en-CA"/>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826"/>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4C111F54-FEB1-4EB4-A577-F702F12D4186}" type="datetime1">
              <a:rPr lang="en-US" smtClean="0"/>
              <a:t>12/13/2022</a:t>
            </a:fld>
            <a:endParaRPr lang="en-CA"/>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CF20BD83-E80D-4899-94D1-64393759E960}"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F4FC5840-19FF-4A2F-A02C-5B97D5A60A60}"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2AE311A3-BFF4-420B-96EF-45341203DD62}"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B4464606-43A0-442D-B11C-42AEA9186A02}"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602"/>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602"/>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098E0633-6EE1-42B8-B737-9B93D0DBD80A}"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BDCDE32C-C6EF-4DA8-9DEA-31BBD8BA870C}"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79175A94-80A4-4D80-9094-61D317DFD890}"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33110F79-836C-48C8-B30F-4E372B418780}"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84E91A7E-1366-44F9-9912-ED6677FC262F}"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4A7787F1-626E-4E4E-9035-824297AB0E8B}"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802"/>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802"/>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51C6531F-FDE7-46E8-94CC-FEF30BC51A91}"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E2D25A54-A637-43A6-995C-A622323FB721}"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B28C5A11-7B7F-4677-912C-6A40238F5594}"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BE28F7E6-93F4-429E-9AEC-D3EAD38578FC}"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E7D2252D-6564-422B-BD66-592C9C4D8CDC}"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86"/>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86"/>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4F57A72E-FE71-4BA3-8AB8-43529A424FC2}"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C46D84F7-4621-4E41-A669-2F0B1A15457B}"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BE258D5C-2546-42F6-A9D7-3BD7AB0225DE}"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4300F672-2509-446A-A6A1-EA5A84B465AC}"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49A3EEDB-C94B-484B-B736-717344BE6505}"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BEAB329F-09DD-4C34-BA54-69ED9E0F7F90}"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88"/>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88"/>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7C9E966D-1505-4EF4-AB42-893E4493E597}"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64F9D6CB-70F3-4C1C-966C-5F1DD98BCB44}"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44EB13C-1196-4C9E-953D-AFC59DF09E20}"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C1D0C4F5-BBDE-4417-A0B7-F0FF36A05A8A}"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709FEB8E-04C7-4BC4-922F-894B4E9C0CC2}"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73"/>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73"/>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1738444A-241E-4D77-A3A4-4F0E91EA662A}"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8225A4A6-135C-4478-980C-8EFF1EC54F13}"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D3402790-10D6-48AB-A205-1ACCE5396D0E}"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260DEBE7-8858-436A-8C67-2DA49A3891BB}"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31A92715-31D8-428C-8B4C-1F6B59D33DCF}"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5E481AC-8CB3-46BB-A4B5-6CEB788AF254}"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75"/>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75"/>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359A7FE1-5DE3-4F13-AAD4-17A7CE5C8BC3}"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88"/>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24"/>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0AE07F56-B415-474D-9340-7B285EB8BAE6}" type="datetime1">
              <a:rPr lang="en-US" smtClean="0"/>
              <a:t>12/13/2022</a:t>
            </a:fld>
            <a:endParaRPr lang="en-CA"/>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43"/>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9E3BAB83-4A94-416E-8615-13787E191031}" type="datetime1">
              <a:rPr lang="en-US" smtClean="0"/>
              <a:t>12/13/2022</a:t>
            </a:fld>
            <a:endParaRPr lang="en-CA"/>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2E560E02-80FF-4263-AC7A-D5FB697B8A60}" type="datetime1">
              <a:rPr lang="en-US" smtClean="0"/>
              <a:t>12/13/2022</a:t>
            </a:fld>
            <a:endParaRPr lang="en-CA"/>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CC5074FD-E598-4187-8F5E-51108642E801}" type="datetime1">
              <a:rPr lang="en-US" smtClean="0"/>
              <a:t>12/13/2022</a:t>
            </a:fld>
            <a:endParaRPr lang="en-CA"/>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8A3ABFF2-88F2-41CE-9C2F-3501CF66A4C3}" type="datetime1">
              <a:rPr lang="en-US" smtClean="0"/>
              <a:t>12/13/2022</a:t>
            </a:fld>
            <a:endParaRPr lang="en-CA"/>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97"/>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40"/>
            <a:ext cx="2133600" cy="364405"/>
          </a:xfrm>
        </p:spPr>
        <p:txBody>
          <a:bodyPr/>
          <a:lstStyle>
            <a:lvl1pPr>
              <a:defRPr/>
            </a:lvl1pPr>
          </a:lstStyle>
          <a:p>
            <a:pPr>
              <a:defRPr/>
            </a:pPr>
            <a:fld id="{1D8EA46B-FDE4-4FA5-B558-66540CD33253}" type="datetime1">
              <a:rPr lang="en-US" smtClean="0"/>
              <a:t>12/13/2022</a:t>
            </a:fld>
            <a:endParaRPr lang="en-CA"/>
          </a:p>
        </p:txBody>
      </p:sp>
      <p:sp>
        <p:nvSpPr>
          <p:cNvPr id="8" name="Altbilgi Yer Tutucusu 4"/>
          <p:cNvSpPr>
            <a:spLocks noGrp="1"/>
          </p:cNvSpPr>
          <p:nvPr>
            <p:ph type="ftr" sz="quarter" idx="11"/>
          </p:nvPr>
        </p:nvSpPr>
        <p:spPr>
          <a:xfrm>
            <a:off x="3124200" y="6443540"/>
            <a:ext cx="2895600" cy="364405"/>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43540"/>
            <a:ext cx="2133600" cy="364405"/>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56"/>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5192B7D7-57FF-4A01-8D10-FC816A7525C2}" type="datetime1">
              <a:rPr lang="en-US" smtClean="0"/>
              <a:t>12/13/2022</a:t>
            </a:fld>
            <a:endParaRPr lang="en-CA"/>
          </a:p>
        </p:txBody>
      </p:sp>
      <p:sp>
        <p:nvSpPr>
          <p:cNvPr id="5" name="Rectangle 5"/>
          <p:cNvSpPr>
            <a:spLocks noGrp="1" noChangeArrowheads="1"/>
          </p:cNvSpPr>
          <p:nvPr>
            <p:ph type="ftr" sz="quarter" idx="11"/>
          </p:nvPr>
        </p:nvSpPr>
        <p:spPr/>
        <p:txBody>
          <a:bodyPr/>
          <a:lstStyle>
            <a:lvl1pPr>
              <a:defRPr/>
            </a:lvl1pPr>
          </a:lstStyle>
          <a:p>
            <a:pPr>
              <a:defRPr/>
            </a:pPr>
            <a:endParaRPr lang="en-CA"/>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49"/>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97"/>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75299F34-2FB5-4001-888E-B1C61BEAADC4}" type="datetime1">
              <a:rPr lang="en-US" smtClean="0"/>
              <a:t>12/13/2022</a:t>
            </a:fld>
            <a:endParaRPr lang="en-CA"/>
          </a:p>
        </p:txBody>
      </p:sp>
      <p:sp>
        <p:nvSpPr>
          <p:cNvPr id="7" name="Altbilgi Yer Tutucusu 4"/>
          <p:cNvSpPr>
            <a:spLocks noGrp="1"/>
          </p:cNvSpPr>
          <p:nvPr>
            <p:ph type="ftr" sz="quarter" idx="11"/>
          </p:nvPr>
        </p:nvSpPr>
        <p:spPr/>
        <p:txBody>
          <a:bodyPr/>
          <a:lstStyle>
            <a:lvl1pPr>
              <a:defRPr/>
            </a:lvl1pPr>
          </a:lstStyle>
          <a:p>
            <a:pPr>
              <a:defRPr/>
            </a:pPr>
            <a:endParaRPr lang="en-CA"/>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825"/>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B37E754C-9279-461D-989D-57B244CB3321}" type="datetime1">
              <a:rPr lang="en-US" smtClean="0"/>
              <a:t>12/13/2022</a:t>
            </a:fld>
            <a:endParaRPr lang="en-CA"/>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9FD5C35D-54A9-4159-8BBF-6AB8625E4594}"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18954A2E-FCAC-4889-9E53-B5ABE1F335B1}"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85FAD0BC-690E-4F50-8C30-3C18E2F21553}"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017476BF-B76D-4E5E-84AD-8C4CCEC6C4C5}"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99"/>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99"/>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D12093B6-5E75-466D-A634-003CE370CA11}"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3E4A0642-FF65-40C2-95BD-9C4C84149C93}"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8C8B715A-55DE-4378-9BA2-3705A938D6ED}"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14F9070A-5004-4D85-A5BC-16B0DDD0E9A0}"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F043AAEB-E2E5-4C16-9BF9-B894039718ED}"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AB15CF4-6A2B-4793-B172-444E8DB0B953}"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801"/>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801"/>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84D177C-2201-43D6-BEC8-9BCD5A41D24D}"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B9CCCE9B-19C7-4580-B31D-C4538D47A3F2}"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6DA45A65-698B-4CCC-B20A-0DF8FB3FAE26}"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CEBB7685-53D7-4A18-97AA-EB05FA3E4555}"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35214896-9F56-4914-B8B1-42943B03FC1B}"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85"/>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85"/>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A8CB9BD3-4786-409E-A70A-FE8E3E82F146}"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7D5712AB-EF29-4C1C-99A9-C63019B1093A}"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CA375157-25C3-43FA-92FB-185D1FB0D7BB}"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4B3FBEED-E21E-4A24-ADDC-88BC06C8DEC1}"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B8039B25-0AED-4815-AD85-5B1BDE5A00A4}"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81F6FDE6-CE97-45F6-A3FC-727E6460B159}"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87"/>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87"/>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0784359A-73DE-48AA-AB72-2881B31F3DFB}"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E64D490A-BAE2-4EE3-BB85-42AE9D408DBB}"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5F91E9D2-299C-4D5A-9F01-2C2470DFCF9A}"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5BFD4B26-B795-4F0A-B28B-58F7E5EBD316}"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969982D1-C1D2-4596-AC3D-AFC0B5810219}"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72"/>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72"/>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AE19F6C0-9C6F-4049-BBBF-FDD0F9815807}"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F08CB9B7-89E1-4C3A-8502-ABAA7E155B01}"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84AA67ED-FFE5-476B-9C58-38568F226574}"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793DAC1E-134E-440E-BEC7-A9D7DAA72777}"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645DC86D-0C0E-40B5-B195-B4D01A15CE15}"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1EE82FF1-D8CF-4169-8833-719F73560593}"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75"/>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75"/>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BB7DDBEB-0AE0-4490-B95D-989AA9EC4F6F}"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88"/>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24"/>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C2B9D087-024A-469B-BEDA-F49C538114DB}" type="datetime1">
              <a:rPr lang="en-US" smtClean="0">
                <a:solidFill>
                  <a:prstClr val="black">
                    <a:tint val="75000"/>
                  </a:prstClr>
                </a:solidFill>
              </a:rPr>
              <a:t>12/13/2022</a:t>
            </a:fld>
            <a:endParaRPr lang="en-CA">
              <a:solidFill>
                <a:prstClr val="black">
                  <a:tint val="75000"/>
                </a:prstClr>
              </a:solidFill>
            </a:endParaRPr>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43"/>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674C4F9E-28E9-4592-A5EC-32AD1D16149D}" type="datetime1">
              <a:rPr lang="en-US" smtClean="0">
                <a:solidFill>
                  <a:prstClr val="black">
                    <a:tint val="75000"/>
                  </a:prstClr>
                </a:solidFill>
              </a:rPr>
              <a:t>12/13/2022</a:t>
            </a:fld>
            <a:endParaRPr lang="en-CA">
              <a:solidFill>
                <a:prstClr val="black">
                  <a:tint val="75000"/>
                </a:prstClr>
              </a:solidFill>
            </a:endParaRPr>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C21CD353-F181-4D98-8BF5-A24A3209C8D6}" type="datetime1">
              <a:rPr lang="en-US" smtClean="0">
                <a:solidFill>
                  <a:prstClr val="black">
                    <a:tint val="75000"/>
                  </a:prstClr>
                </a:solidFill>
              </a:rPr>
              <a:t>12/13/2022</a:t>
            </a:fld>
            <a:endParaRPr lang="en-CA">
              <a:solidFill>
                <a:prstClr val="black">
                  <a:tint val="75000"/>
                </a:prstClr>
              </a:solidFill>
            </a:endParaRPr>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E2F42E42-ACCB-4292-A860-130F5436E38B}" type="datetime1">
              <a:rPr lang="en-US" smtClean="0">
                <a:solidFill>
                  <a:prstClr val="black">
                    <a:tint val="75000"/>
                  </a:prstClr>
                </a:solidFill>
              </a:rPr>
              <a:t>12/13/2022</a:t>
            </a:fld>
            <a:endParaRPr lang="en-CA">
              <a:solidFill>
                <a:prstClr val="black">
                  <a:tint val="75000"/>
                </a:prstClr>
              </a:solidFill>
            </a:endParaRPr>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BCEC9C8F-0470-4C97-930E-91BD0A71F6E8}" type="datetime1">
              <a:rPr lang="en-US" smtClean="0">
                <a:solidFill>
                  <a:prstClr val="black">
                    <a:tint val="75000"/>
                  </a:prstClr>
                </a:solidFill>
              </a:rPr>
              <a:t>12/13/2022</a:t>
            </a:fld>
            <a:endParaRPr lang="en-CA">
              <a:solidFill>
                <a:prstClr val="black">
                  <a:tint val="75000"/>
                </a:prstClr>
              </a:solidFill>
            </a:endParaRPr>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97"/>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40"/>
            <a:ext cx="2133600" cy="364405"/>
          </a:xfrm>
        </p:spPr>
        <p:txBody>
          <a:bodyPr/>
          <a:lstStyle>
            <a:lvl1pPr>
              <a:defRPr/>
            </a:lvl1pPr>
          </a:lstStyle>
          <a:p>
            <a:pPr>
              <a:defRPr/>
            </a:pPr>
            <a:fld id="{305A4C78-8A77-4A73-8F90-E0A91179B9CB}" type="datetime1">
              <a:rPr lang="en-US" smtClean="0">
                <a:solidFill>
                  <a:prstClr val="black">
                    <a:tint val="75000"/>
                  </a:prstClr>
                </a:solidFill>
              </a:rPr>
              <a:t>12/13/2022</a:t>
            </a:fld>
            <a:endParaRPr lang="en-CA">
              <a:solidFill>
                <a:prstClr val="black">
                  <a:tint val="75000"/>
                </a:prstClr>
              </a:solidFill>
            </a:endParaRPr>
          </a:p>
        </p:txBody>
      </p:sp>
      <p:sp>
        <p:nvSpPr>
          <p:cNvPr id="8" name="Altbilgi Yer Tutucusu 4"/>
          <p:cNvSpPr>
            <a:spLocks noGrp="1"/>
          </p:cNvSpPr>
          <p:nvPr>
            <p:ph type="ftr" sz="quarter" idx="11"/>
          </p:nvPr>
        </p:nvSpPr>
        <p:spPr>
          <a:xfrm>
            <a:off x="3124200" y="6443540"/>
            <a:ext cx="2895600" cy="364405"/>
          </a:xfrm>
        </p:spPr>
        <p:txBody>
          <a:bodyPr/>
          <a:lstStyle>
            <a:lvl1pPr>
              <a:defRPr/>
            </a:lvl1pPr>
          </a:lstStyle>
          <a:p>
            <a:pPr>
              <a:defRPr/>
            </a:pPr>
            <a:endParaRPr lang="en-CA">
              <a:solidFill>
                <a:prstClr val="black">
                  <a:tint val="75000"/>
                </a:prstClr>
              </a:solidFill>
            </a:endParaRPr>
          </a:p>
        </p:txBody>
      </p:sp>
      <p:sp>
        <p:nvSpPr>
          <p:cNvPr id="9" name="Slayt Numarası Yer Tutucusu 5"/>
          <p:cNvSpPr>
            <a:spLocks noGrp="1"/>
          </p:cNvSpPr>
          <p:nvPr>
            <p:ph type="sldNum" sz="quarter" idx="12"/>
          </p:nvPr>
        </p:nvSpPr>
        <p:spPr>
          <a:xfrm>
            <a:off x="6372225" y="6443540"/>
            <a:ext cx="2133600" cy="364405"/>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53"/>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AD360E8E-E6F8-40AC-9848-DD7EB6263E09}" type="datetime1">
              <a:rPr lang="en-US" smtClean="0">
                <a:solidFill>
                  <a:prstClr val="black">
                    <a:tint val="75000"/>
                  </a:prstClr>
                </a:solidFill>
              </a:rPr>
              <a:t>12/13/2022</a:t>
            </a:fld>
            <a:endParaRPr lang="en-CA">
              <a:solidFill>
                <a:prstClr val="black">
                  <a:tint val="75000"/>
                </a:prstClr>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CA">
              <a:solidFill>
                <a:prstClr val="black">
                  <a:tint val="75000"/>
                </a:prstClr>
              </a:solidFill>
            </a:endParaRPr>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49"/>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93"/>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35293503-D355-499B-894F-803455EF77D6}" type="datetime1">
              <a:rPr lang="en-US" smtClean="0">
                <a:solidFill>
                  <a:prstClr val="black">
                    <a:tint val="75000"/>
                  </a:prstClr>
                </a:solidFill>
              </a:rPr>
              <a:t>12/13/2022</a:t>
            </a:fld>
            <a:endParaRPr lang="en-CA">
              <a:solidFill>
                <a:prstClr val="black">
                  <a:tint val="75000"/>
                </a:prstClr>
              </a:solidFill>
            </a:endParaRPr>
          </a:p>
        </p:txBody>
      </p:sp>
      <p:sp>
        <p:nvSpPr>
          <p:cNvPr id="7" name="Altbilgi Yer Tutucusu 4"/>
          <p:cNvSpPr>
            <a:spLocks noGrp="1"/>
          </p:cNvSpPr>
          <p:nvPr>
            <p:ph type="ftr" sz="quarter" idx="11"/>
          </p:nvPr>
        </p:nvSpPr>
        <p:spPr/>
        <p:txBody>
          <a:bodyPr/>
          <a:lstStyle>
            <a:lvl1pPr>
              <a:defRPr/>
            </a:lvl1pPr>
          </a:lstStyle>
          <a:p>
            <a:pPr>
              <a:defRPr/>
            </a:pPr>
            <a:endParaRPr lang="en-CA">
              <a:solidFill>
                <a:prstClr val="black">
                  <a:tint val="75000"/>
                </a:prstClr>
              </a:solidFill>
            </a:endParaRPr>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824"/>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9CBB91FF-BEA9-4724-87EA-DA5999DB4BF0}" type="datetime1">
              <a:rPr lang="en-US" smtClean="0">
                <a:solidFill>
                  <a:prstClr val="black">
                    <a:tint val="75000"/>
                  </a:prstClr>
                </a:solidFill>
              </a:rPr>
              <a:t>12/13/2022</a:t>
            </a:fld>
            <a:endParaRPr lang="en-CA">
              <a:solidFill>
                <a:prstClr val="black">
                  <a:tint val="75000"/>
                </a:prstClr>
              </a:solidFill>
            </a:endParaRPr>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solidFill>
                <a:prstClr val="black">
                  <a:tint val="75000"/>
                </a:prstClr>
              </a:solidFill>
            </a:endParaRPr>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F2CA6A73-3668-4F4C-BDCE-9DEFC5715722}"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99DA95A2-E621-415A-AE13-D269C53AA1AD}"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907C9269-E6EF-452F-A69A-32094893ECE6}"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AFDE61F5-7CDB-4E1C-8020-74F6AEC2817A}"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97"/>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97"/>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7A4D89B2-797C-4080-871A-74FFA5787B00}"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372B60E1-9F72-4798-B7F8-DF4F4F68326B}"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6E6508A7-1BFF-4D28-872B-AD2AE41353A8}"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9BAC9778-03E7-4415-BA2E-ED6E8BC00B1F}"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2C8046F7-B715-4ECE-AE8F-D78F8BB3DC5D}"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45803DAD-6A5F-4D53-8950-E724ACA9D37E}"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99"/>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99"/>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2C5CE392-EC95-4239-A07E-C9614278BF10}"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2FDB1129-9A46-4DF2-A07F-DE11C837D2FC}"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29804D5-7C84-4B69-8079-DA2FAD14270D}"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85AA99E4-4DAA-4E71-9E8F-AF6945E7BA3E}"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7FC90BF1-C042-4F2B-9AE8-3DB7D2C1E9BB}"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84"/>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84"/>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36C30995-1C84-4332-888D-FF918DD74DFD}"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7CBBC3A4-4BAD-43FD-A53B-9D3D9AA8796C}"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E77F417F-9826-46DF-9B13-101CBCCBB8EB}"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19273040-F77B-48DC-9E7A-1ECC2B3AA1DE}"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1E4FE8EA-0392-476E-BFD7-2238D86A2EA8}"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56022EBD-0230-4EB6-91FB-5C44027B7307}"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84"/>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84"/>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9D31F05A-25A4-481A-ABF9-669F12F5E128}"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EACBA81D-3D99-4590-AB6B-4531C0F9495F}"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70C831A6-ECCC-4A4F-889C-FC83C9B0955A}"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D37F4243-6748-4F42-A703-9E819AC017BD}"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EFFBC285-5E67-4592-A3A7-F9B80C0C80EE}"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71"/>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71"/>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86B835CC-A8B5-452C-9DD6-810506F73BF6}"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231CC361-4BA4-4A0A-9205-831ECC28422A}"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5098E3FF-691F-406F-8EF3-47228E3227D1}"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788289DD-5E1E-4118-A1EC-03B36848C6EF}"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4984EFB5-C6DC-4A53-9CB6-1B57D8014E9E}"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1269FF9E-741A-45D9-A078-A3316A1754DA}"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71"/>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71"/>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77A567A5-F063-43E2-AFD0-F6127B782C47}"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pPr>
              <a:defRPr/>
            </a:pPr>
            <a:fld id="{AE74F308-7121-45A1-9153-11FCAFA352EE}" type="datetime1">
              <a:rPr lang="en-US" smtClean="0">
                <a:solidFill>
                  <a:prstClr val="black">
                    <a:tint val="75000"/>
                  </a:prstClr>
                </a:solidFill>
              </a:rPr>
              <a:t>12/13/2022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78671875"/>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fld id="{A89BA8F2-220D-4001-8226-F1B197E0EB13}" type="datetime1">
              <a:rPr lang="en-US" smtClean="0">
                <a:solidFill>
                  <a:prstClr val="black">
                    <a:tint val="75000"/>
                  </a:prstClr>
                </a:solidFill>
              </a:rPr>
              <a:t>12/13/2022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628509161"/>
      </p:ext>
    </p:extLst>
  </p:cSld>
  <p:clrMapOvr>
    <a:masterClrMapping/>
  </p:clrMapOvr>
  <p:transition spd="slow">
    <p:push dir="u"/>
  </p:transition>
  <p:timing>
    <p:tnLst>
      <p:par>
        <p:cTn id="1" dur="indefinite" restart="never" nodeType="tmRoot"/>
      </p:par>
    </p:tn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390633"/>
            <a:ext cx="7772400" cy="1357030"/>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896003"/>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pPr>
              <a:defRPr/>
            </a:pPr>
            <a:fld id="{BAACA1DB-F13B-4141-901B-A72572DA1714}" type="datetime1">
              <a:rPr lang="en-US" smtClean="0">
                <a:solidFill>
                  <a:prstClr val="black">
                    <a:tint val="75000"/>
                  </a:prstClr>
                </a:solidFill>
              </a:rPr>
              <a:t>12/13/2022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8551710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587947"/>
            <a:ext cx="4038600" cy="44933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587947"/>
            <a:ext cx="4038600" cy="44933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pPr>
              <a:defRPr/>
            </a:pPr>
            <a:fld id="{7626865F-2683-48F6-9474-DBD2D90E43F5}" type="datetime1">
              <a:rPr lang="en-US" smtClean="0">
                <a:solidFill>
                  <a:prstClr val="black">
                    <a:tint val="75000"/>
                  </a:prstClr>
                </a:solidFill>
              </a:rPr>
              <a:t>12/13/2022</a:t>
            </a:fld>
            <a:endParaRPr lang="en-CA">
              <a:solidFill>
                <a:prstClr val="black">
                  <a:tint val="75000"/>
                </a:prstClr>
              </a:solidFill>
            </a:endParaRPr>
          </a:p>
        </p:txBody>
      </p:sp>
      <p:sp>
        <p:nvSpPr>
          <p:cNvPr id="6" name="Altbilgi Yer Tutucusu 5"/>
          <p:cNvSpPr>
            <a:spLocks noGrp="1"/>
          </p:cNvSpPr>
          <p:nvPr>
            <p:ph type="ftr" sz="quarter" idx="11"/>
          </p:nvPr>
        </p:nvSpPr>
        <p:spPr/>
        <p:txBody>
          <a:bodyPr/>
          <a:lstStyle/>
          <a:p>
            <a:pPr>
              <a:defRPr/>
            </a:pPr>
            <a:endParaRPr lang="en-CA">
              <a:solidFill>
                <a:prstClr val="black">
                  <a:tint val="75000"/>
                </a:prstClr>
              </a:solidFill>
            </a:endParaRPr>
          </a:p>
        </p:txBody>
      </p:sp>
      <p:sp>
        <p:nvSpPr>
          <p:cNvPr id="7" name="Slayt Numarası Yer Tutucusu 6"/>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137907089"/>
      </p:ext>
    </p:extLst>
  </p:cSld>
  <p:clrMapOvr>
    <a:masterClrMapping/>
  </p:clrMapOvr>
  <p:transition spd="slow">
    <p:push dir="u"/>
  </p:transition>
  <p:timing>
    <p:tnLst>
      <p:par>
        <p:cTn id="1" dur="indefinite" restart="never" nodeType="tmRoot"/>
      </p:par>
    </p:tn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29435"/>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33" y="1529435"/>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pPr>
              <a:defRPr/>
            </a:pPr>
            <a:fld id="{57744167-8E73-429D-97B9-5921DE1282E5}" type="datetime1">
              <a:rPr lang="en-US" smtClean="0">
                <a:solidFill>
                  <a:prstClr val="black">
                    <a:tint val="75000"/>
                  </a:prstClr>
                </a:solidFill>
              </a:rPr>
              <a:t>12/13/2022</a:t>
            </a:fld>
            <a:endParaRPr lang="en-CA">
              <a:solidFill>
                <a:prstClr val="black">
                  <a:tint val="75000"/>
                </a:prstClr>
              </a:solidFill>
            </a:endParaRPr>
          </a:p>
        </p:txBody>
      </p:sp>
      <p:sp>
        <p:nvSpPr>
          <p:cNvPr id="8" name="Altbilgi Yer Tutucusu 7"/>
          <p:cNvSpPr>
            <a:spLocks noGrp="1"/>
          </p:cNvSpPr>
          <p:nvPr>
            <p:ph type="ftr" sz="quarter" idx="11"/>
          </p:nvPr>
        </p:nvSpPr>
        <p:spPr/>
        <p:txBody>
          <a:bodyPr/>
          <a:lstStyle/>
          <a:p>
            <a:pPr>
              <a:defRPr/>
            </a:pPr>
            <a:endParaRPr lang="en-CA">
              <a:solidFill>
                <a:prstClr val="black">
                  <a:tint val="75000"/>
                </a:prstClr>
              </a:solidFill>
            </a:endParaRPr>
          </a:p>
        </p:txBody>
      </p:sp>
      <p:sp>
        <p:nvSpPr>
          <p:cNvPr id="9" name="Slayt Numarası Yer Tutucusu 8"/>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50731315"/>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pPr>
              <a:defRPr/>
            </a:pPr>
            <a:fld id="{5B70E770-EE36-4290-B513-6854BC09343A}" type="datetime1">
              <a:rPr lang="en-US" smtClean="0">
                <a:solidFill>
                  <a:prstClr val="black">
                    <a:tint val="75000"/>
                  </a:prstClr>
                </a:solidFill>
              </a:rPr>
              <a:t>12/13/2022</a:t>
            </a:fld>
            <a:endParaRPr lang="en-CA">
              <a:solidFill>
                <a:prstClr val="black">
                  <a:tint val="75000"/>
                </a:prstClr>
              </a:solidFill>
            </a:endParaRPr>
          </a:p>
        </p:txBody>
      </p:sp>
      <p:sp>
        <p:nvSpPr>
          <p:cNvPr id="4" name="Altbilgi Yer Tutucusu 3"/>
          <p:cNvSpPr>
            <a:spLocks noGrp="1"/>
          </p:cNvSpPr>
          <p:nvPr>
            <p:ph type="ftr" sz="quarter" idx="11"/>
          </p:nvPr>
        </p:nvSpPr>
        <p:spPr/>
        <p:txBody>
          <a:bodyPr/>
          <a:lstStyle/>
          <a:p>
            <a:pPr>
              <a:defRPr/>
            </a:pPr>
            <a:endParaRPr lang="en-CA">
              <a:solidFill>
                <a:prstClr val="black">
                  <a:tint val="75000"/>
                </a:prstClr>
              </a:solidFill>
            </a:endParaRPr>
          </a:p>
        </p:txBody>
      </p:sp>
      <p:sp>
        <p:nvSpPr>
          <p:cNvPr id="5" name="Slayt Numarası Yer Tutucusu 4"/>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391195201"/>
      </p:ext>
    </p:extLst>
  </p:cSld>
  <p:clrMapOvr>
    <a:masterClrMapping/>
  </p:clrMapOvr>
  <p:transition spd="slow">
    <p:push dir="u"/>
  </p:transition>
  <p:timing>
    <p:tnLst>
      <p:par>
        <p:cTn id="1" dur="indefinite" restart="never" nodeType="tmRoot"/>
      </p:par>
    </p:tnLst>
  </p:timing>
</p:sldLayout>
</file>

<file path=ppt/slideLayouts/slideLayout136.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fld id="{75E450C8-8A89-4A74-B139-3821A78ACE8E}" type="datetime1">
              <a:rPr lang="en-US" smtClean="0">
                <a:solidFill>
                  <a:prstClr val="black">
                    <a:tint val="75000"/>
                  </a:prstClr>
                </a:solidFill>
              </a:rPr>
              <a:t>12/13/2022</a:t>
            </a:fld>
            <a:endParaRPr lang="en-CA">
              <a:solidFill>
                <a:prstClr val="black">
                  <a:tint val="75000"/>
                </a:prstClr>
              </a:solidFill>
            </a:endParaRPr>
          </a:p>
        </p:txBody>
      </p:sp>
      <p:sp>
        <p:nvSpPr>
          <p:cNvPr id="3" name="Altbilgi Yer Tutucusu 2"/>
          <p:cNvSpPr>
            <a:spLocks noGrp="1"/>
          </p:cNvSpPr>
          <p:nvPr>
            <p:ph type="ftr" sz="quarter" idx="11"/>
          </p:nvPr>
        </p:nvSpPr>
        <p:spPr/>
        <p:txBody>
          <a:bodyPr/>
          <a:lstStyle/>
          <a:p>
            <a:pPr>
              <a:defRPr/>
            </a:pPr>
            <a:endParaRPr lang="en-CA">
              <a:solidFill>
                <a:prstClr val="black">
                  <a:tint val="75000"/>
                </a:prstClr>
              </a:solidFill>
            </a:endParaRPr>
          </a:p>
        </p:txBody>
      </p:sp>
      <p:sp>
        <p:nvSpPr>
          <p:cNvPr id="4" name="Slayt Numarası Yer Tutucusu 3"/>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14820251"/>
      </p:ext>
    </p:extLst>
  </p:cSld>
  <p:clrMapOvr>
    <a:masterClrMapping/>
  </p:clrMapOvr>
  <p:transition spd="slow">
    <p:push dir="u"/>
  </p:transition>
  <p:timing>
    <p:tnLst>
      <p:par>
        <p:cTn id="1" dur="indefinite" restart="never" nodeType="tmRoot"/>
      </p:par>
    </p:tnLst>
  </p:timing>
</p:sldLayout>
</file>

<file path=ppt/slideLayouts/slideLayout137.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209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19" y="1429787"/>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pPr>
              <a:defRPr/>
            </a:pPr>
            <a:fld id="{3956ECFC-52C4-4C1C-899F-A89608E00B89}" type="datetime1">
              <a:rPr lang="en-US" smtClean="0">
                <a:solidFill>
                  <a:prstClr val="black">
                    <a:tint val="75000"/>
                  </a:prstClr>
                </a:solidFill>
              </a:rPr>
              <a:t>12/13/2022</a:t>
            </a:fld>
            <a:endParaRPr lang="en-CA">
              <a:solidFill>
                <a:prstClr val="black">
                  <a:tint val="75000"/>
                </a:prstClr>
              </a:solidFill>
            </a:endParaRPr>
          </a:p>
        </p:txBody>
      </p:sp>
      <p:sp>
        <p:nvSpPr>
          <p:cNvPr id="6" name="Altbilgi Yer Tutucusu 5"/>
          <p:cNvSpPr>
            <a:spLocks noGrp="1"/>
          </p:cNvSpPr>
          <p:nvPr>
            <p:ph type="ftr" sz="quarter" idx="11"/>
          </p:nvPr>
        </p:nvSpPr>
        <p:spPr/>
        <p:txBody>
          <a:bodyPr/>
          <a:lstStyle/>
          <a:p>
            <a:pPr>
              <a:defRPr/>
            </a:pPr>
            <a:endParaRPr lang="en-CA">
              <a:solidFill>
                <a:prstClr val="black">
                  <a:tint val="75000"/>
                </a:prstClr>
              </a:solidFill>
            </a:endParaRPr>
          </a:p>
        </p:txBody>
      </p:sp>
      <p:sp>
        <p:nvSpPr>
          <p:cNvPr id="7" name="Slayt Numarası Yer Tutucusu 6"/>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74032995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782874"/>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4751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pPr>
              <a:defRPr/>
            </a:pPr>
            <a:fld id="{A4540A14-2C4C-4A4F-807F-99D5148DDBCA}" type="datetime1">
              <a:rPr lang="en-US" smtClean="0">
                <a:solidFill>
                  <a:prstClr val="black">
                    <a:tint val="75000"/>
                  </a:prstClr>
                </a:solidFill>
              </a:rPr>
              <a:t>12/13/2022</a:t>
            </a:fld>
            <a:endParaRPr lang="en-CA">
              <a:solidFill>
                <a:prstClr val="black">
                  <a:tint val="75000"/>
                </a:prstClr>
              </a:solidFill>
            </a:endParaRPr>
          </a:p>
        </p:txBody>
      </p:sp>
      <p:sp>
        <p:nvSpPr>
          <p:cNvPr id="6" name="Altbilgi Yer Tutucusu 5"/>
          <p:cNvSpPr>
            <a:spLocks noGrp="1"/>
          </p:cNvSpPr>
          <p:nvPr>
            <p:ph type="ftr" sz="quarter" idx="11"/>
          </p:nvPr>
        </p:nvSpPr>
        <p:spPr/>
        <p:txBody>
          <a:bodyPr/>
          <a:lstStyle/>
          <a:p>
            <a:pPr>
              <a:defRPr/>
            </a:pPr>
            <a:endParaRPr lang="en-CA">
              <a:solidFill>
                <a:prstClr val="black">
                  <a:tint val="75000"/>
                </a:prstClr>
              </a:solidFill>
            </a:endParaRPr>
          </a:p>
        </p:txBody>
      </p:sp>
      <p:sp>
        <p:nvSpPr>
          <p:cNvPr id="7" name="Slayt Numarası Yer Tutucusu 6"/>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646935"/>
      </p:ext>
    </p:extLst>
  </p:cSld>
  <p:clrMapOvr>
    <a:masterClrMapping/>
  </p:clrMapOvr>
  <p:transition spd="slow">
    <p:push dir="u"/>
  </p:transition>
  <p:timing>
    <p:tnLst>
      <p:par>
        <p:cTn id="1" dur="indefinite" restart="never" nodeType="tmRoot"/>
      </p:par>
    </p:tnLst>
  </p:timing>
</p:sldLayout>
</file>

<file path=ppt/slideLayouts/slideLayout139.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fld id="{8CAB4788-6462-4E67-85F5-060CC380C9BE}" type="datetime1">
              <a:rPr lang="en-US" smtClean="0">
                <a:solidFill>
                  <a:prstClr val="black">
                    <a:tint val="75000"/>
                  </a:prstClr>
                </a:solidFill>
              </a:rPr>
              <a:t>12/13/2022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6119564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2043"/>
            <a:ext cx="2057400" cy="5809292"/>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2043"/>
            <a:ext cx="6019800" cy="5809292"/>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fld id="{53445ED6-D9EC-455C-BF0B-5C5DAF200792}" type="datetime1">
              <a:rPr lang="en-US" smtClean="0">
                <a:solidFill>
                  <a:prstClr val="black">
                    <a:tint val="75000"/>
                  </a:prstClr>
                </a:solidFill>
              </a:rPr>
              <a:t>12/13/2022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536767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66"/>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00"/>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8C2C23D2-0F53-4555-8CD9-ED8E71CEA951}" type="datetime1">
              <a:rPr lang="en-US" smtClean="0"/>
              <a:t>12/13/2022</a:t>
            </a:fld>
            <a:endParaRPr lang="en-CA"/>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19"/>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83D0DC3D-8AB3-44A0-B24F-109B9CB083EB}" type="datetime1">
              <a:rPr lang="en-US" smtClean="0"/>
              <a:t>12/13/2022</a:t>
            </a:fld>
            <a:endParaRPr lang="en-CA"/>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6B370FF5-F169-4A5D-8444-78FA81E0D637}" type="datetime1">
              <a:rPr lang="en-US" smtClean="0"/>
              <a:t>12/13/2022</a:t>
            </a:fld>
            <a:endParaRPr lang="en-CA"/>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5323AFA5-8255-45DD-889A-2DF1BCD6259C}" type="datetime1">
              <a:rPr lang="en-US" smtClean="0"/>
              <a:t>12/13/2022</a:t>
            </a:fld>
            <a:endParaRPr lang="en-CA"/>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9D798F09-829D-406C-93FD-51F85DE091E9}" type="datetime1">
              <a:rPr lang="en-US" smtClean="0"/>
              <a:t>12/13/2022</a:t>
            </a:fld>
            <a:endParaRPr lang="en-CA"/>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73"/>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37"/>
            <a:ext cx="2133600" cy="364405"/>
          </a:xfrm>
        </p:spPr>
        <p:txBody>
          <a:bodyPr/>
          <a:lstStyle>
            <a:lvl1pPr>
              <a:defRPr/>
            </a:lvl1pPr>
          </a:lstStyle>
          <a:p>
            <a:pPr>
              <a:defRPr/>
            </a:pPr>
            <a:fld id="{00C5CD64-6E44-4BAE-A567-E16C2093B565}" type="datetime1">
              <a:rPr lang="en-US" smtClean="0"/>
              <a:t>12/13/2022</a:t>
            </a:fld>
            <a:endParaRPr lang="en-CA"/>
          </a:p>
        </p:txBody>
      </p:sp>
      <p:sp>
        <p:nvSpPr>
          <p:cNvPr id="8" name="Altbilgi Yer Tutucusu 4"/>
          <p:cNvSpPr>
            <a:spLocks noGrp="1"/>
          </p:cNvSpPr>
          <p:nvPr>
            <p:ph type="ftr" sz="quarter" idx="11"/>
          </p:nvPr>
        </p:nvSpPr>
        <p:spPr>
          <a:xfrm>
            <a:off x="3124200" y="6443537"/>
            <a:ext cx="2895600" cy="364405"/>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43537"/>
            <a:ext cx="2133600" cy="364405"/>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50"/>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A7A2D7E5-DEC7-478E-956A-4B2ABBE4FEEF}" type="datetime1">
              <a:rPr lang="en-US" smtClean="0"/>
              <a:t>12/13/2022</a:t>
            </a:fld>
            <a:endParaRPr lang="en-CA"/>
          </a:p>
        </p:txBody>
      </p:sp>
      <p:sp>
        <p:nvSpPr>
          <p:cNvPr id="5" name="Rectangle 5"/>
          <p:cNvSpPr>
            <a:spLocks noGrp="1" noChangeArrowheads="1"/>
          </p:cNvSpPr>
          <p:nvPr>
            <p:ph type="ftr" sz="quarter" idx="11"/>
          </p:nvPr>
        </p:nvSpPr>
        <p:spPr/>
        <p:txBody>
          <a:bodyPr/>
          <a:lstStyle>
            <a:lvl1pPr>
              <a:defRPr/>
            </a:lvl1pPr>
          </a:lstStyle>
          <a:p>
            <a:pPr>
              <a:defRPr/>
            </a:pPr>
            <a:endParaRPr lang="en-CA"/>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27"/>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68"/>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89353B18-ABC1-49D9-9F2D-3D7842A24D78}" type="datetime1">
              <a:rPr lang="en-US" smtClean="0"/>
              <a:t>12/13/2022</a:t>
            </a:fld>
            <a:endParaRPr lang="en-CA"/>
          </a:p>
        </p:txBody>
      </p:sp>
      <p:sp>
        <p:nvSpPr>
          <p:cNvPr id="7" name="Altbilgi Yer Tutucusu 4"/>
          <p:cNvSpPr>
            <a:spLocks noGrp="1"/>
          </p:cNvSpPr>
          <p:nvPr>
            <p:ph type="ftr" sz="quarter" idx="11"/>
          </p:nvPr>
        </p:nvSpPr>
        <p:spPr/>
        <p:txBody>
          <a:bodyPr/>
          <a:lstStyle>
            <a:lvl1pPr>
              <a:defRPr/>
            </a:lvl1pPr>
          </a:lstStyle>
          <a:p>
            <a:pPr>
              <a:defRPr/>
            </a:pPr>
            <a:endParaRPr lang="en-CA"/>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798"/>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F7BEC46F-86C0-42A8-B9AC-329040D3C060}" type="datetime1">
              <a:rPr lang="en-US" smtClean="0"/>
              <a:t>12/13/2022</a:t>
            </a:fld>
            <a:endParaRPr lang="en-CA"/>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2F9BDEE0-E164-4B9A-8225-630954335CBB}"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4C2CCDA-3C20-449C-8A71-99A8E4781FBE}"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5041DC2E-41BE-4FF2-A8E2-3FBD57E59307}"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1808CAA6-2096-43ED-8235-B9940E71455F}"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72"/>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72"/>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AC97631F-96A1-48E9-A50D-FCAE86AC73E1}"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79423A92-2B8E-43D8-9201-DB7C105FEC60}"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E1A7DADE-8C3B-486E-918A-4C259D178417}"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9B9DB6EF-202A-4303-B7B2-C8EBC12F6435}"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F8AC5324-7000-472C-80B4-7304FDA75D6E}"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AA33F6B6-E958-465A-87A8-391DA58EDC26}"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74"/>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74"/>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3D25B45C-3260-4F23-B0A9-4E4703D14271}"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D899D684-9C83-4357-94D5-82DFBBD9C89D}"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CE15931-2A8E-4623-A65C-0D883A86E3D0}"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C9EE6264-E6CF-470E-A3E3-E7F5FA72822A}"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A3431DE5-3890-451D-892E-496469116413}"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57"/>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57"/>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69DE5DF6-41B3-4081-B680-73424DDE2560}"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2FD996FA-B699-41EB-A2DA-73220DB8FADD}"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D6551DA9-231E-4DA9-B93C-429A97A42298}"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7BB73175-3CEB-49B7-AF74-13B5FBE3A160}"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7AFA4DF9-4F80-4FFD-A82D-747FCCB309B2}"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EDF6001-CEBB-4A30-A674-18C7680C2C19}"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59"/>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59"/>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3F47794D-DC86-438B-9300-93724981A5B1}"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C4320016-F54C-4738-9495-D5136C2CAF8A}"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CD38732-183D-4CEA-92AA-53376430BDA4}"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A9591909-5DEC-4211-838C-1B4363954A18}"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CA2ACA3F-2F9F-43F8-937B-704D60FFA85A}"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44"/>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44"/>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DCFF3A07-08D7-4745-91CC-AFCFAC7AD10F}"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8ED60B04-3F54-40B4-BCE1-28909B68901E}"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894D9F45-B267-4C7C-B849-C8DFC13DEAC0}"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F96E7B6E-6194-4704-9535-AAF3AC885B0D}"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92BCEEFA-0352-4677-B3E7-F126B784DD0A}"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3FB86901-B036-43F3-9AC8-57EE8A14BFB6}"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46"/>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46"/>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908DA41D-3028-439D-A5BB-42AB6E7AE017}"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66"/>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00"/>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33C7F8E1-A45F-49CB-A6C3-1661EDF21148}" type="datetime1">
              <a:rPr lang="en-US" smtClean="0"/>
              <a:t>12/13/2022</a:t>
            </a:fld>
            <a:endParaRPr lang="en-CA"/>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19"/>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928FD1F8-FE42-46CB-8629-DB088AC39D80}" type="datetime1">
              <a:rPr lang="en-US" smtClean="0"/>
              <a:t>12/13/2022</a:t>
            </a:fld>
            <a:endParaRPr lang="en-CA"/>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8177893F-052A-4075-9CB9-51116CE92CC3}" type="datetime1">
              <a:rPr lang="en-US" smtClean="0"/>
              <a:t>12/13/2022</a:t>
            </a:fld>
            <a:endParaRPr lang="en-CA"/>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781DD2B6-9470-4290-8906-6B470239C0C4}" type="datetime1">
              <a:rPr lang="en-US" smtClean="0"/>
              <a:t>12/13/2022</a:t>
            </a:fld>
            <a:endParaRPr lang="en-CA"/>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DFFA1F0B-FDC9-4E0E-9CB5-A528FBB43912}" type="datetime1">
              <a:rPr lang="en-US" smtClean="0"/>
              <a:t>12/13/2022</a:t>
            </a:fld>
            <a:endParaRPr lang="en-CA"/>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73"/>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37"/>
            <a:ext cx="2133600" cy="364405"/>
          </a:xfrm>
        </p:spPr>
        <p:txBody>
          <a:bodyPr/>
          <a:lstStyle>
            <a:lvl1pPr>
              <a:defRPr/>
            </a:lvl1pPr>
          </a:lstStyle>
          <a:p>
            <a:pPr>
              <a:defRPr/>
            </a:pPr>
            <a:fld id="{7B421841-48C2-4AE9-AFF1-D910EC6045F4}" type="datetime1">
              <a:rPr lang="en-US" smtClean="0"/>
              <a:t>12/13/2022</a:t>
            </a:fld>
            <a:endParaRPr lang="en-CA"/>
          </a:p>
        </p:txBody>
      </p:sp>
      <p:sp>
        <p:nvSpPr>
          <p:cNvPr id="8" name="Altbilgi Yer Tutucusu 4"/>
          <p:cNvSpPr>
            <a:spLocks noGrp="1"/>
          </p:cNvSpPr>
          <p:nvPr>
            <p:ph type="ftr" sz="quarter" idx="11"/>
          </p:nvPr>
        </p:nvSpPr>
        <p:spPr>
          <a:xfrm>
            <a:off x="3124200" y="6443537"/>
            <a:ext cx="2895600" cy="364405"/>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43537"/>
            <a:ext cx="2133600" cy="364405"/>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45"/>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839A4C9F-4CEE-4DD2-BD15-B17A0C6BCA0E}" type="datetime1">
              <a:rPr lang="en-US" smtClean="0"/>
              <a:t>12/13/2022</a:t>
            </a:fld>
            <a:endParaRPr lang="en-CA"/>
          </a:p>
        </p:txBody>
      </p:sp>
      <p:sp>
        <p:nvSpPr>
          <p:cNvPr id="5" name="Rectangle 5"/>
          <p:cNvSpPr>
            <a:spLocks noGrp="1" noChangeArrowheads="1"/>
          </p:cNvSpPr>
          <p:nvPr>
            <p:ph type="ftr" sz="quarter" idx="11"/>
          </p:nvPr>
        </p:nvSpPr>
        <p:spPr/>
        <p:txBody>
          <a:bodyPr/>
          <a:lstStyle>
            <a:lvl1pPr>
              <a:defRPr/>
            </a:lvl1pPr>
          </a:lstStyle>
          <a:p>
            <a:pPr>
              <a:defRPr/>
            </a:pPr>
            <a:endParaRPr lang="en-CA"/>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27"/>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63"/>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E5631685-C015-4681-A6F1-40B2C02177A4}" type="datetime1">
              <a:rPr lang="en-US" smtClean="0"/>
              <a:t>12/13/2022</a:t>
            </a:fld>
            <a:endParaRPr lang="en-CA"/>
          </a:p>
        </p:txBody>
      </p:sp>
      <p:sp>
        <p:nvSpPr>
          <p:cNvPr id="7" name="Altbilgi Yer Tutucusu 4"/>
          <p:cNvSpPr>
            <a:spLocks noGrp="1"/>
          </p:cNvSpPr>
          <p:nvPr>
            <p:ph type="ftr" sz="quarter" idx="11"/>
          </p:nvPr>
        </p:nvSpPr>
        <p:spPr/>
        <p:txBody>
          <a:bodyPr/>
          <a:lstStyle>
            <a:lvl1pPr>
              <a:defRPr/>
            </a:lvl1pPr>
          </a:lstStyle>
          <a:p>
            <a:pPr>
              <a:defRPr/>
            </a:pPr>
            <a:endParaRPr lang="en-CA"/>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793"/>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CC514C3A-039D-4B5B-9AE0-8E64C469F680}" type="datetime1">
              <a:rPr lang="en-US" smtClean="0"/>
              <a:t>12/13/2022</a:t>
            </a:fld>
            <a:endParaRPr lang="en-CA"/>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AD184E10-EA91-40EF-BF07-8B55540D915F}"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9FFEED6F-F454-476B-8972-692CD8827C43}"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60F93A39-B255-45DF-B909-0917741AB2D2}"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DAE111FF-F825-42A6-BB49-3282580D2684}"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67"/>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67"/>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DAA550E7-01C4-4526-899A-0B0779EC385E}"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1F287C5F-F46A-4B74-AEFF-FEED0C79A243}"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65C6FCB9-AE91-4B81-B7D4-2FA44D8AA367}"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893E1291-DFB4-42E6-8E14-83DBF19E2045}"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BD726631-708F-468A-B6EE-F031EEF1D5ED}"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7EE6317-04CA-4E11-B510-0D4AED3B8134}"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69"/>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69"/>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4AD7988E-2505-467C-803A-E6CF1F5B60D1}"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EC94FB4A-C00F-4048-B89C-BF7DBD23028F}"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CBA37C0-D479-4386-90BE-A5955D856BC6}"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ECE03872-808D-4F72-AFA6-DAA41E7CA7BF}"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592E74CD-78B4-4A5D-A4E8-C178E465FB2B}"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53"/>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53"/>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D25F77EE-E4F9-449C-BF4C-D0E7F76CAF1C}"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7AFBA0EA-A210-4EDE-8C2E-F583EAEC2B61}"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184433B4-9659-4FA3-95E3-909DCBB09476}"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0F67F888-6850-4622-A2D1-BC10A1A759CC}"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041FB9F7-B5D3-4F6E-AE30-ECDE7FBA31F7}"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7BC88475-DD37-4787-A26F-2CDA4936CC01}"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54"/>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54"/>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27693785-1B84-4144-AF40-6FB15888713E}"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BC919C3D-258E-4AE9-8EE7-7274CCC8068D}"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F7F942EB-C2F9-4A0C-991B-91FD7B197337}"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BA39F186-4470-4994-82CF-E4BB1703D272}"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F0B5F6EE-0AFE-45B0-A31C-FBF2194A5643}"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40"/>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40"/>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706B97C0-2008-4187-B406-A6BA22179CF5}" type="datetime1">
              <a:rPr lang="en-US" smtClean="0">
                <a:solidFill>
                  <a:prstClr val="black">
                    <a:tint val="75000"/>
                  </a:prstClr>
                </a:solidFill>
              </a:rPr>
              <a:t>12/13/2022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AB28BFE4-E254-48B8-955B-906ADF075E49}" type="datetime1">
              <a:rPr lang="en-US" smtClean="0">
                <a:solidFill>
                  <a:prstClr val="black">
                    <a:tint val="75000"/>
                  </a:prstClr>
                </a:solidFill>
              </a:rPr>
              <a:t>12/13/2022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F75381BC-A7A6-425E-88B4-11D6ACEBF93A}" type="datetime1">
              <a:rPr lang="en-US" smtClean="0">
                <a:solidFill>
                  <a:prstClr val="black">
                    <a:tint val="75000"/>
                  </a:prstClr>
                </a:solidFill>
              </a:rPr>
              <a:t>12/13/2022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2F77F5F4-7CB0-4D56-8280-EF9BA3110D03}"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8E284925-7CFD-419E-890B-A11C2343F926}" type="datetime1">
              <a:rPr lang="en-US" smtClean="0">
                <a:solidFill>
                  <a:prstClr val="black">
                    <a:tint val="75000"/>
                  </a:prstClr>
                </a:solidFill>
              </a:rPr>
              <a:t>12/13/2022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5E6D14B5-3E43-407D-A476-56F506D0E574}"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41"/>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41"/>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2918B537-3143-4459-AA03-17269DBCCC2B}" type="datetime1">
              <a:rPr lang="en-US" smtClean="0">
                <a:solidFill>
                  <a:prstClr val="black">
                    <a:tint val="75000"/>
                  </a:prstClr>
                </a:solidFill>
              </a:rPr>
              <a:t>12/13/2022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theme" Target="../theme/theme5.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1.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theme" Target="../theme/theme6.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2.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theme" Target="../theme/theme7.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3.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theme" Target="../theme/theme8.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4.xml"/><Relationship Id="rId3" Type="http://schemas.openxmlformats.org/officeDocument/2006/relationships/slideLayout" Target="../slideLayouts/slideLayout89.xml"/><Relationship Id="rId7" Type="http://schemas.openxmlformats.org/officeDocument/2006/relationships/slideLayout" Target="../slideLayouts/slideLayout93.xml"/><Relationship Id="rId2" Type="http://schemas.openxmlformats.org/officeDocument/2006/relationships/slideLayout" Target="../slideLayouts/slideLayout88.xml"/><Relationship Id="rId1" Type="http://schemas.openxmlformats.org/officeDocument/2006/relationships/slideLayout" Target="../slideLayouts/slideLayout87.xml"/><Relationship Id="rId6" Type="http://schemas.openxmlformats.org/officeDocument/2006/relationships/slideLayout" Target="../slideLayouts/slideLayout92.xml"/><Relationship Id="rId11" Type="http://schemas.openxmlformats.org/officeDocument/2006/relationships/theme" Target="../theme/theme9.xml"/><Relationship Id="rId5" Type="http://schemas.openxmlformats.org/officeDocument/2006/relationships/slideLayout" Target="../slideLayouts/slideLayout91.xml"/><Relationship Id="rId10" Type="http://schemas.openxmlformats.org/officeDocument/2006/relationships/slideLayout" Target="../slideLayouts/slideLayout96.xml"/><Relationship Id="rId4" Type="http://schemas.openxmlformats.org/officeDocument/2006/relationships/slideLayout" Target="../slideLayouts/slideLayout90.xml"/><Relationship Id="rId9" Type="http://schemas.openxmlformats.org/officeDocument/2006/relationships/slideLayout" Target="../slideLayouts/slideLayout9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4.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theme" Target="../theme/theme10.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5.xml"/><Relationship Id="rId3" Type="http://schemas.openxmlformats.org/officeDocument/2006/relationships/slideLayout" Target="../slideLayouts/slideLayout110.xml"/><Relationship Id="rId7" Type="http://schemas.openxmlformats.org/officeDocument/2006/relationships/slideLayout" Target="../slideLayouts/slideLayout114.xml"/><Relationship Id="rId12" Type="http://schemas.openxmlformats.org/officeDocument/2006/relationships/theme" Target="../theme/theme11.xml"/><Relationship Id="rId2" Type="http://schemas.openxmlformats.org/officeDocument/2006/relationships/slideLayout" Target="../slideLayouts/slideLayout109.xml"/><Relationship Id="rId1" Type="http://schemas.openxmlformats.org/officeDocument/2006/relationships/slideLayout" Target="../slideLayouts/slideLayout108.xml"/><Relationship Id="rId6" Type="http://schemas.openxmlformats.org/officeDocument/2006/relationships/slideLayout" Target="../slideLayouts/slideLayout113.xml"/><Relationship Id="rId11" Type="http://schemas.openxmlformats.org/officeDocument/2006/relationships/slideLayout" Target="../slideLayouts/slideLayout118.xml"/><Relationship Id="rId5" Type="http://schemas.openxmlformats.org/officeDocument/2006/relationships/slideLayout" Target="../slideLayouts/slideLayout112.xml"/><Relationship Id="rId10" Type="http://schemas.openxmlformats.org/officeDocument/2006/relationships/slideLayout" Target="../slideLayouts/slideLayout117.xml"/><Relationship Id="rId4" Type="http://schemas.openxmlformats.org/officeDocument/2006/relationships/slideLayout" Target="../slideLayouts/slideLayout111.xml"/><Relationship Id="rId9" Type="http://schemas.openxmlformats.org/officeDocument/2006/relationships/slideLayout" Target="../slideLayouts/slideLayout116.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6.xml"/><Relationship Id="rId3" Type="http://schemas.openxmlformats.org/officeDocument/2006/relationships/slideLayout" Target="../slideLayouts/slideLayout121.xml"/><Relationship Id="rId7" Type="http://schemas.openxmlformats.org/officeDocument/2006/relationships/slideLayout" Target="../slideLayouts/slideLayout125.xml"/><Relationship Id="rId12" Type="http://schemas.openxmlformats.org/officeDocument/2006/relationships/theme" Target="../theme/theme12.xml"/><Relationship Id="rId2" Type="http://schemas.openxmlformats.org/officeDocument/2006/relationships/slideLayout" Target="../slideLayouts/slideLayout120.xml"/><Relationship Id="rId1" Type="http://schemas.openxmlformats.org/officeDocument/2006/relationships/slideLayout" Target="../slideLayouts/slideLayout119.xml"/><Relationship Id="rId6" Type="http://schemas.openxmlformats.org/officeDocument/2006/relationships/slideLayout" Target="../slideLayouts/slideLayout124.xml"/><Relationship Id="rId11" Type="http://schemas.openxmlformats.org/officeDocument/2006/relationships/slideLayout" Target="../slideLayouts/slideLayout129.xml"/><Relationship Id="rId5" Type="http://schemas.openxmlformats.org/officeDocument/2006/relationships/slideLayout" Target="../slideLayouts/slideLayout123.xml"/><Relationship Id="rId10" Type="http://schemas.openxmlformats.org/officeDocument/2006/relationships/slideLayout" Target="../slideLayouts/slideLayout128.xml"/><Relationship Id="rId4" Type="http://schemas.openxmlformats.org/officeDocument/2006/relationships/slideLayout" Target="../slideLayouts/slideLayout122.xml"/><Relationship Id="rId9" Type="http://schemas.openxmlformats.org/officeDocument/2006/relationships/slideLayout" Target="../slideLayouts/slideLayout127.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37.xml"/><Relationship Id="rId3" Type="http://schemas.openxmlformats.org/officeDocument/2006/relationships/slideLayout" Target="../slideLayouts/slideLayout132.xml"/><Relationship Id="rId7" Type="http://schemas.openxmlformats.org/officeDocument/2006/relationships/slideLayout" Target="../slideLayouts/slideLayout136.xml"/><Relationship Id="rId12" Type="http://schemas.openxmlformats.org/officeDocument/2006/relationships/theme" Target="../theme/theme13.xml"/><Relationship Id="rId2" Type="http://schemas.openxmlformats.org/officeDocument/2006/relationships/slideLayout" Target="../slideLayouts/slideLayout131.xml"/><Relationship Id="rId1" Type="http://schemas.openxmlformats.org/officeDocument/2006/relationships/slideLayout" Target="../slideLayouts/slideLayout130.xml"/><Relationship Id="rId6" Type="http://schemas.openxmlformats.org/officeDocument/2006/relationships/slideLayout" Target="../slideLayouts/slideLayout135.xml"/><Relationship Id="rId11" Type="http://schemas.openxmlformats.org/officeDocument/2006/relationships/slideLayout" Target="../slideLayouts/slideLayout140.xml"/><Relationship Id="rId5" Type="http://schemas.openxmlformats.org/officeDocument/2006/relationships/slideLayout" Target="../slideLayouts/slideLayout134.xml"/><Relationship Id="rId10" Type="http://schemas.openxmlformats.org/officeDocument/2006/relationships/slideLayout" Target="../slideLayouts/slideLayout139.xml"/><Relationship Id="rId4" Type="http://schemas.openxmlformats.org/officeDocument/2006/relationships/slideLayout" Target="../slideLayouts/slideLayout133.xml"/><Relationship Id="rId9" Type="http://schemas.openxmlformats.org/officeDocument/2006/relationships/slideLayout" Target="../slideLayouts/slideLayout138.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48.xml"/><Relationship Id="rId3" Type="http://schemas.openxmlformats.org/officeDocument/2006/relationships/slideLayout" Target="../slideLayouts/slideLayout143.xml"/><Relationship Id="rId7" Type="http://schemas.openxmlformats.org/officeDocument/2006/relationships/slideLayout" Target="../slideLayouts/slideLayout147.xml"/><Relationship Id="rId2" Type="http://schemas.openxmlformats.org/officeDocument/2006/relationships/slideLayout" Target="../slideLayouts/slideLayout142.xml"/><Relationship Id="rId1" Type="http://schemas.openxmlformats.org/officeDocument/2006/relationships/slideLayout" Target="../slideLayouts/slideLayout141.xml"/><Relationship Id="rId6" Type="http://schemas.openxmlformats.org/officeDocument/2006/relationships/slideLayout" Target="../slideLayouts/slideLayout146.xml"/><Relationship Id="rId11" Type="http://schemas.openxmlformats.org/officeDocument/2006/relationships/theme" Target="../theme/theme14.xml"/><Relationship Id="rId5" Type="http://schemas.openxmlformats.org/officeDocument/2006/relationships/slideLayout" Target="../slideLayouts/slideLayout145.xml"/><Relationship Id="rId10" Type="http://schemas.openxmlformats.org/officeDocument/2006/relationships/slideLayout" Target="../slideLayouts/slideLayout150.xml"/><Relationship Id="rId4" Type="http://schemas.openxmlformats.org/officeDocument/2006/relationships/slideLayout" Target="../slideLayouts/slideLayout144.xml"/><Relationship Id="rId9" Type="http://schemas.openxmlformats.org/officeDocument/2006/relationships/slideLayout" Target="../slideLayouts/slideLayout149.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58.xml"/><Relationship Id="rId3" Type="http://schemas.openxmlformats.org/officeDocument/2006/relationships/slideLayout" Target="../slideLayouts/slideLayout153.xml"/><Relationship Id="rId7" Type="http://schemas.openxmlformats.org/officeDocument/2006/relationships/slideLayout" Target="../slideLayouts/slideLayout157.xml"/><Relationship Id="rId12" Type="http://schemas.openxmlformats.org/officeDocument/2006/relationships/theme" Target="../theme/theme15.xml"/><Relationship Id="rId2" Type="http://schemas.openxmlformats.org/officeDocument/2006/relationships/slideLayout" Target="../slideLayouts/slideLayout152.xml"/><Relationship Id="rId1" Type="http://schemas.openxmlformats.org/officeDocument/2006/relationships/slideLayout" Target="../slideLayouts/slideLayout151.xml"/><Relationship Id="rId6" Type="http://schemas.openxmlformats.org/officeDocument/2006/relationships/slideLayout" Target="../slideLayouts/slideLayout156.xml"/><Relationship Id="rId11" Type="http://schemas.openxmlformats.org/officeDocument/2006/relationships/slideLayout" Target="../slideLayouts/slideLayout161.xml"/><Relationship Id="rId5" Type="http://schemas.openxmlformats.org/officeDocument/2006/relationships/slideLayout" Target="../slideLayouts/slideLayout155.xml"/><Relationship Id="rId10" Type="http://schemas.openxmlformats.org/officeDocument/2006/relationships/slideLayout" Target="../slideLayouts/slideLayout160.xml"/><Relationship Id="rId4" Type="http://schemas.openxmlformats.org/officeDocument/2006/relationships/slideLayout" Target="../slideLayouts/slideLayout154.xml"/><Relationship Id="rId9" Type="http://schemas.openxmlformats.org/officeDocument/2006/relationships/slideLayout" Target="../slideLayouts/slideLayout159.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69.xml"/><Relationship Id="rId3" Type="http://schemas.openxmlformats.org/officeDocument/2006/relationships/slideLayout" Target="../slideLayouts/slideLayout164.xml"/><Relationship Id="rId7" Type="http://schemas.openxmlformats.org/officeDocument/2006/relationships/slideLayout" Target="../slideLayouts/slideLayout168.xml"/><Relationship Id="rId12" Type="http://schemas.openxmlformats.org/officeDocument/2006/relationships/theme" Target="../theme/theme16.xml"/><Relationship Id="rId2" Type="http://schemas.openxmlformats.org/officeDocument/2006/relationships/slideLayout" Target="../slideLayouts/slideLayout163.xml"/><Relationship Id="rId1" Type="http://schemas.openxmlformats.org/officeDocument/2006/relationships/slideLayout" Target="../slideLayouts/slideLayout162.xml"/><Relationship Id="rId6" Type="http://schemas.openxmlformats.org/officeDocument/2006/relationships/slideLayout" Target="../slideLayouts/slideLayout167.xml"/><Relationship Id="rId11" Type="http://schemas.openxmlformats.org/officeDocument/2006/relationships/slideLayout" Target="../slideLayouts/slideLayout172.xml"/><Relationship Id="rId5" Type="http://schemas.openxmlformats.org/officeDocument/2006/relationships/slideLayout" Target="../slideLayouts/slideLayout166.xml"/><Relationship Id="rId10" Type="http://schemas.openxmlformats.org/officeDocument/2006/relationships/slideLayout" Target="../slideLayouts/slideLayout171.xml"/><Relationship Id="rId4" Type="http://schemas.openxmlformats.org/officeDocument/2006/relationships/slideLayout" Target="../slideLayouts/slideLayout165.xml"/><Relationship Id="rId9" Type="http://schemas.openxmlformats.org/officeDocument/2006/relationships/slideLayout" Target="../slideLayouts/slideLayout170.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0.xml"/><Relationship Id="rId3" Type="http://schemas.openxmlformats.org/officeDocument/2006/relationships/slideLayout" Target="../slideLayouts/slideLayout175.xml"/><Relationship Id="rId7" Type="http://schemas.openxmlformats.org/officeDocument/2006/relationships/slideLayout" Target="../slideLayouts/slideLayout179.xml"/><Relationship Id="rId12" Type="http://schemas.openxmlformats.org/officeDocument/2006/relationships/theme" Target="../theme/theme17.xml"/><Relationship Id="rId2" Type="http://schemas.openxmlformats.org/officeDocument/2006/relationships/slideLayout" Target="../slideLayouts/slideLayout174.xml"/><Relationship Id="rId1" Type="http://schemas.openxmlformats.org/officeDocument/2006/relationships/slideLayout" Target="../slideLayouts/slideLayout173.xml"/><Relationship Id="rId6" Type="http://schemas.openxmlformats.org/officeDocument/2006/relationships/slideLayout" Target="../slideLayouts/slideLayout178.xml"/><Relationship Id="rId11" Type="http://schemas.openxmlformats.org/officeDocument/2006/relationships/slideLayout" Target="../slideLayouts/slideLayout183.xml"/><Relationship Id="rId5" Type="http://schemas.openxmlformats.org/officeDocument/2006/relationships/slideLayout" Target="../slideLayouts/slideLayout177.xml"/><Relationship Id="rId10" Type="http://schemas.openxmlformats.org/officeDocument/2006/relationships/slideLayout" Target="../slideLayouts/slideLayout182.xml"/><Relationship Id="rId4" Type="http://schemas.openxmlformats.org/officeDocument/2006/relationships/slideLayout" Target="../slideLayouts/slideLayout176.xml"/><Relationship Id="rId9" Type="http://schemas.openxmlformats.org/officeDocument/2006/relationships/slideLayout" Target="../slideLayouts/slideLayout181.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1.xml"/><Relationship Id="rId3" Type="http://schemas.openxmlformats.org/officeDocument/2006/relationships/slideLayout" Target="../slideLayouts/slideLayout186.xml"/><Relationship Id="rId7" Type="http://schemas.openxmlformats.org/officeDocument/2006/relationships/slideLayout" Target="../slideLayouts/slideLayout190.xml"/><Relationship Id="rId2" Type="http://schemas.openxmlformats.org/officeDocument/2006/relationships/slideLayout" Target="../slideLayouts/slideLayout185.xml"/><Relationship Id="rId1" Type="http://schemas.openxmlformats.org/officeDocument/2006/relationships/slideLayout" Target="../slideLayouts/slideLayout184.xml"/><Relationship Id="rId6" Type="http://schemas.openxmlformats.org/officeDocument/2006/relationships/slideLayout" Target="../slideLayouts/slideLayout189.xml"/><Relationship Id="rId11" Type="http://schemas.openxmlformats.org/officeDocument/2006/relationships/theme" Target="../theme/theme18.xml"/><Relationship Id="rId5" Type="http://schemas.openxmlformats.org/officeDocument/2006/relationships/slideLayout" Target="../slideLayouts/slideLayout188.xml"/><Relationship Id="rId10" Type="http://schemas.openxmlformats.org/officeDocument/2006/relationships/slideLayout" Target="../slideLayouts/slideLayout193.xml"/><Relationship Id="rId4" Type="http://schemas.openxmlformats.org/officeDocument/2006/relationships/slideLayout" Target="../slideLayouts/slideLayout187.xml"/><Relationship Id="rId9" Type="http://schemas.openxmlformats.org/officeDocument/2006/relationships/slideLayout" Target="../slideLayouts/slideLayout192.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1.xml"/><Relationship Id="rId3" Type="http://schemas.openxmlformats.org/officeDocument/2006/relationships/slideLayout" Target="../slideLayouts/slideLayout196.xml"/><Relationship Id="rId7" Type="http://schemas.openxmlformats.org/officeDocument/2006/relationships/slideLayout" Target="../slideLayouts/slideLayout200.xml"/><Relationship Id="rId12" Type="http://schemas.openxmlformats.org/officeDocument/2006/relationships/theme" Target="../theme/theme19.xml"/><Relationship Id="rId2" Type="http://schemas.openxmlformats.org/officeDocument/2006/relationships/slideLayout" Target="../slideLayouts/slideLayout195.xml"/><Relationship Id="rId1" Type="http://schemas.openxmlformats.org/officeDocument/2006/relationships/slideLayout" Target="../slideLayouts/slideLayout194.xml"/><Relationship Id="rId6" Type="http://schemas.openxmlformats.org/officeDocument/2006/relationships/slideLayout" Target="../slideLayouts/slideLayout199.xml"/><Relationship Id="rId11" Type="http://schemas.openxmlformats.org/officeDocument/2006/relationships/slideLayout" Target="../slideLayouts/slideLayout204.xml"/><Relationship Id="rId5" Type="http://schemas.openxmlformats.org/officeDocument/2006/relationships/slideLayout" Target="../slideLayouts/slideLayout198.xml"/><Relationship Id="rId10" Type="http://schemas.openxmlformats.org/officeDocument/2006/relationships/slideLayout" Target="../slideLayouts/slideLayout203.xml"/><Relationship Id="rId4" Type="http://schemas.openxmlformats.org/officeDocument/2006/relationships/slideLayout" Target="../slideLayouts/slideLayout197.xml"/><Relationship Id="rId9" Type="http://schemas.openxmlformats.org/officeDocument/2006/relationships/slideLayout" Target="../slideLayouts/slideLayout202.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2.xml"/><Relationship Id="rId3" Type="http://schemas.openxmlformats.org/officeDocument/2006/relationships/slideLayout" Target="../slideLayouts/slideLayout207.xml"/><Relationship Id="rId7" Type="http://schemas.openxmlformats.org/officeDocument/2006/relationships/slideLayout" Target="../slideLayouts/slideLayout211.xml"/><Relationship Id="rId12" Type="http://schemas.openxmlformats.org/officeDocument/2006/relationships/theme" Target="../theme/theme20.xml"/><Relationship Id="rId2" Type="http://schemas.openxmlformats.org/officeDocument/2006/relationships/slideLayout" Target="../slideLayouts/slideLayout206.xml"/><Relationship Id="rId1" Type="http://schemas.openxmlformats.org/officeDocument/2006/relationships/slideLayout" Target="../slideLayouts/slideLayout205.xml"/><Relationship Id="rId6" Type="http://schemas.openxmlformats.org/officeDocument/2006/relationships/slideLayout" Target="../slideLayouts/slideLayout210.xml"/><Relationship Id="rId11" Type="http://schemas.openxmlformats.org/officeDocument/2006/relationships/slideLayout" Target="../slideLayouts/slideLayout215.xml"/><Relationship Id="rId5" Type="http://schemas.openxmlformats.org/officeDocument/2006/relationships/slideLayout" Target="../slideLayouts/slideLayout209.xml"/><Relationship Id="rId10" Type="http://schemas.openxmlformats.org/officeDocument/2006/relationships/slideLayout" Target="../slideLayouts/slideLayout214.xml"/><Relationship Id="rId4" Type="http://schemas.openxmlformats.org/officeDocument/2006/relationships/slideLayout" Target="../slideLayouts/slideLayout208.xml"/><Relationship Id="rId9" Type="http://schemas.openxmlformats.org/officeDocument/2006/relationships/slideLayout" Target="../slideLayouts/slideLayout213.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23.xml"/><Relationship Id="rId3" Type="http://schemas.openxmlformats.org/officeDocument/2006/relationships/slideLayout" Target="../slideLayouts/slideLayout218.xml"/><Relationship Id="rId7" Type="http://schemas.openxmlformats.org/officeDocument/2006/relationships/slideLayout" Target="../slideLayouts/slideLayout222.xml"/><Relationship Id="rId12" Type="http://schemas.openxmlformats.org/officeDocument/2006/relationships/theme" Target="../theme/theme21.xml"/><Relationship Id="rId2" Type="http://schemas.openxmlformats.org/officeDocument/2006/relationships/slideLayout" Target="../slideLayouts/slideLayout217.xml"/><Relationship Id="rId1" Type="http://schemas.openxmlformats.org/officeDocument/2006/relationships/slideLayout" Target="../slideLayouts/slideLayout216.xml"/><Relationship Id="rId6" Type="http://schemas.openxmlformats.org/officeDocument/2006/relationships/slideLayout" Target="../slideLayouts/slideLayout221.xml"/><Relationship Id="rId11" Type="http://schemas.openxmlformats.org/officeDocument/2006/relationships/slideLayout" Target="../slideLayouts/slideLayout226.xml"/><Relationship Id="rId5" Type="http://schemas.openxmlformats.org/officeDocument/2006/relationships/slideLayout" Target="../slideLayouts/slideLayout220.xml"/><Relationship Id="rId10" Type="http://schemas.openxmlformats.org/officeDocument/2006/relationships/slideLayout" Target="../slideLayouts/slideLayout225.xml"/><Relationship Id="rId4" Type="http://schemas.openxmlformats.org/officeDocument/2006/relationships/slideLayout" Target="../slideLayouts/slideLayout219.xml"/><Relationship Id="rId9" Type="http://schemas.openxmlformats.org/officeDocument/2006/relationships/slideLayout" Target="../slideLayouts/slideLayout2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82"/>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518"/>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1F42100B-0F7F-44D8-BAFA-0DF45CC7FE0F}" type="datetime1">
              <a:rPr lang="en-US" smtClean="0"/>
              <a:t>12/13/2022</a:t>
            </a:fld>
            <a:endParaRPr lang="en-CA"/>
          </a:p>
        </p:txBody>
      </p:sp>
      <p:sp>
        <p:nvSpPr>
          <p:cNvPr id="5" name="Altbilgi Yer Tutucusu 4"/>
          <p:cNvSpPr>
            <a:spLocks noGrp="1"/>
          </p:cNvSpPr>
          <p:nvPr>
            <p:ph type="ftr" sz="quarter" idx="3"/>
          </p:nvPr>
        </p:nvSpPr>
        <p:spPr>
          <a:xfrm>
            <a:off x="3124200" y="6333518"/>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p>
        </p:txBody>
      </p:sp>
      <p:sp>
        <p:nvSpPr>
          <p:cNvPr id="6" name="Slayt Numarası Yer Tutucusu 5"/>
          <p:cNvSpPr>
            <a:spLocks noGrp="1"/>
          </p:cNvSpPr>
          <p:nvPr>
            <p:ph type="sldNum" sz="quarter" idx="4"/>
          </p:nvPr>
        </p:nvSpPr>
        <p:spPr>
          <a:xfrm>
            <a:off x="6553200" y="6333518"/>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pPr>
                <a:defRPr/>
              </a:pPr>
              <a:t>‹#›</a:t>
            </a:fld>
            <a:endParaRPr lang="en-CA"/>
          </a:p>
        </p:txBody>
      </p:sp>
    </p:spTree>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89"/>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CFCA74E-2EE6-49EC-B1ED-5A553A07ED10}"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89"/>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89"/>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3996" r:id="rId1"/>
    <p:sldLayoutId id="2147483997" r:id="rId2"/>
    <p:sldLayoutId id="2147483998" r:id="rId3"/>
    <p:sldLayoutId id="2147483999" r:id="rId4"/>
    <p:sldLayoutId id="2147484000" r:id="rId5"/>
    <p:sldLayoutId id="2147484001" r:id="rId6"/>
    <p:sldLayoutId id="2147484002" r:id="rId7"/>
    <p:sldLayoutId id="2147484003" r:id="rId8"/>
    <p:sldLayoutId id="2147484004" r:id="rId9"/>
    <p:sldLayoutId id="2147484005" r:id="rId10"/>
    <p:sldLayoutId id="2147484006"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75"/>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DD40ABA7-E83F-4D26-A68B-98C9EA54F333}"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75"/>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75"/>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008" r:id="rId1"/>
    <p:sldLayoutId id="2147484009" r:id="rId2"/>
    <p:sldLayoutId id="2147484010" r:id="rId3"/>
    <p:sldLayoutId id="2147484011" r:id="rId4"/>
    <p:sldLayoutId id="2147484012" r:id="rId5"/>
    <p:sldLayoutId id="2147484013" r:id="rId6"/>
    <p:sldLayoutId id="2147484014" r:id="rId7"/>
    <p:sldLayoutId id="2147484015" r:id="rId8"/>
    <p:sldLayoutId id="2147484016" r:id="rId9"/>
    <p:sldLayoutId id="2147484017" r:id="rId10"/>
    <p:sldLayoutId id="2147484018"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63"/>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CAB41C1-3BF0-49E6-A3B1-E7B3860083F1}"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63"/>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63"/>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020" r:id="rId1"/>
    <p:sldLayoutId id="2147484021" r:id="rId2"/>
    <p:sldLayoutId id="2147484022" r:id="rId3"/>
    <p:sldLayoutId id="2147484023" r:id="rId4"/>
    <p:sldLayoutId id="2147484024" r:id="rId5"/>
    <p:sldLayoutId id="2147484025" r:id="rId6"/>
    <p:sldLayoutId id="2147484026" r:id="rId7"/>
    <p:sldLayoutId id="2147484027" r:id="rId8"/>
    <p:sldLayoutId id="2147484028" r:id="rId9"/>
    <p:sldLayoutId id="2147484029" r:id="rId10"/>
    <p:sldLayoutId id="2147484030"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82"/>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518"/>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BDCCFB31-D1FD-4789-8C97-AB2B23C59464}" type="datetime1">
              <a:rPr lang="en-US" smtClean="0">
                <a:solidFill>
                  <a:prstClr val="black">
                    <a:tint val="75000"/>
                  </a:prstClr>
                </a:solidFill>
              </a:rPr>
              <a:t>12/13/2022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3518"/>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3518"/>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32" r:id="rId1"/>
    <p:sldLayoutId id="2147484033" r:id="rId2"/>
    <p:sldLayoutId id="2147484034" r:id="rId3"/>
    <p:sldLayoutId id="2147484035" r:id="rId4"/>
    <p:sldLayoutId id="2147484036" r:id="rId5"/>
    <p:sldLayoutId id="2147484037" r:id="rId6"/>
    <p:sldLayoutId id="2147484038" r:id="rId7"/>
    <p:sldLayoutId id="2147484039" r:id="rId8"/>
    <p:sldLayoutId id="2147484040" r:id="rId9"/>
    <p:sldLayoutId id="2147484041"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88"/>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DE5266A4-B7D6-4581-BDEA-969326FE7C39}"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88"/>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88"/>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4043" r:id="rId1"/>
    <p:sldLayoutId id="2147484044" r:id="rId2"/>
    <p:sldLayoutId id="2147484045" r:id="rId3"/>
    <p:sldLayoutId id="2147484046" r:id="rId4"/>
    <p:sldLayoutId id="2147484047" r:id="rId5"/>
    <p:sldLayoutId id="2147484048" r:id="rId6"/>
    <p:sldLayoutId id="2147484049" r:id="rId7"/>
    <p:sldLayoutId id="2147484050" r:id="rId8"/>
    <p:sldLayoutId id="2147484051" r:id="rId9"/>
    <p:sldLayoutId id="2147484052" r:id="rId10"/>
    <p:sldLayoutId id="214748405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75"/>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A9C59609-4A01-4105-BD62-19B7C3DD1BEC}"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75"/>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75"/>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055" r:id="rId1"/>
    <p:sldLayoutId id="2147484056" r:id="rId2"/>
    <p:sldLayoutId id="2147484057" r:id="rId3"/>
    <p:sldLayoutId id="2147484058" r:id="rId4"/>
    <p:sldLayoutId id="2147484059" r:id="rId5"/>
    <p:sldLayoutId id="2147484060" r:id="rId6"/>
    <p:sldLayoutId id="2147484061" r:id="rId7"/>
    <p:sldLayoutId id="2147484062" r:id="rId8"/>
    <p:sldLayoutId id="2147484063" r:id="rId9"/>
    <p:sldLayoutId id="2147484064" r:id="rId10"/>
    <p:sldLayoutId id="214748406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60"/>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E2CDB0F7-7A9A-4502-958E-C9FAFE79CEC4}"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60"/>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60"/>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067" r:id="rId1"/>
    <p:sldLayoutId id="2147484068" r:id="rId2"/>
    <p:sldLayoutId id="2147484069" r:id="rId3"/>
    <p:sldLayoutId id="2147484070" r:id="rId4"/>
    <p:sldLayoutId id="2147484071" r:id="rId5"/>
    <p:sldLayoutId id="2147484072" r:id="rId6"/>
    <p:sldLayoutId id="2147484073" r:id="rId7"/>
    <p:sldLayoutId id="2147484074" r:id="rId8"/>
    <p:sldLayoutId id="2147484075" r:id="rId9"/>
    <p:sldLayoutId id="2147484076" r:id="rId10"/>
    <p:sldLayoutId id="2147484077"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82"/>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518"/>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0FA360CE-4B50-43E2-B8B1-3951C73963E0}" type="datetime1">
              <a:rPr lang="en-US" smtClean="0">
                <a:solidFill>
                  <a:prstClr val="black">
                    <a:tint val="75000"/>
                  </a:prstClr>
                </a:solidFill>
              </a:rPr>
              <a:t>12/13/2022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3518"/>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3518"/>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79" r:id="rId1"/>
    <p:sldLayoutId id="2147484080" r:id="rId2"/>
    <p:sldLayoutId id="2147484081" r:id="rId3"/>
    <p:sldLayoutId id="2147484082" r:id="rId4"/>
    <p:sldLayoutId id="2147484083" r:id="rId5"/>
    <p:sldLayoutId id="2147484084" r:id="rId6"/>
    <p:sldLayoutId id="2147484085" r:id="rId7"/>
    <p:sldLayoutId id="2147484086" r:id="rId8"/>
    <p:sldLayoutId id="2147484087" r:id="rId9"/>
    <p:sldLayoutId id="2147484088"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87"/>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B063E20-CFCD-40D2-891F-30F817379537}"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87"/>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87"/>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4090" r:id="rId1"/>
    <p:sldLayoutId id="2147484091" r:id="rId2"/>
    <p:sldLayoutId id="2147484092" r:id="rId3"/>
    <p:sldLayoutId id="2147484093" r:id="rId4"/>
    <p:sldLayoutId id="2147484094" r:id="rId5"/>
    <p:sldLayoutId id="2147484095" r:id="rId6"/>
    <p:sldLayoutId id="2147484096" r:id="rId7"/>
    <p:sldLayoutId id="2147484097" r:id="rId8"/>
    <p:sldLayoutId id="2147484098" r:id="rId9"/>
    <p:sldLayoutId id="2147484099" r:id="rId10"/>
    <p:sldLayoutId id="2147484100"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71"/>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13633B7E-328B-4C9D-A825-7E103CE4F319}"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71"/>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71"/>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102" r:id="rId1"/>
    <p:sldLayoutId id="2147484103" r:id="rId2"/>
    <p:sldLayoutId id="2147484104" r:id="rId3"/>
    <p:sldLayoutId id="2147484105" r:id="rId4"/>
    <p:sldLayoutId id="2147484106" r:id="rId5"/>
    <p:sldLayoutId id="2147484107" r:id="rId6"/>
    <p:sldLayoutId id="2147484108" r:id="rId7"/>
    <p:sldLayoutId id="2147484109" r:id="rId8"/>
    <p:sldLayoutId id="2147484110" r:id="rId9"/>
    <p:sldLayoutId id="2147484111" r:id="rId10"/>
    <p:sldLayoutId id="2147484112"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58"/>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875A8AA-8422-4A68-8538-ADDFCF9A0B1C}"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58"/>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58"/>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114" r:id="rId1"/>
    <p:sldLayoutId id="2147484115" r:id="rId2"/>
    <p:sldLayoutId id="2147484116" r:id="rId3"/>
    <p:sldLayoutId id="2147484117" r:id="rId4"/>
    <p:sldLayoutId id="2147484118" r:id="rId5"/>
    <p:sldLayoutId id="2147484119" r:id="rId6"/>
    <p:sldLayoutId id="2147484120" r:id="rId7"/>
    <p:sldLayoutId id="2147484121" r:id="rId8"/>
    <p:sldLayoutId id="2147484122" r:id="rId9"/>
    <p:sldLayoutId id="2147484123" r:id="rId10"/>
    <p:sldLayoutId id="2147484124"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594328"/>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32871"/>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FA477F8-6FD8-410E-98AC-3BAA4B3EEC39}" type="datetime1">
              <a:rPr lang="en-US" smtClean="0">
                <a:solidFill>
                  <a:prstClr val="black">
                    <a:tint val="75000"/>
                  </a:prstClr>
                </a:solidFill>
              </a:rPr>
              <a:t>12/13/2022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2871"/>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2871"/>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003297542"/>
      </p:ext>
    </p:extLst>
  </p:cSld>
  <p:clrMap bg1="lt1" tx1="dk1" bg2="lt2" tx2="dk2" accent1="accent1" accent2="accent2" accent3="accent3" accent4="accent4" accent5="accent5" accent6="accent6" hlink="hlink" folHlink="folHlink"/>
  <p:sldLayoutIdLst>
    <p:sldLayoutId id="2147484126" r:id="rId1"/>
    <p:sldLayoutId id="2147484127" r:id="rId2"/>
    <p:sldLayoutId id="2147484128" r:id="rId3"/>
    <p:sldLayoutId id="2147484129" r:id="rId4"/>
    <p:sldLayoutId id="2147484130" r:id="rId5"/>
    <p:sldLayoutId id="2147484131" r:id="rId6"/>
    <p:sldLayoutId id="2147484132" r:id="rId7"/>
    <p:sldLayoutId id="2147484133" r:id="rId8"/>
    <p:sldLayoutId id="2147484134" r:id="rId9"/>
    <p:sldLayoutId id="2147484135" r:id="rId10"/>
    <p:sldLayoutId id="2147484136" r:id="rId11"/>
  </p:sldLayoutIdLst>
  <p:transition spd="slow">
    <p:push dir="u"/>
  </p:transition>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58"/>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494"/>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9CD21F11-9943-4C1A-BF3A-C2E619347BF1}" type="datetime1">
              <a:rPr lang="en-US" smtClean="0">
                <a:solidFill>
                  <a:prstClr val="black">
                    <a:tint val="75000"/>
                  </a:prstClr>
                </a:solidFill>
              </a:rPr>
              <a:t>12/13/2022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3494"/>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3494"/>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138" r:id="rId1"/>
    <p:sldLayoutId id="2147484139" r:id="rId2"/>
    <p:sldLayoutId id="2147484140" r:id="rId3"/>
    <p:sldLayoutId id="2147484141" r:id="rId4"/>
    <p:sldLayoutId id="2147484142" r:id="rId5"/>
    <p:sldLayoutId id="2147484143" r:id="rId6"/>
    <p:sldLayoutId id="2147484144" r:id="rId7"/>
    <p:sldLayoutId id="2147484145" r:id="rId8"/>
    <p:sldLayoutId id="2147484146" r:id="rId9"/>
    <p:sldLayoutId id="2147484147"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60"/>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ADEA6694-E084-4DE2-B1DF-6CB357C39777}"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60"/>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60"/>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4149" r:id="rId1"/>
    <p:sldLayoutId id="2147484150" r:id="rId2"/>
    <p:sldLayoutId id="2147484151" r:id="rId3"/>
    <p:sldLayoutId id="2147484152" r:id="rId4"/>
    <p:sldLayoutId id="2147484153" r:id="rId5"/>
    <p:sldLayoutId id="2147484154" r:id="rId6"/>
    <p:sldLayoutId id="2147484155" r:id="rId7"/>
    <p:sldLayoutId id="2147484156" r:id="rId8"/>
    <p:sldLayoutId id="2147484157" r:id="rId9"/>
    <p:sldLayoutId id="2147484158" r:id="rId10"/>
    <p:sldLayoutId id="21474841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46"/>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DE14AAE-7F81-4F9A-8FF8-5E7182B291AD}"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46"/>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46"/>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161" r:id="rId1"/>
    <p:sldLayoutId id="2147484162" r:id="rId2"/>
    <p:sldLayoutId id="2147484163" r:id="rId3"/>
    <p:sldLayoutId id="2147484164" r:id="rId4"/>
    <p:sldLayoutId id="2147484165" r:id="rId5"/>
    <p:sldLayoutId id="2147484166" r:id="rId6"/>
    <p:sldLayoutId id="2147484167" r:id="rId7"/>
    <p:sldLayoutId id="2147484168" r:id="rId8"/>
    <p:sldLayoutId id="2147484169" r:id="rId9"/>
    <p:sldLayoutId id="2147484170" r:id="rId10"/>
    <p:sldLayoutId id="21474841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33"/>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CD33F96-4E90-4CBC-9A43-807616C82631}"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33"/>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33"/>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173" r:id="rId1"/>
    <p:sldLayoutId id="2147484174" r:id="rId2"/>
    <p:sldLayoutId id="2147484175" r:id="rId3"/>
    <p:sldLayoutId id="2147484176" r:id="rId4"/>
    <p:sldLayoutId id="2147484177" r:id="rId5"/>
    <p:sldLayoutId id="2147484178" r:id="rId6"/>
    <p:sldLayoutId id="2147484179" r:id="rId7"/>
    <p:sldLayoutId id="2147484180" r:id="rId8"/>
    <p:sldLayoutId id="2147484181" r:id="rId9"/>
    <p:sldLayoutId id="2147484182" r:id="rId10"/>
    <p:sldLayoutId id="214748418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58"/>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494"/>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075DDAD1-5215-4AB9-8143-67E64474884A}" type="datetime1">
              <a:rPr lang="en-US" smtClean="0">
                <a:solidFill>
                  <a:prstClr val="black">
                    <a:tint val="75000"/>
                  </a:prstClr>
                </a:solidFill>
              </a:rPr>
              <a:t>12/13/2022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3494"/>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3494"/>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185" r:id="rId1"/>
    <p:sldLayoutId id="2147484186" r:id="rId2"/>
    <p:sldLayoutId id="2147484187" r:id="rId3"/>
    <p:sldLayoutId id="2147484188" r:id="rId4"/>
    <p:sldLayoutId id="2147484189" r:id="rId5"/>
    <p:sldLayoutId id="2147484190" r:id="rId6"/>
    <p:sldLayoutId id="2147484191" r:id="rId7"/>
    <p:sldLayoutId id="2147484192" r:id="rId8"/>
    <p:sldLayoutId id="2147484193" r:id="rId9"/>
    <p:sldLayoutId id="2147484194"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56"/>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124B7DA-BEDE-4213-97ED-72A1AE6B2193}"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56"/>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56"/>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4196" r:id="rId1"/>
    <p:sldLayoutId id="2147484197" r:id="rId2"/>
    <p:sldLayoutId id="2147484198" r:id="rId3"/>
    <p:sldLayoutId id="2147484199" r:id="rId4"/>
    <p:sldLayoutId id="2147484200" r:id="rId5"/>
    <p:sldLayoutId id="2147484201" r:id="rId6"/>
    <p:sldLayoutId id="2147484202" r:id="rId7"/>
    <p:sldLayoutId id="2147484203" r:id="rId8"/>
    <p:sldLayoutId id="2147484204" r:id="rId9"/>
    <p:sldLayoutId id="2147484205" r:id="rId10"/>
    <p:sldLayoutId id="2147484206"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41"/>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33677BA-1EC0-498C-A5BE-EDF27DBE6C8C}"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41"/>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41"/>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208" r:id="rId1"/>
    <p:sldLayoutId id="2147484209" r:id="rId2"/>
    <p:sldLayoutId id="2147484210" r:id="rId3"/>
    <p:sldLayoutId id="2147484211" r:id="rId4"/>
    <p:sldLayoutId id="2147484212" r:id="rId5"/>
    <p:sldLayoutId id="2147484213" r:id="rId6"/>
    <p:sldLayoutId id="2147484214" r:id="rId7"/>
    <p:sldLayoutId id="2147484215" r:id="rId8"/>
    <p:sldLayoutId id="2147484216" r:id="rId9"/>
    <p:sldLayoutId id="2147484217" r:id="rId10"/>
    <p:sldLayoutId id="2147484218"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28"/>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D089F8B5-937E-457F-AF89-4AE56EC27ABB}" type="datetime1">
              <a:rPr lang="en-US" smtClean="0">
                <a:solidFill>
                  <a:prstClr val="black">
                    <a:tint val="75000"/>
                  </a:prstClr>
                </a:solidFill>
                <a:latin typeface="Calibri" pitchFamily="34" charset="0"/>
                <a:ea typeface="ヒラギノ角ゴ Pro W3" pitchFamily="1" charset="-128"/>
                <a:cs typeface="+mn-cs"/>
              </a:rPr>
              <a:t>12/13/2022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28"/>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28"/>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220" r:id="rId1"/>
    <p:sldLayoutId id="2147484221" r:id="rId2"/>
    <p:sldLayoutId id="2147484222" r:id="rId3"/>
    <p:sldLayoutId id="2147484223" r:id="rId4"/>
    <p:sldLayoutId id="2147484224" r:id="rId5"/>
    <p:sldLayoutId id="2147484225" r:id="rId6"/>
    <p:sldLayoutId id="2147484226" r:id="rId7"/>
    <p:sldLayoutId id="2147484227" r:id="rId8"/>
    <p:sldLayoutId id="2147484228" r:id="rId9"/>
    <p:sldLayoutId id="2147484229" r:id="rId10"/>
    <p:sldLayoutId id="2147484230"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6.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0.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0.png"/><Relationship Id="rId2" Type="http://schemas.openxmlformats.org/officeDocument/2006/relationships/diagramData" Target="../diagrams/data2.xml"/><Relationship Id="rId1" Type="http://schemas.openxmlformats.org/officeDocument/2006/relationships/slideLayout" Target="../slideLayouts/slideLayout18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1.jpg"/><Relationship Id="rId1" Type="http://schemas.openxmlformats.org/officeDocument/2006/relationships/slideLayout" Target="../slideLayouts/slideLayout189.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89.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189.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89.xml"/></Relationships>
</file>

<file path=ppt/slides/_rels/slide2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0.png"/><Relationship Id="rId7" Type="http://schemas.openxmlformats.org/officeDocument/2006/relationships/diagramColors" Target="../diagrams/colors3.xml"/><Relationship Id="rId2" Type="http://schemas.openxmlformats.org/officeDocument/2006/relationships/notesSlide" Target="../notesSlides/notesSlide7.xml"/><Relationship Id="rId1" Type="http://schemas.openxmlformats.org/officeDocument/2006/relationships/slideLayout" Target="../slideLayouts/slideLayout49.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49.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49.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49.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49.xml"/></Relationships>
</file>

<file path=ppt/slides/_rels/slide2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0.png"/><Relationship Id="rId7" Type="http://schemas.openxmlformats.org/officeDocument/2006/relationships/diagramColors" Target="../diagrams/colors4.xml"/><Relationship Id="rId2" Type="http://schemas.openxmlformats.org/officeDocument/2006/relationships/notesSlide" Target="../notesSlides/notesSlide12.xml"/><Relationship Id="rId1" Type="http://schemas.openxmlformats.org/officeDocument/2006/relationships/slideLayout" Target="../slideLayouts/slideLayout4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0.png"/><Relationship Id="rId7" Type="http://schemas.openxmlformats.org/officeDocument/2006/relationships/diagramColors" Target="../diagrams/colors5.xml"/><Relationship Id="rId2" Type="http://schemas.openxmlformats.org/officeDocument/2006/relationships/notesSlide" Target="../notesSlides/notesSlide13.xml"/><Relationship Id="rId1" Type="http://schemas.openxmlformats.org/officeDocument/2006/relationships/slideLayout" Target="../slideLayouts/slideLayout49.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49.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49.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49.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49.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49.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49.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49.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49.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49.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49.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49.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49.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49.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49.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49.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49.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49.xml"/></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49.xml"/></Relationships>
</file>

<file path=ppt/slides/_rels/slide4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9.xml"/></Relationships>
</file>

<file path=ppt/slides/_rels/slide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9.xml"/></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9.xml"/></Relationships>
</file>

<file path=ppt/slides/_rels/slide5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1.xml"/><Relationship Id="rId1" Type="http://schemas.openxmlformats.org/officeDocument/2006/relationships/slideLayout" Target="../slideLayouts/slideLayout189.xml"/></Relationships>
</file>

<file path=ppt/slides/_rels/slide5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0.png"/><Relationship Id="rId1" Type="http://schemas.openxmlformats.org/officeDocument/2006/relationships/slideLayout" Target="../slideLayouts/slideLayout189.xml"/><Relationship Id="rId6" Type="http://schemas.openxmlformats.org/officeDocument/2006/relationships/image" Target="../media/image35.jpg"/><Relationship Id="rId5" Type="http://schemas.openxmlformats.org/officeDocument/2006/relationships/image" Target="../media/image34.jpeg"/><Relationship Id="rId4" Type="http://schemas.openxmlformats.org/officeDocument/2006/relationships/image" Target="../media/image33.png"/></Relationships>
</file>

<file path=ppt/slides/_rels/slide5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8.png"/><Relationship Id="rId1" Type="http://schemas.openxmlformats.org/officeDocument/2006/relationships/slideLayout" Target="../slideLayouts/slideLayout189.xml"/></Relationships>
</file>

<file path=ppt/slides/_rels/slide5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8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AD9"/>
        </a:soli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8028384" y="175948"/>
            <a:ext cx="838200" cy="561974"/>
          </a:xfrm>
          <a:prstGeom prst="rect">
            <a:avLst/>
          </a:prstGeom>
          <a:noFill/>
          <a:ln w="9525">
            <a:noFill/>
            <a:miter lim="800000"/>
            <a:headEnd/>
            <a:tailEnd/>
          </a:ln>
        </p:spPr>
      </p:pic>
      <p:sp>
        <p:nvSpPr>
          <p:cNvPr id="3" name="2 Metin kutusu"/>
          <p:cNvSpPr txBox="1"/>
          <p:nvPr/>
        </p:nvSpPr>
        <p:spPr>
          <a:xfrm>
            <a:off x="-36512" y="941895"/>
            <a:ext cx="9226715" cy="1754326"/>
          </a:xfrm>
          <a:prstGeom prst="rect">
            <a:avLst/>
          </a:prstGeom>
          <a:noFill/>
        </p:spPr>
        <p:txBody>
          <a:bodyPr wrap="square" rtlCol="0">
            <a:spAutoFit/>
          </a:bodyPr>
          <a:lstStyle/>
          <a:p>
            <a:pPr algn="ctr"/>
            <a:r>
              <a:rPr lang="tr-TR" sz="5400" b="1" dirty="0" smtClean="0">
                <a:solidFill>
                  <a:prstClr val="white"/>
                </a:solidFill>
              </a:rPr>
              <a:t>KOBİGEL  - KOBİ GELİŞİM  </a:t>
            </a:r>
            <a:r>
              <a:rPr lang="tr-TR" sz="5400" b="1" dirty="0">
                <a:solidFill>
                  <a:prstClr val="white"/>
                </a:solidFill>
              </a:rPr>
              <a:t>DESTEK </a:t>
            </a:r>
            <a:r>
              <a:rPr lang="tr-TR" sz="5400" b="1" dirty="0" smtClean="0">
                <a:solidFill>
                  <a:prstClr val="white"/>
                </a:solidFill>
              </a:rPr>
              <a:t>PROGRAMI</a:t>
            </a:r>
            <a:endParaRPr lang="tr-TR" sz="5400" b="1" dirty="0">
              <a:solidFill>
                <a:prstClr val="white"/>
              </a:solidFill>
            </a:endParaRPr>
          </a:p>
        </p:txBody>
      </p:sp>
      <p:pic>
        <p:nvPicPr>
          <p:cNvPr id="7" name="Resim 6"/>
          <p:cNvPicPr/>
          <p:nvPr/>
        </p:nvPicPr>
        <p:blipFill rotWithShape="1">
          <a:blip r:embed="rId3"/>
          <a:srcRect l="49484" t="38895" r="8867" b="26283"/>
          <a:stretch/>
        </p:blipFill>
        <p:spPr bwMode="auto">
          <a:xfrm>
            <a:off x="1912159" y="2984252"/>
            <a:ext cx="5180227" cy="27579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4673720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611560" y="207726"/>
            <a:ext cx="4320480" cy="584775"/>
          </a:xfrm>
          <a:prstGeom prst="rect">
            <a:avLst/>
          </a:prstGeom>
          <a:noFill/>
        </p:spPr>
        <p:txBody>
          <a:bodyPr wrap="square" rtlCol="0">
            <a:spAutoFit/>
          </a:bodyPr>
          <a:lstStyle/>
          <a:p>
            <a:r>
              <a:rPr lang="tr-TR" sz="3200" b="1" dirty="0" smtClean="0">
                <a:solidFill>
                  <a:srgbClr val="00B3D2"/>
                </a:solidFill>
              </a:rPr>
              <a:t>Türkiye’de KOBİ tanımı</a:t>
            </a:r>
            <a:endParaRPr lang="tr-TR" sz="3200" b="1" dirty="0">
              <a:solidFill>
                <a:srgbClr val="00B3D2"/>
              </a:solidFill>
            </a:endParaRPr>
          </a:p>
        </p:txBody>
      </p:sp>
      <p:pic>
        <p:nvPicPr>
          <p:cNvPr id="3" name="Picture 3"/>
          <p:cNvPicPr>
            <a:picLocks noChangeAspect="1" noChangeArrowheads="1"/>
          </p:cNvPicPr>
          <p:nvPr/>
        </p:nvPicPr>
        <p:blipFill>
          <a:blip r:embed="rId3" cstate="print"/>
          <a:srcRect/>
          <a:stretch>
            <a:fillRect/>
          </a:stretch>
        </p:blipFill>
        <p:spPr bwMode="auto">
          <a:xfrm>
            <a:off x="8172400" y="176023"/>
            <a:ext cx="720080" cy="507913"/>
          </a:xfrm>
          <a:prstGeom prst="rect">
            <a:avLst/>
          </a:prstGeom>
          <a:noFill/>
          <a:ln w="9525">
            <a:noFill/>
            <a:miter lim="800000"/>
            <a:headEnd/>
            <a:tailEnd/>
          </a:ln>
        </p:spPr>
      </p:pic>
      <p:pic>
        <p:nvPicPr>
          <p:cNvPr id="4098" name="Picture 2"/>
          <p:cNvPicPr>
            <a:picLocks noChangeAspect="1" noChangeArrowheads="1"/>
          </p:cNvPicPr>
          <p:nvPr/>
        </p:nvPicPr>
        <p:blipFill>
          <a:blip r:embed="rId4" cstate="print"/>
          <a:srcRect/>
          <a:stretch>
            <a:fillRect/>
          </a:stretch>
        </p:blipFill>
        <p:spPr bwMode="auto">
          <a:xfrm>
            <a:off x="683568" y="968028"/>
            <a:ext cx="742950" cy="742951"/>
          </a:xfrm>
          <a:prstGeom prst="rect">
            <a:avLst/>
          </a:prstGeom>
          <a:noFill/>
          <a:ln w="9525">
            <a:noFill/>
            <a:miter lim="800000"/>
            <a:headEnd/>
            <a:tailEnd/>
          </a:ln>
        </p:spPr>
      </p:pic>
      <p:sp>
        <p:nvSpPr>
          <p:cNvPr id="5" name="4 Metin kutusu"/>
          <p:cNvSpPr txBox="1"/>
          <p:nvPr/>
        </p:nvSpPr>
        <p:spPr>
          <a:xfrm>
            <a:off x="1475656" y="1039897"/>
            <a:ext cx="2232248" cy="523220"/>
          </a:xfrm>
          <a:prstGeom prst="rect">
            <a:avLst/>
          </a:prstGeom>
          <a:noFill/>
        </p:spPr>
        <p:txBody>
          <a:bodyPr wrap="square" rtlCol="0">
            <a:spAutoFit/>
          </a:bodyPr>
          <a:lstStyle/>
          <a:p>
            <a:r>
              <a:rPr lang="tr-TR" sz="2800" b="1" dirty="0" smtClean="0">
                <a:solidFill>
                  <a:srgbClr val="015C6F"/>
                </a:solidFill>
              </a:rPr>
              <a:t>KOBİ tanımı</a:t>
            </a:r>
            <a:endParaRPr lang="tr-TR" sz="2800" b="1" dirty="0">
              <a:solidFill>
                <a:srgbClr val="015C6F"/>
              </a:solidFill>
            </a:endParaRPr>
          </a:p>
        </p:txBody>
      </p:sp>
      <p:pic>
        <p:nvPicPr>
          <p:cNvPr id="4099" name="Picture 3"/>
          <p:cNvPicPr>
            <a:picLocks noChangeAspect="1" noChangeArrowheads="1"/>
          </p:cNvPicPr>
          <p:nvPr/>
        </p:nvPicPr>
        <p:blipFill>
          <a:blip r:embed="rId5" cstate="print"/>
          <a:srcRect/>
          <a:stretch>
            <a:fillRect/>
          </a:stretch>
        </p:blipFill>
        <p:spPr bwMode="auto">
          <a:xfrm>
            <a:off x="1403648" y="1760261"/>
            <a:ext cx="266700" cy="257175"/>
          </a:xfrm>
          <a:prstGeom prst="rect">
            <a:avLst/>
          </a:prstGeom>
          <a:noFill/>
          <a:ln w="9525">
            <a:noFill/>
            <a:miter lim="800000"/>
            <a:headEnd/>
            <a:tailEnd/>
          </a:ln>
        </p:spPr>
      </p:pic>
      <p:sp>
        <p:nvSpPr>
          <p:cNvPr id="7" name="6 Metin kutusu"/>
          <p:cNvSpPr txBox="1"/>
          <p:nvPr/>
        </p:nvSpPr>
        <p:spPr>
          <a:xfrm>
            <a:off x="1619671" y="1616100"/>
            <a:ext cx="6886153" cy="2123658"/>
          </a:xfrm>
          <a:prstGeom prst="rect">
            <a:avLst/>
          </a:prstGeom>
          <a:noFill/>
        </p:spPr>
        <p:txBody>
          <a:bodyPr wrap="square" rtlCol="0">
            <a:spAutoFit/>
          </a:bodyPr>
          <a:lstStyle/>
          <a:p>
            <a:pPr>
              <a:spcBef>
                <a:spcPts val="600"/>
              </a:spcBef>
              <a:spcAft>
                <a:spcPts val="600"/>
              </a:spcAft>
            </a:pPr>
            <a:r>
              <a:rPr lang="tr-TR" sz="2800" b="1" dirty="0" smtClean="0">
                <a:solidFill>
                  <a:srgbClr val="FF0000"/>
                </a:solidFill>
              </a:rPr>
              <a:t>250</a:t>
            </a:r>
            <a:r>
              <a:rPr lang="tr-TR" sz="2800" b="1" dirty="0" smtClean="0">
                <a:solidFill>
                  <a:prstClr val="black"/>
                </a:solidFill>
              </a:rPr>
              <a:t>’den az çalışan istihdam eden,</a:t>
            </a:r>
          </a:p>
          <a:p>
            <a:pPr>
              <a:spcBef>
                <a:spcPts val="600"/>
              </a:spcBef>
              <a:spcAft>
                <a:spcPts val="600"/>
              </a:spcAft>
            </a:pPr>
            <a:r>
              <a:rPr lang="tr-TR" sz="2800" b="1" dirty="0">
                <a:solidFill>
                  <a:prstClr val="black"/>
                </a:solidFill>
              </a:rPr>
              <a:t>Yıllık bilanço toplamı veya net satış hasılatı</a:t>
            </a:r>
            <a:r>
              <a:rPr lang="tr-TR" sz="2800" b="1" dirty="0">
                <a:solidFill>
                  <a:srgbClr val="5BCCEA"/>
                </a:solidFill>
              </a:rPr>
              <a:t> </a:t>
            </a:r>
            <a:r>
              <a:rPr lang="tr-TR" sz="2800" b="1" dirty="0" smtClean="0">
                <a:solidFill>
                  <a:srgbClr val="FF0000"/>
                </a:solidFill>
              </a:rPr>
              <a:t>250 </a:t>
            </a:r>
            <a:r>
              <a:rPr lang="tr-TR" sz="2800" b="1" dirty="0">
                <a:solidFill>
                  <a:srgbClr val="FF0000"/>
                </a:solidFill>
              </a:rPr>
              <a:t>milyon TL’yi </a:t>
            </a:r>
            <a:r>
              <a:rPr lang="tr-TR" sz="2800" b="1" dirty="0">
                <a:solidFill>
                  <a:prstClr val="black"/>
                </a:solidFill>
              </a:rPr>
              <a:t>geçmeyen işletmeler</a:t>
            </a:r>
          </a:p>
          <a:p>
            <a:pPr>
              <a:spcBef>
                <a:spcPts val="600"/>
              </a:spcBef>
              <a:spcAft>
                <a:spcPts val="600"/>
              </a:spcAft>
            </a:pPr>
            <a:endParaRPr lang="tr-TR" sz="2800" b="1" dirty="0">
              <a:solidFill>
                <a:prstClr val="black"/>
              </a:solidFill>
            </a:endParaRPr>
          </a:p>
        </p:txBody>
      </p:sp>
      <p:pic>
        <p:nvPicPr>
          <p:cNvPr id="8" name="Picture 3"/>
          <p:cNvPicPr>
            <a:picLocks noChangeAspect="1" noChangeArrowheads="1"/>
          </p:cNvPicPr>
          <p:nvPr/>
        </p:nvPicPr>
        <p:blipFill>
          <a:blip r:embed="rId5" cstate="print"/>
          <a:srcRect/>
          <a:stretch>
            <a:fillRect/>
          </a:stretch>
        </p:blipFill>
        <p:spPr bwMode="auto">
          <a:xfrm>
            <a:off x="1403648" y="2233472"/>
            <a:ext cx="266700" cy="257175"/>
          </a:xfrm>
          <a:prstGeom prst="rect">
            <a:avLst/>
          </a:prstGeom>
          <a:noFill/>
          <a:ln w="9525">
            <a:noFill/>
            <a:miter lim="800000"/>
            <a:headEnd/>
            <a:tailEnd/>
          </a:ln>
        </p:spPr>
      </p:pic>
      <p:graphicFrame>
        <p:nvGraphicFramePr>
          <p:cNvPr id="17" name="10 Tablo"/>
          <p:cNvGraphicFramePr>
            <a:graphicFrameLocks noGrp="1"/>
          </p:cNvGraphicFramePr>
          <p:nvPr>
            <p:extLst>
              <p:ext uri="{D42A27DB-BD31-4B8C-83A1-F6EECF244321}">
                <p14:modId xmlns:p14="http://schemas.microsoft.com/office/powerpoint/2010/main" val="313978594"/>
              </p:ext>
            </p:extLst>
          </p:nvPr>
        </p:nvGraphicFramePr>
        <p:xfrm>
          <a:off x="961437" y="3200276"/>
          <a:ext cx="7272338" cy="1957605"/>
        </p:xfrm>
        <a:graphic>
          <a:graphicData uri="http://schemas.openxmlformats.org/drawingml/2006/table">
            <a:tbl>
              <a:tblPr firstRow="1" bandRow="1">
                <a:tableStyleId>{5C22544A-7EE6-4342-B048-85BDC9FD1C3A}</a:tableStyleId>
              </a:tblPr>
              <a:tblGrid>
                <a:gridCol w="1008047">
                  <a:extLst>
                    <a:ext uri="{9D8B030D-6E8A-4147-A177-3AD203B41FA5}">
                      <a16:colId xmlns:a16="http://schemas.microsoft.com/office/drawing/2014/main" xmlns="" val="20000"/>
                    </a:ext>
                  </a:extLst>
                </a:gridCol>
                <a:gridCol w="1799795">
                  <a:extLst>
                    <a:ext uri="{9D8B030D-6E8A-4147-A177-3AD203B41FA5}">
                      <a16:colId xmlns:a16="http://schemas.microsoft.com/office/drawing/2014/main" xmlns="" val="20001"/>
                    </a:ext>
                  </a:extLst>
                </a:gridCol>
                <a:gridCol w="2088386">
                  <a:extLst>
                    <a:ext uri="{9D8B030D-6E8A-4147-A177-3AD203B41FA5}">
                      <a16:colId xmlns:a16="http://schemas.microsoft.com/office/drawing/2014/main" xmlns="" val="20002"/>
                    </a:ext>
                  </a:extLst>
                </a:gridCol>
                <a:gridCol w="2376110">
                  <a:extLst>
                    <a:ext uri="{9D8B030D-6E8A-4147-A177-3AD203B41FA5}">
                      <a16:colId xmlns:a16="http://schemas.microsoft.com/office/drawing/2014/main" xmlns="" val="20003"/>
                    </a:ext>
                  </a:extLst>
                </a:gridCol>
              </a:tblGrid>
              <a:tr h="579239">
                <a:tc>
                  <a:txBody>
                    <a:bodyPr/>
                    <a:lstStyle/>
                    <a:p>
                      <a:pPr algn="ctr"/>
                      <a:r>
                        <a:rPr lang="tr-TR" sz="1600" strike="noStrike" dirty="0" smtClean="0">
                          <a:solidFill>
                            <a:schemeClr val="tx1"/>
                          </a:solidFill>
                          <a:latin typeface="Arial" pitchFamily="34" charset="0"/>
                          <a:cs typeface="Arial" pitchFamily="34" charset="0"/>
                        </a:rPr>
                        <a:t>Ölçek</a:t>
                      </a:r>
                      <a:endParaRPr lang="tr-TR" sz="1600" strike="noStrike" dirty="0">
                        <a:solidFill>
                          <a:schemeClr val="tx1"/>
                        </a:solidFill>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600" strike="noStrike" dirty="0" smtClean="0">
                          <a:solidFill>
                            <a:schemeClr val="tx1"/>
                          </a:solidFill>
                          <a:latin typeface="Arial" pitchFamily="34" charset="0"/>
                          <a:cs typeface="Arial" pitchFamily="34" charset="0"/>
                        </a:rPr>
                        <a:t>Çalışan</a:t>
                      </a:r>
                      <a:r>
                        <a:rPr lang="tr-TR" sz="1600" strike="noStrike" baseline="0" dirty="0" smtClean="0">
                          <a:solidFill>
                            <a:schemeClr val="tx1"/>
                          </a:solidFill>
                          <a:latin typeface="Arial" pitchFamily="34" charset="0"/>
                          <a:cs typeface="Arial" pitchFamily="34" charset="0"/>
                        </a:rPr>
                        <a:t> Sayısı</a:t>
                      </a:r>
                      <a:endParaRPr lang="tr-TR" sz="1600" strike="noStrike" dirty="0">
                        <a:solidFill>
                          <a:schemeClr val="tx1"/>
                        </a:solidFill>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600" strike="noStrike" dirty="0" smtClean="0">
                          <a:solidFill>
                            <a:schemeClr val="tx1"/>
                          </a:solidFill>
                          <a:latin typeface="Arial" pitchFamily="34" charset="0"/>
                          <a:cs typeface="Arial" pitchFamily="34" charset="0"/>
                        </a:rPr>
                        <a:t>Bilanço </a:t>
                      </a:r>
                    </a:p>
                    <a:p>
                      <a:pPr algn="ctr"/>
                      <a:r>
                        <a:rPr lang="tr-TR" sz="1600" strike="noStrike" dirty="0" smtClean="0">
                          <a:solidFill>
                            <a:schemeClr val="tx1"/>
                          </a:solidFill>
                          <a:latin typeface="Arial" pitchFamily="34" charset="0"/>
                          <a:cs typeface="Arial" pitchFamily="34" charset="0"/>
                        </a:rPr>
                        <a:t>(Milyon TL)</a:t>
                      </a:r>
                      <a:endParaRPr lang="tr-TR" sz="1600" strike="noStrike"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600" strike="noStrike" dirty="0" smtClean="0">
                          <a:solidFill>
                            <a:schemeClr val="tx1"/>
                          </a:solidFill>
                          <a:latin typeface="Arial" pitchFamily="34" charset="0"/>
                          <a:cs typeface="Arial" pitchFamily="34" charset="0"/>
                        </a:rPr>
                        <a:t>Net Satış </a:t>
                      </a:r>
                    </a:p>
                    <a:p>
                      <a:pPr algn="ctr"/>
                      <a:r>
                        <a:rPr lang="tr-TR" sz="1600" strike="noStrike" dirty="0" smtClean="0">
                          <a:solidFill>
                            <a:schemeClr val="tx1"/>
                          </a:solidFill>
                          <a:latin typeface="Arial" pitchFamily="34" charset="0"/>
                          <a:cs typeface="Arial" pitchFamily="34" charset="0"/>
                        </a:rPr>
                        <a:t>(Milyon TL)</a:t>
                      </a:r>
                      <a:endParaRPr lang="tr-TR" sz="1600" strike="noStrike" dirty="0">
                        <a:solidFill>
                          <a:schemeClr val="tx1"/>
                        </a:solidFill>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0"/>
                  </a:ext>
                </a:extLst>
              </a:tr>
              <a:tr h="401207">
                <a:tc>
                  <a:txBody>
                    <a:bodyPr/>
                    <a:lstStyle/>
                    <a:p>
                      <a:pPr algn="ctr"/>
                      <a:r>
                        <a:rPr lang="tr-TR" sz="1600" strike="noStrike" dirty="0" smtClean="0">
                          <a:latin typeface="Arial" pitchFamily="34" charset="0"/>
                          <a:cs typeface="Arial" pitchFamily="34" charset="0"/>
                        </a:rPr>
                        <a:t>Mikro</a:t>
                      </a:r>
                      <a:endParaRPr lang="tr-TR" sz="1600" strike="noStrike"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2000" b="1" strike="noStrike" dirty="0" smtClean="0">
                          <a:latin typeface="Arial" pitchFamily="34" charset="0"/>
                          <a:cs typeface="Arial" pitchFamily="34" charset="0"/>
                        </a:rPr>
                        <a:t>&lt;10</a:t>
                      </a:r>
                      <a:endParaRPr lang="tr-TR" sz="2000" b="1" strike="noStrike"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2000" b="1" strike="noStrike" kern="1200" dirty="0" smtClean="0">
                          <a:solidFill>
                            <a:schemeClr val="dk1"/>
                          </a:solidFill>
                          <a:latin typeface="Arial" pitchFamily="34" charset="0"/>
                          <a:ea typeface="+mn-ea"/>
                          <a:cs typeface="Arial" pitchFamily="34" charset="0"/>
                        </a:rPr>
                        <a:t>≤ 5</a:t>
                      </a:r>
                      <a:endParaRPr lang="tr-TR" sz="2000" b="1" strike="noStrike"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2000" b="1" strike="noStrike" kern="1200" dirty="0" smtClean="0">
                          <a:solidFill>
                            <a:schemeClr val="dk1"/>
                          </a:solidFill>
                          <a:latin typeface="Arial" pitchFamily="34" charset="0"/>
                          <a:ea typeface="+mn-ea"/>
                          <a:cs typeface="Arial" pitchFamily="34" charset="0"/>
                        </a:rPr>
                        <a:t>≤ 5</a:t>
                      </a:r>
                      <a:endParaRPr lang="tr-TR" sz="2000" b="1" strike="noStrike"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extLst>
                  <a:ext uri="{0D108BD9-81ED-4DB2-BD59-A6C34878D82A}">
                    <a16:rowId xmlns:a16="http://schemas.microsoft.com/office/drawing/2014/main" xmlns="" val="10001"/>
                  </a:ext>
                </a:extLst>
              </a:tr>
              <a:tr h="575952">
                <a:tc>
                  <a:txBody>
                    <a:bodyPr/>
                    <a:lstStyle/>
                    <a:p>
                      <a:pPr algn="ctr"/>
                      <a:r>
                        <a:rPr lang="tr-TR" sz="1600" strike="noStrike" dirty="0" smtClean="0">
                          <a:latin typeface="Arial" pitchFamily="34" charset="0"/>
                          <a:cs typeface="Arial" pitchFamily="34" charset="0"/>
                        </a:rPr>
                        <a:t>Küçük</a:t>
                      </a:r>
                      <a:endParaRPr lang="tr-TR" sz="1600" strike="noStrike"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2000" b="1" strike="noStrike" dirty="0" smtClean="0">
                          <a:latin typeface="Arial" pitchFamily="34" charset="0"/>
                          <a:cs typeface="Arial" pitchFamily="34" charset="0"/>
                        </a:rPr>
                        <a:t>&lt;50</a:t>
                      </a:r>
                      <a:endParaRPr lang="tr-TR" sz="2000" b="1" strike="noStrike"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2000" b="1" strike="noStrike" kern="1200" dirty="0" smtClean="0">
                          <a:solidFill>
                            <a:schemeClr val="dk1"/>
                          </a:solidFill>
                          <a:latin typeface="Arial" pitchFamily="34" charset="0"/>
                          <a:ea typeface="+mn-ea"/>
                          <a:cs typeface="Arial" pitchFamily="34" charset="0"/>
                        </a:rPr>
                        <a:t>≤ 50</a:t>
                      </a:r>
                      <a:endParaRPr lang="tr-TR" sz="2000" b="1" strike="noStrike"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2000" b="1" strike="noStrike" kern="1200" dirty="0" smtClean="0">
                          <a:solidFill>
                            <a:schemeClr val="dk1"/>
                          </a:solidFill>
                          <a:latin typeface="Arial" pitchFamily="34" charset="0"/>
                          <a:ea typeface="+mn-ea"/>
                          <a:cs typeface="Arial" pitchFamily="34" charset="0"/>
                        </a:rPr>
                        <a:t>≤ 50</a:t>
                      </a:r>
                      <a:endParaRPr lang="tr-TR" sz="2000" b="1" strike="noStrike"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2"/>
                  </a:ext>
                </a:extLst>
              </a:tr>
              <a:tr h="401207">
                <a:tc>
                  <a:txBody>
                    <a:bodyPr/>
                    <a:lstStyle/>
                    <a:p>
                      <a:pPr algn="ctr"/>
                      <a:r>
                        <a:rPr lang="tr-TR" sz="1600" strike="noStrike" dirty="0" smtClean="0">
                          <a:latin typeface="Arial" pitchFamily="34" charset="0"/>
                          <a:cs typeface="Arial" pitchFamily="34" charset="0"/>
                        </a:rPr>
                        <a:t>Orta</a:t>
                      </a:r>
                      <a:endParaRPr lang="tr-TR" sz="1600" strike="noStrike"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2000" b="1" strike="noStrike" dirty="0" smtClean="0">
                          <a:latin typeface="Arial" pitchFamily="34" charset="0"/>
                          <a:cs typeface="Arial" pitchFamily="34" charset="0"/>
                        </a:rPr>
                        <a:t>&lt;250</a:t>
                      </a:r>
                      <a:endParaRPr lang="tr-TR" sz="2000" b="1" strike="noStrike"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2000" b="1" strike="noStrike" kern="1200" dirty="0" smtClean="0">
                          <a:solidFill>
                            <a:schemeClr val="dk1"/>
                          </a:solidFill>
                          <a:latin typeface="Arial" pitchFamily="34" charset="0"/>
                          <a:ea typeface="+mn-ea"/>
                          <a:cs typeface="Arial" pitchFamily="34" charset="0"/>
                        </a:rPr>
                        <a:t>≤ 250</a:t>
                      </a:r>
                      <a:endParaRPr lang="tr-TR" sz="2000" b="1" strike="noStrike"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2000" b="1" strike="noStrike" kern="1200" dirty="0" smtClean="0">
                          <a:solidFill>
                            <a:schemeClr val="dk1"/>
                          </a:solidFill>
                          <a:latin typeface="Arial" pitchFamily="34" charset="0"/>
                          <a:ea typeface="+mn-ea"/>
                          <a:cs typeface="Arial" pitchFamily="34" charset="0"/>
                        </a:rPr>
                        <a:t>≤ 250</a:t>
                      </a:r>
                      <a:endParaRPr lang="tr-TR" sz="2000" b="1" strike="noStrike"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extLst>
                  <a:ext uri="{0D108BD9-81ED-4DB2-BD59-A6C34878D82A}">
                    <a16:rowId xmlns:a16="http://schemas.microsoft.com/office/drawing/2014/main" xmlns="" val="10003"/>
                  </a:ext>
                </a:extLst>
              </a:tr>
            </a:tbl>
          </a:graphicData>
        </a:graphic>
      </p:graphicFrame>
      <p:sp>
        <p:nvSpPr>
          <p:cNvPr id="4" name="Yuvarlatılmış Dikdörtgen 3"/>
          <p:cNvSpPr/>
          <p:nvPr/>
        </p:nvSpPr>
        <p:spPr>
          <a:xfrm>
            <a:off x="885944" y="3128268"/>
            <a:ext cx="7416824" cy="2160240"/>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trike="sngStrike"/>
          </a:p>
        </p:txBody>
      </p:sp>
      <p:sp>
        <p:nvSpPr>
          <p:cNvPr id="13"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b="1" smtClean="0">
                <a:solidFill>
                  <a:schemeClr val="tx2">
                    <a:lumMod val="50000"/>
                  </a:schemeClr>
                </a:solidFill>
                <a:latin typeface="Calibri" panose="020F0502020204030204" pitchFamily="34" charset="0"/>
              </a:rPr>
              <a:pPr>
                <a:defRPr/>
              </a:pPr>
              <a:t>2</a:t>
            </a:fld>
            <a:endParaRPr lang="en-CA" b="1" dirty="0">
              <a:solidFill>
                <a:schemeClr val="tx2">
                  <a:lumMod val="50000"/>
                </a:schemeClr>
              </a:solidFill>
              <a:latin typeface="Calibri" panose="020F0502020204030204" pitchFamily="34" charset="0"/>
            </a:endParaRPr>
          </a:p>
        </p:txBody>
      </p:sp>
      <p:sp>
        <p:nvSpPr>
          <p:cNvPr id="14" name="4 Metin kutusu"/>
          <p:cNvSpPr txBox="1"/>
          <p:nvPr/>
        </p:nvSpPr>
        <p:spPr>
          <a:xfrm>
            <a:off x="111858" y="5402854"/>
            <a:ext cx="8964996" cy="830997"/>
          </a:xfrm>
          <a:prstGeom prst="rect">
            <a:avLst/>
          </a:prstGeom>
          <a:noFill/>
        </p:spPr>
        <p:txBody>
          <a:bodyPr wrap="square" rtlCol="0">
            <a:spAutoFit/>
          </a:bodyPr>
          <a:lstStyle/>
          <a:p>
            <a:pPr marL="285750" indent="-285750">
              <a:buFont typeface="Arial" panose="020B0604020202020204" pitchFamily="34" charset="0"/>
              <a:buChar char="•"/>
            </a:pPr>
            <a:r>
              <a:rPr lang="tr-TR" sz="1600" b="1" dirty="0" smtClean="0">
                <a:solidFill>
                  <a:srgbClr val="006597"/>
                </a:solidFill>
              </a:rPr>
              <a:t>KOSGEB </a:t>
            </a:r>
            <a:r>
              <a:rPr lang="tr-TR" sz="1600" b="1" dirty="0">
                <a:solidFill>
                  <a:srgbClr val="006597"/>
                </a:solidFill>
              </a:rPr>
              <a:t>Desteklerinden yararlanabilecek sektörler Bakanlar Kurulu tarafından belirlenir.</a:t>
            </a:r>
          </a:p>
          <a:p>
            <a:pPr marL="285750" indent="-285750">
              <a:buFont typeface="Arial" panose="020B0604020202020204" pitchFamily="34" charset="0"/>
              <a:buChar char="•"/>
            </a:pPr>
            <a:r>
              <a:rPr lang="tr-TR" sz="1600" b="1" dirty="0" smtClean="0">
                <a:solidFill>
                  <a:srgbClr val="006597"/>
                </a:solidFill>
              </a:rPr>
              <a:t>KOBİGEL </a:t>
            </a:r>
            <a:r>
              <a:rPr lang="tr-TR" sz="1600" b="1" dirty="0">
                <a:solidFill>
                  <a:srgbClr val="006597"/>
                </a:solidFill>
              </a:rPr>
              <a:t>– KOBİ Gelişim Destek Programı Proje Teklif Çağrı konularına göre ayrıca sektör, bölge, ölçek ve diğer kısıtlar uygulanabilir.</a:t>
            </a:r>
          </a:p>
        </p:txBody>
      </p:sp>
      <p:cxnSp>
        <p:nvCxnSpPr>
          <p:cNvPr id="15" name="Düz Bağlayıcı 14"/>
          <p:cNvCxnSpPr/>
          <p:nvPr/>
        </p:nvCxnSpPr>
        <p:spPr>
          <a:xfrm>
            <a:off x="323528" y="811820"/>
            <a:ext cx="83529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80611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3" cstate="print"/>
          <a:srcRect/>
          <a:stretch>
            <a:fillRect/>
          </a:stretch>
        </p:blipFill>
        <p:spPr bwMode="auto">
          <a:xfrm>
            <a:off x="8172400" y="99137"/>
            <a:ext cx="720080" cy="507913"/>
          </a:xfrm>
          <a:prstGeom prst="rect">
            <a:avLst/>
          </a:prstGeom>
          <a:noFill/>
          <a:ln w="9525">
            <a:noFill/>
            <a:miter lim="800000"/>
            <a:headEnd/>
            <a:tailEnd/>
          </a:ln>
        </p:spPr>
      </p:pic>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05176F-93CC-4415-BB0C-5FD562410E30}" type="slidenum">
              <a:rPr kumimoji="0" lang="tr-TR" sz="1200" b="0" i="0" u="none" strike="noStrike" kern="1200" cap="none" spc="0" normalizeH="0" baseline="0" noProof="0" smtClean="0">
                <a:ln>
                  <a:noFill/>
                </a:ln>
                <a:solidFill>
                  <a:prstClr val="black"/>
                </a:solidFill>
                <a:effectLst/>
                <a:uLnTx/>
                <a:uFillTx/>
                <a:latin typeface="Frutiger 45 Light"/>
                <a:ea typeface="ヒラギノ角ゴ Pro W3" pitchFamily="1"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tr-TR" sz="1200" b="0" i="0" u="none" strike="noStrike" kern="1200" cap="none" spc="0" normalizeH="0" baseline="0" noProof="0" dirty="0">
              <a:ln>
                <a:noFill/>
              </a:ln>
              <a:solidFill>
                <a:prstClr val="black"/>
              </a:solidFill>
              <a:effectLst/>
              <a:uLnTx/>
              <a:uFillTx/>
              <a:latin typeface="Frutiger 45 Light"/>
              <a:ea typeface="ヒラギノ角ゴ Pro W3" pitchFamily="1" charset="-128"/>
              <a:cs typeface="+mn-cs"/>
            </a:endParaRPr>
          </a:p>
        </p:txBody>
      </p:sp>
      <p:graphicFrame>
        <p:nvGraphicFramePr>
          <p:cNvPr id="20" name="Diyagram 19"/>
          <p:cNvGraphicFramePr/>
          <p:nvPr>
            <p:extLst>
              <p:ext uri="{D42A27DB-BD31-4B8C-83A1-F6EECF244321}">
                <p14:modId xmlns:p14="http://schemas.microsoft.com/office/powerpoint/2010/main" val="1250371743"/>
              </p:ext>
            </p:extLst>
          </p:nvPr>
        </p:nvGraphicFramePr>
        <p:xfrm>
          <a:off x="359952" y="391964"/>
          <a:ext cx="8784048" cy="627354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Metin kutusu 20"/>
          <p:cNvSpPr txBox="1"/>
          <p:nvPr/>
        </p:nvSpPr>
        <p:spPr>
          <a:xfrm>
            <a:off x="467544" y="1256094"/>
            <a:ext cx="1440160" cy="766591"/>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2200" b="1" i="0" u="none" strike="noStrike" kern="1200" cap="none" spc="0" normalizeH="0" baseline="0" noProof="0" dirty="0" smtClean="0">
                <a:ln>
                  <a:noFill/>
                </a:ln>
                <a:solidFill>
                  <a:srgbClr val="5994CE"/>
                </a:solidFill>
                <a:effectLst/>
                <a:uLnTx/>
                <a:uFillTx/>
                <a:latin typeface="Calibri" pitchFamily="34" charset="0"/>
                <a:ea typeface="ヒラギノ角ゴ Pro W3" pitchFamily="1" charset="-128"/>
                <a:cs typeface="+mn-cs"/>
              </a:rPr>
              <a:t>Programın Amacı</a:t>
            </a:r>
            <a:endParaRPr kumimoji="0" lang="tr-TR" sz="2200" b="1" i="0" u="none" strike="noStrike" kern="1200" cap="none" spc="0" normalizeH="0" baseline="0" noProof="0" dirty="0">
              <a:ln>
                <a:noFill/>
              </a:ln>
              <a:solidFill>
                <a:srgbClr val="5994CE"/>
              </a:solidFill>
              <a:effectLst/>
              <a:uLnTx/>
              <a:uFillTx/>
              <a:latin typeface="Calibri" pitchFamily="34" charset="0"/>
              <a:ea typeface="ヒラギノ角ゴ Pro W3" pitchFamily="1" charset="-128"/>
              <a:cs typeface="+mn-cs"/>
            </a:endParaRPr>
          </a:p>
        </p:txBody>
      </p:sp>
      <p:sp>
        <p:nvSpPr>
          <p:cNvPr id="22" name="Metin kutusu 21"/>
          <p:cNvSpPr txBox="1"/>
          <p:nvPr/>
        </p:nvSpPr>
        <p:spPr>
          <a:xfrm>
            <a:off x="971600" y="3128302"/>
            <a:ext cx="1512168" cy="769441"/>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2200" b="1" i="0" u="none" strike="noStrike" kern="1200" cap="none" spc="0" normalizeH="0" baseline="0" noProof="0" dirty="0" smtClean="0">
                <a:ln>
                  <a:noFill/>
                </a:ln>
                <a:solidFill>
                  <a:srgbClr val="5994CE"/>
                </a:solidFill>
                <a:effectLst/>
                <a:uLnTx/>
                <a:uFillTx/>
                <a:latin typeface="Calibri" pitchFamily="34" charset="0"/>
                <a:ea typeface="ヒラギノ角ゴ Pro W3" pitchFamily="1" charset="-128"/>
                <a:cs typeface="+mn-cs"/>
              </a:rPr>
              <a:t>Uygulama Şekli </a:t>
            </a:r>
            <a:endParaRPr kumimoji="0" lang="tr-TR" sz="2200" b="1" i="0" u="none" strike="noStrike" kern="1200" cap="none" spc="0" normalizeH="0" baseline="0" noProof="0" dirty="0">
              <a:ln>
                <a:noFill/>
              </a:ln>
              <a:solidFill>
                <a:srgbClr val="5994CE"/>
              </a:solidFill>
              <a:effectLst/>
              <a:uLnTx/>
              <a:uFillTx/>
              <a:latin typeface="Calibri" pitchFamily="34" charset="0"/>
              <a:ea typeface="ヒラギノ角ゴ Pro W3" pitchFamily="1" charset="-128"/>
              <a:cs typeface="+mn-cs"/>
            </a:endParaRPr>
          </a:p>
        </p:txBody>
      </p:sp>
      <p:sp>
        <p:nvSpPr>
          <p:cNvPr id="23" name="Metin kutusu 22"/>
          <p:cNvSpPr txBox="1"/>
          <p:nvPr/>
        </p:nvSpPr>
        <p:spPr>
          <a:xfrm>
            <a:off x="539552" y="4856494"/>
            <a:ext cx="1440160" cy="1107996"/>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2200" b="1" i="0" u="none" strike="noStrike" kern="1200" cap="none" spc="0" normalizeH="0" baseline="0" noProof="0" dirty="0">
                <a:ln>
                  <a:noFill/>
                </a:ln>
                <a:solidFill>
                  <a:srgbClr val="5994CE"/>
                </a:solidFill>
                <a:effectLst/>
                <a:uLnTx/>
                <a:uFillTx/>
                <a:latin typeface="Calibri" pitchFamily="34" charset="0"/>
                <a:ea typeface="ヒラギノ角ゴ Pro W3" pitchFamily="1" charset="-128"/>
                <a:cs typeface="+mn-cs"/>
              </a:rPr>
              <a:t>Proje Çağrı Konuları</a:t>
            </a:r>
          </a:p>
        </p:txBody>
      </p:sp>
      <p:sp>
        <p:nvSpPr>
          <p:cNvPr id="10" name="3 Metin kutusu"/>
          <p:cNvSpPr txBox="1"/>
          <p:nvPr/>
        </p:nvSpPr>
        <p:spPr>
          <a:xfrm>
            <a:off x="395536" y="175974"/>
            <a:ext cx="7632848" cy="338554"/>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tr-TR" sz="1600" b="1" i="0" u="none" strike="noStrike" kern="1200" cap="none" spc="0" normalizeH="0" baseline="0" noProof="0" dirty="0">
                <a:ln>
                  <a:noFill/>
                </a:ln>
                <a:solidFill>
                  <a:srgbClr val="00BAD9"/>
                </a:solidFill>
                <a:effectLst/>
                <a:uLnTx/>
                <a:uFillTx/>
                <a:latin typeface="Calibri" pitchFamily="34" charset="0"/>
                <a:ea typeface="ヒラギノ角ゴ Pro W3" pitchFamily="1" charset="-128"/>
                <a:cs typeface="+mn-cs"/>
              </a:rPr>
              <a:t>KOBİGEL – KOBİ GELİŞİM DESTEK PROGRAMI</a:t>
            </a:r>
          </a:p>
        </p:txBody>
      </p:sp>
    </p:spTree>
    <p:extLst>
      <p:ext uri="{BB962C8B-B14F-4D97-AF65-F5344CB8AC3E}">
        <p14:creationId xmlns:p14="http://schemas.microsoft.com/office/powerpoint/2010/main" val="36096148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643241" y="1621969"/>
            <a:ext cx="8177245" cy="2154371"/>
          </a:xfrm>
          <a:prstGeom prst="rect">
            <a:avLst/>
          </a:prstGeom>
          <a:noFill/>
        </p:spPr>
        <p:txBody>
          <a:bodyPr wrap="square" rtlCol="0">
            <a:noAutofit/>
          </a:bodyPr>
          <a:lstStyle/>
          <a:p>
            <a:pPr marL="182563" marR="0" lvl="0" indent="-182563" algn="just" defTabSz="914400" rtl="0" eaLnBrk="1" fontAlgn="base" latinLnBrk="0" hangingPunct="1">
              <a:lnSpc>
                <a:spcPct val="100000"/>
              </a:lnSpc>
              <a:spcBef>
                <a:spcPct val="0"/>
              </a:spcBef>
              <a:spcAft>
                <a:spcPct val="0"/>
              </a:spcAft>
              <a:buClr>
                <a:srgbClr val="52AADF"/>
              </a:buClr>
              <a:buSzPct val="125000"/>
              <a:buFont typeface="Calibri" panose="020F0502020204030204" pitchFamily="34" charset="0"/>
              <a:buChar char="•"/>
              <a:tabLst/>
              <a:defRPr/>
            </a:pPr>
            <a:r>
              <a:rPr kumimoji="0" lang="tr-TR" sz="2400" b="1" i="0" u="sng" strike="noStrike" kern="1200" cap="none" spc="0" normalizeH="0" baseline="0" noProof="0" dirty="0">
                <a:ln>
                  <a:noFill/>
                </a:ln>
                <a:solidFill>
                  <a:srgbClr val="52AADF">
                    <a:lumMod val="50000"/>
                  </a:srgbClr>
                </a:solidFill>
                <a:effectLst/>
                <a:uLnTx/>
                <a:uFillTx/>
                <a:latin typeface="Calibri" pitchFamily="34" charset="0"/>
                <a:ea typeface="ヒラギノ角ゴ Pro W3" pitchFamily="1" charset="-128"/>
                <a:cs typeface="+mn-cs"/>
              </a:rPr>
              <a:t>İhtiyaçlarını ve hedeflerini tanımlayabilen</a:t>
            </a:r>
            <a:r>
              <a:rPr kumimoji="0" lang="tr-TR" sz="2400" b="0" i="0" u="none" strike="noStrike" kern="1200" cap="none" spc="0" normalizeH="0" baseline="0" noProof="0" dirty="0">
                <a:ln>
                  <a:noFill/>
                </a:ln>
                <a:solidFill>
                  <a:srgbClr val="52AADF">
                    <a:lumMod val="50000"/>
                  </a:srgbClr>
                </a:solidFill>
                <a:effectLst/>
                <a:uLnTx/>
                <a:uFillTx/>
                <a:latin typeface="Calibri" pitchFamily="34" charset="0"/>
                <a:ea typeface="ヒラギノ角ゴ Pro W3" pitchFamily="1" charset="-128"/>
                <a:cs typeface="+mn-cs"/>
              </a:rPr>
              <a:t>, hedeflere ulaşmayı sağlayacak faaliyetleri planlayabilen KOBİ’ler desteklenir. </a:t>
            </a:r>
          </a:p>
          <a:p>
            <a:pPr marL="182563" marR="0" lvl="0" indent="-182563" algn="just" defTabSz="914400" rtl="0" eaLnBrk="1" fontAlgn="base" latinLnBrk="0" hangingPunct="1">
              <a:lnSpc>
                <a:spcPct val="100000"/>
              </a:lnSpc>
              <a:spcBef>
                <a:spcPct val="0"/>
              </a:spcBef>
              <a:spcAft>
                <a:spcPct val="0"/>
              </a:spcAft>
              <a:buClr>
                <a:srgbClr val="52AADF"/>
              </a:buClr>
              <a:buSzPct val="125000"/>
              <a:buFont typeface="Calibri" panose="020F0502020204030204" pitchFamily="34" charset="0"/>
              <a:buChar char="•"/>
              <a:tabLst/>
              <a:defRPr/>
            </a:pPr>
            <a:r>
              <a:rPr kumimoji="0" lang="tr-TR" sz="2400" b="0" i="0" u="none" strike="noStrike" kern="1200" cap="none" spc="0" normalizeH="0" baseline="0" noProof="0" dirty="0">
                <a:ln>
                  <a:noFill/>
                </a:ln>
                <a:solidFill>
                  <a:srgbClr val="52AADF">
                    <a:lumMod val="50000"/>
                  </a:srgbClr>
                </a:solidFill>
                <a:effectLst/>
                <a:uLnTx/>
                <a:uFillTx/>
                <a:latin typeface="Calibri" pitchFamily="34" charset="0"/>
                <a:ea typeface="ヒラギノ角ゴ Pro W3" pitchFamily="1" charset="-128"/>
                <a:cs typeface="+mn-cs"/>
              </a:rPr>
              <a:t>Projesini gerçekçi finansman ve insan kaynağı öngörüleriyle destekleyebilen KOBİ’lere, </a:t>
            </a:r>
            <a:r>
              <a:rPr kumimoji="0" lang="tr-TR" sz="2400" b="1" i="0" u="sng" strike="noStrike" kern="1200" cap="none" spc="0" normalizeH="0" baseline="0" noProof="0" dirty="0">
                <a:ln>
                  <a:noFill/>
                </a:ln>
                <a:solidFill>
                  <a:srgbClr val="52AADF">
                    <a:lumMod val="50000"/>
                  </a:srgbClr>
                </a:solidFill>
                <a:effectLst/>
                <a:uLnTx/>
                <a:uFillTx/>
                <a:latin typeface="Calibri" pitchFamily="34" charset="0"/>
                <a:ea typeface="ヒラギノ角ゴ Pro W3" pitchFamily="1" charset="-128"/>
                <a:cs typeface="+mn-cs"/>
              </a:rPr>
              <a:t>işletme altyapısında kayda değer etki oluşturacak hacimde destek </a:t>
            </a:r>
            <a:r>
              <a:rPr kumimoji="0" lang="tr-TR" sz="2400" b="0" i="0" u="none" strike="noStrike" kern="1200" cap="none" spc="0" normalizeH="0" baseline="0" noProof="0" dirty="0">
                <a:ln>
                  <a:noFill/>
                </a:ln>
                <a:solidFill>
                  <a:srgbClr val="52AADF">
                    <a:lumMod val="50000"/>
                  </a:srgbClr>
                </a:solidFill>
                <a:effectLst/>
                <a:uLnTx/>
                <a:uFillTx/>
                <a:latin typeface="Calibri" pitchFamily="34" charset="0"/>
                <a:ea typeface="ヒラギノ角ゴ Pro W3" pitchFamily="1" charset="-128"/>
                <a:cs typeface="+mn-cs"/>
              </a:rPr>
              <a:t>verilir.  </a:t>
            </a:r>
          </a:p>
        </p:txBody>
      </p:sp>
      <p:grpSp>
        <p:nvGrpSpPr>
          <p:cNvPr id="6" name="Grup 5"/>
          <p:cNvGrpSpPr/>
          <p:nvPr/>
        </p:nvGrpSpPr>
        <p:grpSpPr>
          <a:xfrm>
            <a:off x="755585" y="1112044"/>
            <a:ext cx="7913055" cy="390255"/>
            <a:chOff x="755576" y="1262876"/>
            <a:chExt cx="7913055" cy="391707"/>
          </a:xfrm>
        </p:grpSpPr>
        <p:sp>
          <p:nvSpPr>
            <p:cNvPr id="14" name="Dikdörtgen 13"/>
            <p:cNvSpPr/>
            <p:nvPr/>
          </p:nvSpPr>
          <p:spPr>
            <a:xfrm>
              <a:off x="755576" y="1340768"/>
              <a:ext cx="188566" cy="207018"/>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Metin kutusu 16"/>
            <p:cNvSpPr txBox="1"/>
            <p:nvPr/>
          </p:nvSpPr>
          <p:spPr>
            <a:xfrm>
              <a:off x="963775" y="1262876"/>
              <a:ext cx="7704856" cy="391707"/>
            </a:xfrm>
            <a:prstGeom prst="rect">
              <a:avLst/>
            </a:prstGeom>
            <a:noFill/>
          </p:spPr>
          <p:txBody>
            <a:bodyPr wrap="square" rtlCol="0">
              <a:noAutofit/>
            </a:bodyPr>
            <a:lstStyle/>
            <a:p>
              <a:pPr marL="0" marR="0" lvl="0" indent="0" algn="l" defTabSz="914400" rtl="0" eaLnBrk="1" fontAlgn="base" latinLnBrk="0" hangingPunct="1">
                <a:lnSpc>
                  <a:spcPct val="100000"/>
                </a:lnSpc>
                <a:spcBef>
                  <a:spcPct val="0"/>
                </a:spcBef>
                <a:spcAft>
                  <a:spcPct val="0"/>
                </a:spcAft>
                <a:buClr>
                  <a:srgbClr val="52AADF"/>
                </a:buClr>
                <a:buSzTx/>
                <a:buFontTx/>
                <a:buNone/>
                <a:tabLst/>
                <a:defRPr/>
              </a:pPr>
              <a:r>
                <a:rPr kumimoji="0" lang="tr-TR" sz="2400" b="1" i="0" u="none" strike="noStrike" kern="1200" cap="none" spc="0" normalizeH="0" baseline="0" noProof="0" dirty="0" smtClean="0">
                  <a:ln>
                    <a:noFill/>
                  </a:ln>
                  <a:solidFill>
                    <a:srgbClr val="FF0000"/>
                  </a:solidFill>
                  <a:effectLst/>
                  <a:uLnTx/>
                  <a:uFillTx/>
                  <a:latin typeface="Calibri" pitchFamily="34" charset="0"/>
                  <a:ea typeface="ヒラギノ角ゴ Pro W3" pitchFamily="1" charset="-128"/>
                  <a:cs typeface="+mn-cs"/>
                </a:rPr>
                <a:t>KOSGEB açısından proje esaslı desteğin yararı:</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tr-TR" sz="2400" b="0" i="0" u="none" strike="noStrike" kern="1200" cap="none" spc="0" normalizeH="0" baseline="0" noProof="0" dirty="0">
                <a:ln>
                  <a:noFill/>
                </a:ln>
                <a:solidFill>
                  <a:srgbClr val="5994CE"/>
                </a:solidFill>
                <a:effectLst/>
                <a:uLnTx/>
                <a:uFillTx/>
                <a:latin typeface="Calibri" pitchFamily="34" charset="0"/>
                <a:ea typeface="ヒラギノ角ゴ Pro W3" pitchFamily="1" charset="-128"/>
                <a:cs typeface="+mn-cs"/>
              </a:endParaRPr>
            </a:p>
          </p:txBody>
        </p:sp>
      </p:grpSp>
      <p:grpSp>
        <p:nvGrpSpPr>
          <p:cNvPr id="21" name="Grup 20"/>
          <p:cNvGrpSpPr/>
          <p:nvPr/>
        </p:nvGrpSpPr>
        <p:grpSpPr>
          <a:xfrm>
            <a:off x="755856" y="3602142"/>
            <a:ext cx="7931358" cy="390256"/>
            <a:chOff x="755576" y="1196752"/>
            <a:chExt cx="7931358" cy="391707"/>
          </a:xfrm>
        </p:grpSpPr>
        <p:sp>
          <p:nvSpPr>
            <p:cNvPr id="23" name="Dikdörtgen 22"/>
            <p:cNvSpPr/>
            <p:nvPr/>
          </p:nvSpPr>
          <p:spPr>
            <a:xfrm>
              <a:off x="755576" y="1340768"/>
              <a:ext cx="188566" cy="207018"/>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4" name="Metin kutusu 23"/>
            <p:cNvSpPr txBox="1"/>
            <p:nvPr/>
          </p:nvSpPr>
          <p:spPr>
            <a:xfrm>
              <a:off x="982078" y="1196752"/>
              <a:ext cx="7704856" cy="391707"/>
            </a:xfrm>
            <a:prstGeom prst="rect">
              <a:avLst/>
            </a:prstGeom>
            <a:noFill/>
          </p:spPr>
          <p:txBody>
            <a:bodyPr wrap="square" rtlCol="0">
              <a:noAutofit/>
            </a:bodyPr>
            <a:lstStyle/>
            <a:p>
              <a:pPr marL="0" marR="0" lvl="0" indent="0" algn="l" defTabSz="914400" rtl="0" eaLnBrk="1" fontAlgn="base" latinLnBrk="0" hangingPunct="1">
                <a:lnSpc>
                  <a:spcPct val="100000"/>
                </a:lnSpc>
                <a:spcBef>
                  <a:spcPct val="0"/>
                </a:spcBef>
                <a:spcAft>
                  <a:spcPct val="0"/>
                </a:spcAft>
                <a:buClr>
                  <a:srgbClr val="52AADF"/>
                </a:buClr>
                <a:buSzTx/>
                <a:buFontTx/>
                <a:buNone/>
                <a:tabLst/>
                <a:defRPr/>
              </a:pPr>
              <a:r>
                <a:rPr kumimoji="0" lang="tr-TR" sz="2400" b="1" i="0" u="none" strike="noStrike" kern="1200" cap="none" spc="0" normalizeH="0" baseline="0" noProof="0" dirty="0" smtClean="0">
                  <a:ln>
                    <a:noFill/>
                  </a:ln>
                  <a:solidFill>
                    <a:srgbClr val="FF0000"/>
                  </a:solidFill>
                  <a:effectLst/>
                  <a:uLnTx/>
                  <a:uFillTx/>
                  <a:latin typeface="Calibri" pitchFamily="34" charset="0"/>
                  <a:ea typeface="ヒラギノ角ゴ Pro W3" pitchFamily="1" charset="-128"/>
                  <a:cs typeface="+mn-cs"/>
                </a:rPr>
                <a:t>KOBİ açısından proje hazırlamanın yararı:</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tr-TR" sz="2400" b="0" i="0" u="none" strike="noStrike" kern="1200" cap="none" spc="0" normalizeH="0" baseline="0" noProof="0" dirty="0">
                <a:ln>
                  <a:noFill/>
                </a:ln>
                <a:solidFill>
                  <a:srgbClr val="5994CE"/>
                </a:solidFill>
                <a:effectLst/>
                <a:uLnTx/>
                <a:uFillTx/>
                <a:latin typeface="Calibri" pitchFamily="34" charset="0"/>
                <a:ea typeface="ヒラギノ角ゴ Pro W3" pitchFamily="1" charset="-128"/>
                <a:cs typeface="+mn-cs"/>
              </a:endParaRPr>
            </a:p>
          </p:txBody>
        </p:sp>
      </p:grpSp>
      <p:sp>
        <p:nvSpPr>
          <p:cNvPr id="25" name="Metin kutusu 24"/>
          <p:cNvSpPr txBox="1"/>
          <p:nvPr/>
        </p:nvSpPr>
        <p:spPr>
          <a:xfrm>
            <a:off x="643833" y="4064372"/>
            <a:ext cx="8043381" cy="2011160"/>
          </a:xfrm>
          <a:prstGeom prst="rect">
            <a:avLst/>
          </a:prstGeom>
          <a:noFill/>
        </p:spPr>
        <p:txBody>
          <a:bodyPr wrap="square" rtlCol="0">
            <a:noAutofit/>
          </a:bodyPr>
          <a:lstStyle/>
          <a:p>
            <a:pPr marL="182563" marR="0" lvl="0" indent="-182563" algn="just" defTabSz="914400" rtl="0" eaLnBrk="1" fontAlgn="base" latinLnBrk="0" hangingPunct="1">
              <a:lnSpc>
                <a:spcPct val="100000"/>
              </a:lnSpc>
              <a:spcBef>
                <a:spcPct val="0"/>
              </a:spcBef>
              <a:spcAft>
                <a:spcPct val="0"/>
              </a:spcAft>
              <a:buClr>
                <a:srgbClr val="52AADF"/>
              </a:buClr>
              <a:buSzPct val="125000"/>
              <a:buFont typeface="Calibri" panose="020F0502020204030204" pitchFamily="34" charset="0"/>
              <a:buChar char="•"/>
              <a:tabLst/>
              <a:defRPr/>
            </a:pPr>
            <a:r>
              <a:rPr kumimoji="0" lang="tr-TR" sz="2400" b="0" i="0" u="none" strike="noStrike" kern="1200" cap="none" spc="0" normalizeH="0" baseline="0" noProof="0" dirty="0" smtClean="0">
                <a:ln>
                  <a:noFill/>
                </a:ln>
                <a:solidFill>
                  <a:srgbClr val="D6F0FC">
                    <a:lumMod val="10000"/>
                  </a:srgbClr>
                </a:solidFill>
                <a:effectLst/>
                <a:uLnTx/>
                <a:uFillTx/>
                <a:latin typeface="Calibri" pitchFamily="34" charset="0"/>
                <a:ea typeface="ヒラギノ角ゴ Pro W3" pitchFamily="1" charset="-128"/>
                <a:cs typeface="+mn-cs"/>
              </a:rPr>
              <a:t> </a:t>
            </a:r>
            <a:r>
              <a:rPr kumimoji="0" lang="tr-TR" sz="2400" b="0" i="0" u="none" strike="noStrike" kern="1200" cap="none" spc="0" normalizeH="0" baseline="0" noProof="0" dirty="0">
                <a:ln>
                  <a:noFill/>
                </a:ln>
                <a:solidFill>
                  <a:srgbClr val="52AADF">
                    <a:lumMod val="50000"/>
                  </a:srgbClr>
                </a:solidFill>
                <a:effectLst/>
                <a:uLnTx/>
                <a:uFillTx/>
                <a:latin typeface="Calibri" pitchFamily="34" charset="0"/>
                <a:ea typeface="ヒラギノ角ゴ Pro W3" pitchFamily="1" charset="-128"/>
                <a:cs typeface="+mn-cs"/>
              </a:rPr>
              <a:t>Müşteri talebindeki / teknolojideki değişimin, iş süreçlerini rutin olmaktan çıkarması ve artık her iş sürecinin </a:t>
            </a:r>
            <a:r>
              <a:rPr kumimoji="0" lang="tr-TR" sz="2400" b="0" i="0" u="none" strike="noStrike" kern="1200" cap="none" spc="0" normalizeH="0" baseline="0" noProof="0" dirty="0" smtClean="0">
                <a:ln>
                  <a:noFill/>
                </a:ln>
                <a:solidFill>
                  <a:srgbClr val="52AADF">
                    <a:lumMod val="50000"/>
                  </a:srgbClr>
                </a:solidFill>
                <a:effectLst/>
                <a:uLnTx/>
                <a:uFillTx/>
                <a:latin typeface="Calibri" pitchFamily="34" charset="0"/>
                <a:ea typeface="ヒラギノ角ゴ Pro W3" pitchFamily="1" charset="-128"/>
                <a:cs typeface="+mn-cs"/>
              </a:rPr>
              <a:t>birbirinden </a:t>
            </a:r>
            <a:r>
              <a:rPr kumimoji="0" lang="tr-TR" sz="2400" b="0" i="0" u="none" strike="noStrike" kern="1200" cap="none" spc="0" normalizeH="0" baseline="0" noProof="0" dirty="0">
                <a:ln>
                  <a:noFill/>
                </a:ln>
                <a:solidFill>
                  <a:srgbClr val="52AADF">
                    <a:lumMod val="50000"/>
                  </a:srgbClr>
                </a:solidFill>
                <a:effectLst/>
                <a:uLnTx/>
                <a:uFillTx/>
                <a:latin typeface="Calibri" pitchFamily="34" charset="0"/>
                <a:ea typeface="ヒラギノ角ゴ Pro W3" pitchFamily="1" charset="-128"/>
                <a:cs typeface="+mn-cs"/>
              </a:rPr>
              <a:t>farklı olarak «proje» esaslı yürütülme zorunluluğu</a:t>
            </a:r>
          </a:p>
          <a:p>
            <a:pPr marL="182563" marR="0" lvl="0" indent="-182563" algn="l" defTabSz="914400" rtl="0" eaLnBrk="1" fontAlgn="base" latinLnBrk="0" hangingPunct="1">
              <a:lnSpc>
                <a:spcPct val="100000"/>
              </a:lnSpc>
              <a:spcBef>
                <a:spcPct val="0"/>
              </a:spcBef>
              <a:spcAft>
                <a:spcPct val="0"/>
              </a:spcAft>
              <a:buClr>
                <a:srgbClr val="52AADF"/>
              </a:buClr>
              <a:buSzPct val="125000"/>
              <a:buFont typeface="Calibri" panose="020F0502020204030204" pitchFamily="34" charset="0"/>
              <a:buChar char="•"/>
              <a:tabLst/>
              <a:defRPr/>
            </a:pPr>
            <a:r>
              <a:rPr kumimoji="0" lang="tr-TR" sz="2400" b="0" i="0" u="none" strike="noStrike" kern="1200" cap="none" spc="0" normalizeH="0" baseline="0" noProof="0" dirty="0">
                <a:ln>
                  <a:noFill/>
                </a:ln>
                <a:solidFill>
                  <a:srgbClr val="52AADF">
                    <a:lumMod val="50000"/>
                  </a:srgbClr>
                </a:solidFill>
                <a:effectLst/>
                <a:uLnTx/>
                <a:uFillTx/>
                <a:latin typeface="Calibri" pitchFamily="34" charset="0"/>
                <a:ea typeface="ヒラギノ角ゴ Pro W3" pitchFamily="1" charset="-128"/>
                <a:cs typeface="+mn-cs"/>
              </a:rPr>
              <a:t> Kaynak kullanımında verimlilik sağlanması</a:t>
            </a:r>
          </a:p>
          <a:p>
            <a:pPr marL="182563" marR="0" lvl="0" indent="-182563" algn="l" defTabSz="914400" rtl="0" eaLnBrk="1" fontAlgn="base" latinLnBrk="0" hangingPunct="1">
              <a:lnSpc>
                <a:spcPct val="100000"/>
              </a:lnSpc>
              <a:spcBef>
                <a:spcPct val="0"/>
              </a:spcBef>
              <a:spcAft>
                <a:spcPct val="0"/>
              </a:spcAft>
              <a:buClr>
                <a:srgbClr val="52AADF"/>
              </a:buClr>
              <a:buSzPct val="125000"/>
              <a:buFont typeface="Calibri" panose="020F0502020204030204" pitchFamily="34" charset="0"/>
              <a:buChar char="•"/>
              <a:tabLst/>
              <a:defRPr/>
            </a:pPr>
            <a:r>
              <a:rPr kumimoji="0" lang="tr-TR" sz="2400" b="0" i="0" u="none" strike="noStrike" kern="1200" cap="none" spc="0" normalizeH="0" baseline="0" noProof="0" dirty="0">
                <a:ln>
                  <a:noFill/>
                </a:ln>
                <a:solidFill>
                  <a:srgbClr val="52AADF">
                    <a:lumMod val="50000"/>
                  </a:srgbClr>
                </a:solidFill>
                <a:effectLst/>
                <a:uLnTx/>
                <a:uFillTx/>
                <a:latin typeface="Calibri" pitchFamily="34" charset="0"/>
                <a:ea typeface="ヒラギノ角ゴ Pro W3" pitchFamily="1" charset="-128"/>
                <a:cs typeface="+mn-cs"/>
              </a:rPr>
              <a:t> Planlanan hedeflere makul sürede ulaşma </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defRPr/>
            </a:pPr>
            <a:endParaRPr kumimoji="0" lang="tr-TR" sz="2400" b="0" i="0" u="none" strike="noStrike" kern="1200" cap="none" spc="0" normalizeH="0" baseline="0" noProof="0" dirty="0">
              <a:ln>
                <a:noFill/>
              </a:ln>
              <a:solidFill>
                <a:srgbClr val="5994CE"/>
              </a:solidFill>
              <a:effectLst/>
              <a:uLnTx/>
              <a:uFillTx/>
              <a:latin typeface="Calibri" pitchFamily="34" charset="0"/>
              <a:ea typeface="ヒラギノ角ゴ Pro W3" pitchFamily="1" charset="-128"/>
              <a:cs typeface="+mn-cs"/>
            </a:endParaRPr>
          </a:p>
        </p:txBody>
      </p:sp>
      <p:sp>
        <p:nvSpPr>
          <p:cNvPr id="22" name="Yuvarlatılmış Dikdörtgen 21"/>
          <p:cNvSpPr/>
          <p:nvPr/>
        </p:nvSpPr>
        <p:spPr>
          <a:xfrm>
            <a:off x="1115616" y="185576"/>
            <a:ext cx="6480720" cy="7824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3600" b="1" i="0" u="none" strike="noStrike" kern="1200" cap="none" spc="0" normalizeH="0" baseline="0" noProof="0" dirty="0" smtClean="0">
                <a:ln>
                  <a:noFill/>
                </a:ln>
                <a:solidFill>
                  <a:prstClr val="white"/>
                </a:solidFill>
                <a:effectLst/>
                <a:uLnTx/>
                <a:uFillTx/>
                <a:latin typeface="Calibri" panose="020F0502020204030204" pitchFamily="34" charset="0"/>
                <a:ea typeface="+mn-ea"/>
                <a:cs typeface="+mn-cs"/>
              </a:rPr>
              <a:t>Neden proje esaslı destek?</a:t>
            </a:r>
            <a:endParaRPr kumimoji="0" lang="tr-TR" sz="18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endParaRPr>
          </a:p>
        </p:txBody>
      </p:sp>
      <p:sp>
        <p:nvSpPr>
          <p:cNvPr id="13" name="Slayt Numarası Yer Tutucusu 2"/>
          <p:cNvSpPr>
            <a:spLocks noGrp="1"/>
          </p:cNvSpPr>
          <p:nvPr>
            <p:ph type="sldNum" sz="quarter" idx="12"/>
          </p:nvPr>
        </p:nvSpPr>
        <p:spPr>
          <a:xfrm>
            <a:off x="6372225" y="6456811"/>
            <a:ext cx="2133600" cy="362508"/>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05176F-93CC-4415-BB0C-5FD562410E30}" type="slidenum">
              <a:rPr kumimoji="0" lang="tr-TR" sz="1200" b="0" i="0" u="none" strike="noStrike" kern="1200" cap="none" spc="0" normalizeH="0" baseline="0" noProof="0" smtClean="0">
                <a:ln>
                  <a:noFill/>
                </a:ln>
                <a:solidFill>
                  <a:prstClr val="black"/>
                </a:solidFill>
                <a:effectLst/>
                <a:uLnTx/>
                <a:uFillTx/>
                <a:latin typeface="Frutiger 45 Light"/>
                <a:ea typeface="ヒラギノ角ゴ Pro W3" pitchFamily="1"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tr-TR" sz="1200" b="0" i="0" u="none" strike="noStrike" kern="1200" cap="none" spc="0" normalizeH="0" baseline="0" noProof="0" dirty="0">
              <a:ln>
                <a:noFill/>
              </a:ln>
              <a:solidFill>
                <a:prstClr val="black"/>
              </a:solidFill>
              <a:effectLst/>
              <a:uLnTx/>
              <a:uFillTx/>
              <a:latin typeface="Frutiger 45 Light"/>
              <a:ea typeface="ヒラギノ角ゴ Pro W3" pitchFamily="1" charset="-128"/>
              <a:cs typeface="+mn-cs"/>
            </a:endParaRPr>
          </a:p>
        </p:txBody>
      </p:sp>
      <p:pic>
        <p:nvPicPr>
          <p:cNvPr id="15" name="Picture 3"/>
          <p:cNvPicPr>
            <a:picLocks noChangeAspect="1" noChangeArrowheads="1"/>
          </p:cNvPicPr>
          <p:nvPr/>
        </p:nvPicPr>
        <p:blipFill>
          <a:blip r:embed="rId3" cstate="print"/>
          <a:srcRect/>
          <a:stretch>
            <a:fillRect/>
          </a:stretch>
        </p:blipFill>
        <p:spPr bwMode="auto">
          <a:xfrm>
            <a:off x="8172400" y="99137"/>
            <a:ext cx="720080" cy="507913"/>
          </a:xfrm>
          <a:prstGeom prst="rect">
            <a:avLst/>
          </a:prstGeom>
          <a:noFill/>
          <a:ln w="9525">
            <a:noFill/>
            <a:miter lim="800000"/>
            <a:headEnd/>
            <a:tailEnd/>
          </a:ln>
        </p:spPr>
      </p:pic>
    </p:spTree>
    <p:extLst>
      <p:ext uri="{BB962C8B-B14F-4D97-AF65-F5344CB8AC3E}">
        <p14:creationId xmlns:p14="http://schemas.microsoft.com/office/powerpoint/2010/main" val="35316318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up 8"/>
          <p:cNvGrpSpPr/>
          <p:nvPr/>
        </p:nvGrpSpPr>
        <p:grpSpPr>
          <a:xfrm>
            <a:off x="4139952" y="6051846"/>
            <a:ext cx="2765476" cy="507317"/>
            <a:chOff x="208182" y="1123674"/>
            <a:chExt cx="2765476" cy="509203"/>
          </a:xfrm>
        </p:grpSpPr>
        <p:sp>
          <p:nvSpPr>
            <p:cNvPr id="10" name="Dikdörtgen 9"/>
            <p:cNvSpPr/>
            <p:nvPr/>
          </p:nvSpPr>
          <p:spPr>
            <a:xfrm>
              <a:off x="208182" y="1123674"/>
              <a:ext cx="2765476" cy="50920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1" name="Dikdörtgen 10"/>
            <p:cNvSpPr/>
            <p:nvPr/>
          </p:nvSpPr>
          <p:spPr>
            <a:xfrm>
              <a:off x="208182" y="1123674"/>
              <a:ext cx="2765476" cy="50920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8016" tIns="128016" rIns="128016" bIns="128016" numCol="1" spcCol="1270" anchor="ctr" anchorCtr="0">
              <a:noAutofit/>
            </a:bodyPr>
            <a:lstStyle/>
            <a:p>
              <a:pPr marL="0" marR="0" lvl="0" indent="0" algn="l" defTabSz="800100" rtl="0" eaLnBrk="1" fontAlgn="base" latinLnBrk="0" hangingPunct="1">
                <a:lnSpc>
                  <a:spcPct val="90000"/>
                </a:lnSpc>
                <a:spcBef>
                  <a:spcPct val="0"/>
                </a:spcBef>
                <a:spcAft>
                  <a:spcPct val="35000"/>
                </a:spcAft>
                <a:buClrTx/>
                <a:buSzTx/>
                <a:buFontTx/>
                <a:buNone/>
                <a:tabLst/>
                <a:defRPr/>
              </a:pPr>
              <a:endParaRPr kumimoji="0" lang="tr-TR" sz="1800" b="0" i="0" u="none" strike="noStrike" kern="1200" cap="none" spc="0" normalizeH="0" baseline="0" noProof="0">
                <a:ln>
                  <a:noFill/>
                </a:ln>
                <a:solidFill>
                  <a:prstClr val="black">
                    <a:hueOff val="0"/>
                    <a:satOff val="0"/>
                    <a:lumOff val="0"/>
                    <a:alphaOff val="0"/>
                  </a:prstClr>
                </a:solidFill>
                <a:effectLst/>
                <a:uLnTx/>
                <a:uFillTx/>
                <a:latin typeface="Frutiger 45 Light"/>
                <a:ea typeface="+mn-ea"/>
                <a:cs typeface="+mn-cs"/>
              </a:endParaRPr>
            </a:p>
          </p:txBody>
        </p:sp>
      </p:grpSp>
      <p:sp>
        <p:nvSpPr>
          <p:cNvPr id="12" name="Slayt Numarası Yer Tutucusu 1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72FBC5-8297-4A14-8DDC-71637B6EC5A2}" type="slidenum">
              <a:rPr kumimoji="0" lang="tr-TR" sz="1200" b="0" i="0" u="none" strike="noStrike" kern="1200" cap="none" spc="0" normalizeH="0" baseline="0" noProof="0" smtClean="0">
                <a:ln>
                  <a:noFill/>
                </a:ln>
                <a:solidFill>
                  <a:prstClr val="black"/>
                </a:solidFill>
                <a:effectLst/>
                <a:uLnTx/>
                <a:uFillTx/>
                <a:latin typeface="Frutiger 45 Light"/>
                <a:ea typeface="ヒラギノ角ゴ Pro W3" pitchFamily="1"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tr-TR" sz="1200" b="0" i="0" u="none" strike="noStrike" kern="1200" cap="none" spc="0" normalizeH="0" baseline="0" noProof="0" dirty="0">
              <a:ln>
                <a:noFill/>
              </a:ln>
              <a:solidFill>
                <a:prstClr val="black"/>
              </a:solidFill>
              <a:effectLst/>
              <a:uLnTx/>
              <a:uFillTx/>
              <a:latin typeface="Frutiger 45 Light"/>
              <a:ea typeface="ヒラギノ角ゴ Pro W3" pitchFamily="1" charset="-128"/>
              <a:cs typeface="+mn-cs"/>
            </a:endParaRPr>
          </a:p>
        </p:txBody>
      </p:sp>
      <p:sp>
        <p:nvSpPr>
          <p:cNvPr id="3" name="Metin kutusu 2"/>
          <p:cNvSpPr txBox="1"/>
          <p:nvPr/>
        </p:nvSpPr>
        <p:spPr>
          <a:xfrm>
            <a:off x="611560" y="1767584"/>
            <a:ext cx="5472608" cy="945828"/>
          </a:xfrm>
          <a:prstGeom prst="rect">
            <a:avLst/>
          </a:prstGeom>
          <a:noFill/>
        </p:spPr>
        <p:txBody>
          <a:bodyPr wrap="square" rtlCol="0">
            <a:noAutofit/>
          </a:bodyPr>
          <a:lstStyle/>
          <a:p>
            <a:pPr marL="182563" marR="0" lvl="0" indent="-182563" algn="l" defTabSz="914400" rtl="0" eaLnBrk="1" fontAlgn="base" latinLnBrk="0" hangingPunct="1">
              <a:lnSpc>
                <a:spcPct val="100000"/>
              </a:lnSpc>
              <a:spcBef>
                <a:spcPct val="0"/>
              </a:spcBef>
              <a:spcAft>
                <a:spcPct val="0"/>
              </a:spcAft>
              <a:buClr>
                <a:srgbClr val="52AADF"/>
              </a:buClr>
              <a:buSzPct val="125000"/>
              <a:buFont typeface="Calibri" panose="020F0502020204030204" pitchFamily="34" charset="0"/>
              <a:buChar char="•"/>
              <a:tabLst/>
              <a:defRPr/>
            </a:pPr>
            <a:r>
              <a:rPr kumimoji="0" lang="tr-TR" sz="2400" b="0" i="0" u="none" strike="noStrike" kern="1200" cap="none" spc="0" normalizeH="0" baseline="0" noProof="0" dirty="0" smtClean="0">
                <a:ln>
                  <a:noFill/>
                </a:ln>
                <a:solidFill>
                  <a:srgbClr val="D6F0FC">
                    <a:lumMod val="10000"/>
                  </a:srgbClr>
                </a:solidFill>
                <a:effectLst/>
                <a:uLnTx/>
                <a:uFillTx/>
                <a:latin typeface="Calibri" pitchFamily="34" charset="0"/>
                <a:ea typeface="ヒラギノ角ゴ Pro W3" pitchFamily="1" charset="-128"/>
                <a:cs typeface="+mn-cs"/>
              </a:rPr>
              <a:t> </a:t>
            </a:r>
            <a:r>
              <a:rPr kumimoji="0" lang="tr-TR" sz="2400" b="0" i="0" u="none" strike="noStrike" kern="1200" cap="none" spc="0" normalizeH="0" baseline="0" noProof="0" dirty="0">
                <a:ln>
                  <a:noFill/>
                </a:ln>
                <a:solidFill>
                  <a:srgbClr val="52AADF">
                    <a:lumMod val="50000"/>
                  </a:srgbClr>
                </a:solidFill>
                <a:effectLst/>
                <a:uLnTx/>
                <a:uFillTx/>
                <a:latin typeface="Calibri" pitchFamily="34" charset="0"/>
                <a:ea typeface="ヒラギノ角ゴ Pro W3" pitchFamily="1" charset="-128"/>
                <a:cs typeface="+mn-cs"/>
              </a:rPr>
              <a:t>Ulusal sanayi – ekonomi hedeflerini destekleyen proje çağrı konuları</a:t>
            </a:r>
          </a:p>
        </p:txBody>
      </p:sp>
      <p:grpSp>
        <p:nvGrpSpPr>
          <p:cNvPr id="6" name="Grup 5"/>
          <p:cNvGrpSpPr/>
          <p:nvPr/>
        </p:nvGrpSpPr>
        <p:grpSpPr>
          <a:xfrm>
            <a:off x="403429" y="1328068"/>
            <a:ext cx="7913055" cy="390255"/>
            <a:chOff x="755576" y="1262876"/>
            <a:chExt cx="7913055" cy="391707"/>
          </a:xfrm>
        </p:grpSpPr>
        <p:sp>
          <p:nvSpPr>
            <p:cNvPr id="14" name="Dikdörtgen 13"/>
            <p:cNvSpPr/>
            <p:nvPr/>
          </p:nvSpPr>
          <p:spPr>
            <a:xfrm>
              <a:off x="755576" y="1340768"/>
              <a:ext cx="188566" cy="207018"/>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Metin kutusu 16"/>
            <p:cNvSpPr txBox="1"/>
            <p:nvPr/>
          </p:nvSpPr>
          <p:spPr>
            <a:xfrm>
              <a:off x="963775" y="1262876"/>
              <a:ext cx="7704856" cy="391707"/>
            </a:xfrm>
            <a:prstGeom prst="rect">
              <a:avLst/>
            </a:prstGeom>
            <a:noFill/>
          </p:spPr>
          <p:txBody>
            <a:bodyPr wrap="square" rtlCol="0">
              <a:noAutofit/>
            </a:bodyPr>
            <a:lstStyle/>
            <a:p>
              <a:pPr marL="0" marR="0" lvl="0" indent="0" algn="l" defTabSz="914400" rtl="0" eaLnBrk="1" fontAlgn="base" latinLnBrk="0" hangingPunct="1">
                <a:lnSpc>
                  <a:spcPct val="100000"/>
                </a:lnSpc>
                <a:spcBef>
                  <a:spcPct val="0"/>
                </a:spcBef>
                <a:spcAft>
                  <a:spcPct val="0"/>
                </a:spcAft>
                <a:buClr>
                  <a:srgbClr val="52AADF"/>
                </a:buClr>
                <a:buSzTx/>
                <a:buFontTx/>
                <a:buNone/>
                <a:tabLst/>
                <a:defRPr/>
              </a:pPr>
              <a:r>
                <a:rPr kumimoji="0" lang="tr-TR" sz="2400" b="1" i="0" u="none" strike="noStrike" kern="1200" cap="none" spc="0" normalizeH="0" baseline="0" noProof="0" dirty="0" smtClean="0">
                  <a:ln>
                    <a:noFill/>
                  </a:ln>
                  <a:solidFill>
                    <a:srgbClr val="FF0000"/>
                  </a:solidFill>
                  <a:effectLst/>
                  <a:uLnTx/>
                  <a:uFillTx/>
                  <a:latin typeface="Calibri" pitchFamily="34" charset="0"/>
                  <a:ea typeface="ヒラギノ角ゴ Pro W3" pitchFamily="1" charset="-128"/>
                  <a:cs typeface="+mn-cs"/>
                </a:rPr>
                <a:t>Ulusal hedeflere katkı</a:t>
              </a:r>
              <a:endParaRPr kumimoji="0" lang="tr-TR" sz="2400" b="0" i="0" u="none" strike="noStrike" kern="1200" cap="none" spc="0" normalizeH="0" baseline="0" noProof="0" dirty="0">
                <a:ln>
                  <a:noFill/>
                </a:ln>
                <a:solidFill>
                  <a:srgbClr val="5994CE"/>
                </a:solidFill>
                <a:effectLst/>
                <a:uLnTx/>
                <a:uFillTx/>
                <a:latin typeface="Calibri" pitchFamily="34" charset="0"/>
                <a:ea typeface="ヒラギノ角ゴ Pro W3" pitchFamily="1" charset="-128"/>
                <a:cs typeface="+mn-cs"/>
              </a:endParaRPr>
            </a:p>
          </p:txBody>
        </p:sp>
      </p:grpSp>
      <p:grpSp>
        <p:nvGrpSpPr>
          <p:cNvPr id="18" name="Grup 17"/>
          <p:cNvGrpSpPr/>
          <p:nvPr/>
        </p:nvGrpSpPr>
        <p:grpSpPr>
          <a:xfrm>
            <a:off x="395604" y="2666005"/>
            <a:ext cx="7913055" cy="390255"/>
            <a:chOff x="755576" y="1262876"/>
            <a:chExt cx="7913055" cy="391707"/>
          </a:xfrm>
        </p:grpSpPr>
        <p:sp>
          <p:nvSpPr>
            <p:cNvPr id="19" name="Dikdörtgen 18"/>
            <p:cNvSpPr/>
            <p:nvPr/>
          </p:nvSpPr>
          <p:spPr>
            <a:xfrm>
              <a:off x="755576" y="1340768"/>
              <a:ext cx="188566" cy="207018"/>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0" name="Metin kutusu 19"/>
            <p:cNvSpPr txBox="1"/>
            <p:nvPr/>
          </p:nvSpPr>
          <p:spPr>
            <a:xfrm>
              <a:off x="963775" y="1262876"/>
              <a:ext cx="7704856" cy="391707"/>
            </a:xfrm>
            <a:prstGeom prst="rect">
              <a:avLst/>
            </a:prstGeom>
            <a:noFill/>
          </p:spPr>
          <p:txBody>
            <a:bodyPr wrap="square" rtlCol="0">
              <a:noAutofit/>
            </a:bodyPr>
            <a:lstStyle/>
            <a:p>
              <a:pPr marL="0" marR="0" lvl="0" indent="0" algn="l" defTabSz="914400" rtl="0" eaLnBrk="1" fontAlgn="base" latinLnBrk="0" hangingPunct="1">
                <a:lnSpc>
                  <a:spcPct val="100000"/>
                </a:lnSpc>
                <a:spcBef>
                  <a:spcPct val="0"/>
                </a:spcBef>
                <a:spcAft>
                  <a:spcPct val="0"/>
                </a:spcAft>
                <a:buClr>
                  <a:srgbClr val="52AADF"/>
                </a:buClr>
                <a:buSzTx/>
                <a:buFontTx/>
                <a:buNone/>
                <a:tabLst/>
                <a:defRPr/>
              </a:pPr>
              <a:r>
                <a:rPr kumimoji="0" lang="tr-TR" sz="2400" b="1" i="0" u="none" strike="noStrike" kern="1200" cap="none" spc="0" normalizeH="0" baseline="0" noProof="0" dirty="0" smtClean="0">
                  <a:ln>
                    <a:noFill/>
                  </a:ln>
                  <a:solidFill>
                    <a:srgbClr val="FF0000"/>
                  </a:solidFill>
                  <a:effectLst/>
                  <a:uLnTx/>
                  <a:uFillTx/>
                  <a:latin typeface="Calibri" pitchFamily="34" charset="0"/>
                  <a:ea typeface="ヒラギノ角ゴ Pro W3" pitchFamily="1" charset="-128"/>
                  <a:cs typeface="+mn-cs"/>
                </a:rPr>
                <a:t>Kaynak kullanımında etkinlik</a:t>
              </a:r>
              <a:endParaRPr kumimoji="0" lang="tr-TR" sz="2400" b="0" i="0" u="none" strike="noStrike" kern="1200" cap="none" spc="0" normalizeH="0" baseline="0" noProof="0" dirty="0">
                <a:ln>
                  <a:noFill/>
                </a:ln>
                <a:solidFill>
                  <a:srgbClr val="5994CE"/>
                </a:solidFill>
                <a:effectLst/>
                <a:uLnTx/>
                <a:uFillTx/>
                <a:latin typeface="Calibri" pitchFamily="34" charset="0"/>
                <a:ea typeface="ヒラギノ角ゴ Pro W3" pitchFamily="1" charset="-128"/>
                <a:cs typeface="+mn-cs"/>
              </a:endParaRPr>
            </a:p>
          </p:txBody>
        </p:sp>
      </p:grpSp>
      <p:sp>
        <p:nvSpPr>
          <p:cNvPr id="26" name="Metin kutusu 25"/>
          <p:cNvSpPr txBox="1"/>
          <p:nvPr/>
        </p:nvSpPr>
        <p:spPr>
          <a:xfrm>
            <a:off x="539552" y="3200276"/>
            <a:ext cx="5472608" cy="864096"/>
          </a:xfrm>
          <a:prstGeom prst="rect">
            <a:avLst/>
          </a:prstGeom>
          <a:noFill/>
        </p:spPr>
        <p:txBody>
          <a:bodyPr wrap="square" rtlCol="0">
            <a:noAutofit/>
          </a:bodyPr>
          <a:lstStyle/>
          <a:p>
            <a:pPr marL="182563" marR="0" lvl="0" indent="-182563" algn="l" defTabSz="914400" rtl="0" eaLnBrk="1" fontAlgn="base" latinLnBrk="0" hangingPunct="1">
              <a:lnSpc>
                <a:spcPct val="100000"/>
              </a:lnSpc>
              <a:spcBef>
                <a:spcPct val="0"/>
              </a:spcBef>
              <a:spcAft>
                <a:spcPct val="0"/>
              </a:spcAft>
              <a:buClr>
                <a:srgbClr val="52AADF"/>
              </a:buClr>
              <a:buSzPct val="125000"/>
              <a:buFont typeface="Calibri" panose="020F0502020204030204" pitchFamily="34" charset="0"/>
              <a:buChar char="•"/>
              <a:tabLst/>
              <a:defRPr/>
            </a:pPr>
            <a:r>
              <a:rPr kumimoji="0" lang="tr-TR" sz="2400" b="0" i="0" u="none" strike="noStrike" kern="1200" cap="none" spc="0" normalizeH="0" baseline="0" noProof="0" dirty="0">
                <a:ln>
                  <a:noFill/>
                </a:ln>
                <a:solidFill>
                  <a:srgbClr val="52AADF">
                    <a:lumMod val="50000"/>
                  </a:srgbClr>
                </a:solidFill>
                <a:effectLst/>
                <a:uLnTx/>
                <a:uFillTx/>
                <a:latin typeface="Calibri" pitchFamily="34" charset="0"/>
                <a:ea typeface="ヒラギノ角ゴ Pro W3" pitchFamily="1" charset="-128"/>
                <a:cs typeface="+mn-cs"/>
              </a:rPr>
              <a:t>Destek için ayrılan bütçenin planlanabilmesi</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defRPr/>
            </a:pPr>
            <a:endParaRPr kumimoji="0" lang="tr-TR" sz="2400" b="0" i="0" u="none" strike="noStrike" kern="1200" cap="none" spc="0" normalizeH="0" baseline="0" noProof="0" dirty="0">
              <a:ln>
                <a:noFill/>
              </a:ln>
              <a:solidFill>
                <a:srgbClr val="5994CE"/>
              </a:solidFill>
              <a:effectLst/>
              <a:uLnTx/>
              <a:uFillTx/>
              <a:latin typeface="Calibri" pitchFamily="34" charset="0"/>
              <a:ea typeface="ヒラギノ角ゴ Pro W3" pitchFamily="1" charset="-128"/>
              <a:cs typeface="+mn-cs"/>
            </a:endParaRPr>
          </a:p>
        </p:txBody>
      </p:sp>
      <p:grpSp>
        <p:nvGrpSpPr>
          <p:cNvPr id="28" name="Grup 27"/>
          <p:cNvGrpSpPr/>
          <p:nvPr/>
        </p:nvGrpSpPr>
        <p:grpSpPr>
          <a:xfrm>
            <a:off x="5562607" y="1437754"/>
            <a:ext cx="1863787" cy="1196929"/>
            <a:chOff x="5611837" y="1323987"/>
            <a:chExt cx="1863787" cy="1196929"/>
          </a:xfrm>
        </p:grpSpPr>
        <p:pic>
          <p:nvPicPr>
            <p:cNvPr id="29"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736"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30" name="Yuvarlatılmış Dikdörtgen 29"/>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Frutiger 45 Light"/>
                <a:ea typeface="+mn-ea"/>
                <a:cs typeface="+mn-cs"/>
              </a:endParaRPr>
            </a:p>
          </p:txBody>
        </p:sp>
        <p:sp>
          <p:nvSpPr>
            <p:cNvPr id="31" name="Metin kutusu 30"/>
            <p:cNvSpPr txBox="1"/>
            <p:nvPr/>
          </p:nvSpPr>
          <p:spPr>
            <a:xfrm>
              <a:off x="5675424" y="1339101"/>
              <a:ext cx="1800200" cy="27699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tr-TR" sz="1200" b="1" i="0" u="none" strike="noStrike" kern="1200" cap="none" spc="0" normalizeH="0" baseline="0" noProof="0" dirty="0" smtClean="0">
                  <a:ln>
                    <a:noFill/>
                  </a:ln>
                  <a:solidFill>
                    <a:srgbClr val="00BAD9"/>
                  </a:solidFill>
                  <a:effectLst/>
                  <a:uLnTx/>
                  <a:uFillTx/>
                  <a:latin typeface="Calibri" pitchFamily="34" charset="0"/>
                  <a:ea typeface="ヒラギノ角ゴ Pro W3" pitchFamily="1" charset="-128"/>
                  <a:cs typeface="+mn-cs"/>
                </a:rPr>
                <a:t>Kalkınma Planı</a:t>
              </a:r>
              <a:endParaRPr kumimoji="0" lang="tr-TR" sz="1200" b="1" i="0" u="none" strike="noStrike" kern="1200" cap="none" spc="0" normalizeH="0" baseline="0" noProof="0" dirty="0">
                <a:ln>
                  <a:noFill/>
                </a:ln>
                <a:solidFill>
                  <a:srgbClr val="00BAD9"/>
                </a:solidFill>
                <a:effectLst/>
                <a:uLnTx/>
                <a:uFillTx/>
                <a:latin typeface="Calibri" pitchFamily="34" charset="0"/>
                <a:ea typeface="ヒラギノ角ゴ Pro W3" pitchFamily="1" charset="-128"/>
                <a:cs typeface="+mn-cs"/>
              </a:endParaRPr>
            </a:p>
          </p:txBody>
        </p:sp>
      </p:grpSp>
      <p:grpSp>
        <p:nvGrpSpPr>
          <p:cNvPr id="32" name="Grup 31"/>
          <p:cNvGrpSpPr/>
          <p:nvPr/>
        </p:nvGrpSpPr>
        <p:grpSpPr>
          <a:xfrm>
            <a:off x="7366814" y="2169049"/>
            <a:ext cx="1899791" cy="1196929"/>
            <a:chOff x="5611837" y="1323987"/>
            <a:chExt cx="1899791" cy="1196929"/>
          </a:xfrm>
        </p:grpSpPr>
        <p:pic>
          <p:nvPicPr>
            <p:cNvPr id="33"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736"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34" name="Yuvarlatılmış Dikdörtgen 33"/>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Frutiger 45 Light"/>
                <a:ea typeface="+mn-ea"/>
                <a:cs typeface="+mn-cs"/>
              </a:endParaRPr>
            </a:p>
          </p:txBody>
        </p:sp>
        <p:sp>
          <p:nvSpPr>
            <p:cNvPr id="35" name="Metin kutusu 34"/>
            <p:cNvSpPr txBox="1"/>
            <p:nvPr/>
          </p:nvSpPr>
          <p:spPr>
            <a:xfrm>
              <a:off x="5711428" y="1339101"/>
              <a:ext cx="1800200" cy="27699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tr-TR" sz="1200" b="1" i="0" u="none" strike="noStrike" kern="1200" cap="none" spc="0" normalizeH="0" baseline="0" noProof="0" dirty="0" smtClean="0">
                  <a:ln>
                    <a:noFill/>
                  </a:ln>
                  <a:solidFill>
                    <a:srgbClr val="00BAD9"/>
                  </a:solidFill>
                  <a:effectLst/>
                  <a:uLnTx/>
                  <a:uFillTx/>
                  <a:latin typeface="Calibri" pitchFamily="34" charset="0"/>
                  <a:ea typeface="ヒラギノ角ゴ Pro W3" pitchFamily="1" charset="-128"/>
                  <a:cs typeface="+mn-cs"/>
                </a:rPr>
                <a:t>Sanayi Stratejisi</a:t>
              </a:r>
              <a:endParaRPr kumimoji="0" lang="tr-TR" sz="1200" b="1" i="0" u="none" strike="noStrike" kern="1200" cap="none" spc="0" normalizeH="0" baseline="0" noProof="0" dirty="0">
                <a:ln>
                  <a:noFill/>
                </a:ln>
                <a:solidFill>
                  <a:srgbClr val="00BAD9"/>
                </a:solidFill>
                <a:effectLst/>
                <a:uLnTx/>
                <a:uFillTx/>
                <a:latin typeface="Calibri" pitchFamily="34" charset="0"/>
                <a:ea typeface="ヒラギノ角ゴ Pro W3" pitchFamily="1" charset="-128"/>
                <a:cs typeface="+mn-cs"/>
              </a:endParaRPr>
            </a:p>
          </p:txBody>
        </p:sp>
      </p:grpSp>
      <p:grpSp>
        <p:nvGrpSpPr>
          <p:cNvPr id="36" name="Grup 35"/>
          <p:cNvGrpSpPr/>
          <p:nvPr/>
        </p:nvGrpSpPr>
        <p:grpSpPr>
          <a:xfrm>
            <a:off x="7404617" y="3665934"/>
            <a:ext cx="1867860" cy="1196929"/>
            <a:chOff x="5611837" y="1323987"/>
            <a:chExt cx="1867860" cy="1196929"/>
          </a:xfrm>
        </p:grpSpPr>
        <p:pic>
          <p:nvPicPr>
            <p:cNvPr id="37"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736"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38" name="Yuvarlatılmış Dikdörtgen 37"/>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Frutiger 45 Light"/>
                <a:ea typeface="+mn-ea"/>
                <a:cs typeface="+mn-cs"/>
              </a:endParaRPr>
            </a:p>
          </p:txBody>
        </p:sp>
        <p:sp>
          <p:nvSpPr>
            <p:cNvPr id="39" name="Metin kutusu 38"/>
            <p:cNvSpPr txBox="1"/>
            <p:nvPr/>
          </p:nvSpPr>
          <p:spPr>
            <a:xfrm>
              <a:off x="5679497" y="1339101"/>
              <a:ext cx="1800200" cy="27699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tr-TR" sz="1200" b="1" i="0" u="none" strike="noStrike" kern="1200" cap="none" spc="0" normalizeH="0" baseline="0" noProof="0" dirty="0" smtClean="0">
                  <a:ln>
                    <a:noFill/>
                  </a:ln>
                  <a:solidFill>
                    <a:srgbClr val="00BAD9"/>
                  </a:solidFill>
                  <a:effectLst/>
                  <a:uLnTx/>
                  <a:uFillTx/>
                  <a:latin typeface="Calibri" pitchFamily="34" charset="0"/>
                  <a:ea typeface="ヒラギノ角ゴ Pro W3" pitchFamily="1" charset="-128"/>
                  <a:cs typeface="+mn-cs"/>
                </a:rPr>
                <a:t>KOBİ Stratejisi</a:t>
              </a:r>
              <a:endParaRPr kumimoji="0" lang="tr-TR" sz="1200" b="1" i="0" u="none" strike="noStrike" kern="1200" cap="none" spc="0" normalizeH="0" baseline="0" noProof="0" dirty="0">
                <a:ln>
                  <a:noFill/>
                </a:ln>
                <a:solidFill>
                  <a:srgbClr val="00BAD9"/>
                </a:solidFill>
                <a:effectLst/>
                <a:uLnTx/>
                <a:uFillTx/>
                <a:latin typeface="Calibri" pitchFamily="34" charset="0"/>
                <a:ea typeface="ヒラギノ角ゴ Pro W3" pitchFamily="1" charset="-128"/>
                <a:cs typeface="+mn-cs"/>
              </a:endParaRPr>
            </a:p>
          </p:txBody>
        </p:sp>
      </p:grpSp>
      <p:grpSp>
        <p:nvGrpSpPr>
          <p:cNvPr id="40" name="Grup 39"/>
          <p:cNvGrpSpPr/>
          <p:nvPr/>
        </p:nvGrpSpPr>
        <p:grpSpPr>
          <a:xfrm>
            <a:off x="5477365" y="4400287"/>
            <a:ext cx="1800200" cy="1196929"/>
            <a:chOff x="5567412" y="1323987"/>
            <a:chExt cx="1800200" cy="1196929"/>
          </a:xfrm>
        </p:grpSpPr>
        <p:pic>
          <p:nvPicPr>
            <p:cNvPr id="41"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736"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42" name="Yuvarlatılmış Dikdörtgen 41"/>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Frutiger 45 Light"/>
                <a:ea typeface="+mn-ea"/>
                <a:cs typeface="+mn-cs"/>
              </a:endParaRPr>
            </a:p>
          </p:txBody>
        </p:sp>
        <p:sp>
          <p:nvSpPr>
            <p:cNvPr id="43" name="Metin kutusu 42"/>
            <p:cNvSpPr txBox="1"/>
            <p:nvPr/>
          </p:nvSpPr>
          <p:spPr>
            <a:xfrm>
              <a:off x="5567412" y="1339101"/>
              <a:ext cx="1800200" cy="27699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tr-TR" sz="1200" b="1" i="0" u="none" strike="noStrike" kern="1200" cap="none" spc="0" normalizeH="0" baseline="0" noProof="0" dirty="0" err="1" smtClean="0">
                  <a:ln>
                    <a:noFill/>
                  </a:ln>
                  <a:solidFill>
                    <a:srgbClr val="00BAD9"/>
                  </a:solidFill>
                  <a:effectLst/>
                  <a:uLnTx/>
                  <a:uFillTx/>
                  <a:latin typeface="Calibri" pitchFamily="34" charset="0"/>
                  <a:ea typeface="ヒラギノ角ゴ Pro W3" pitchFamily="1" charset="-128"/>
                  <a:cs typeface="+mn-cs"/>
                </a:rPr>
                <a:t>Sektörel</a:t>
              </a:r>
              <a:r>
                <a:rPr kumimoji="0" lang="tr-TR" sz="1200" b="1" i="0" u="none" strike="noStrike" kern="1200" cap="none" spc="0" normalizeH="0" baseline="0" noProof="0" dirty="0" smtClean="0">
                  <a:ln>
                    <a:noFill/>
                  </a:ln>
                  <a:solidFill>
                    <a:srgbClr val="00BAD9"/>
                  </a:solidFill>
                  <a:effectLst/>
                  <a:uLnTx/>
                  <a:uFillTx/>
                  <a:latin typeface="Calibri" pitchFamily="34" charset="0"/>
                  <a:ea typeface="ヒラギノ角ゴ Pro W3" pitchFamily="1" charset="-128"/>
                  <a:cs typeface="+mn-cs"/>
                </a:rPr>
                <a:t> Stratejiler</a:t>
              </a:r>
              <a:endParaRPr kumimoji="0" lang="tr-TR" sz="1200" b="1" i="0" u="none" strike="noStrike" kern="1200" cap="none" spc="0" normalizeH="0" baseline="0" noProof="0" dirty="0">
                <a:ln>
                  <a:noFill/>
                </a:ln>
                <a:solidFill>
                  <a:srgbClr val="00BAD9"/>
                </a:solidFill>
                <a:effectLst/>
                <a:uLnTx/>
                <a:uFillTx/>
                <a:latin typeface="Calibri" pitchFamily="34" charset="0"/>
                <a:ea typeface="ヒラギノ角ゴ Pro W3" pitchFamily="1" charset="-128"/>
                <a:cs typeface="+mn-cs"/>
              </a:endParaRPr>
            </a:p>
          </p:txBody>
        </p:sp>
      </p:grpSp>
      <p:grpSp>
        <p:nvGrpSpPr>
          <p:cNvPr id="44" name="Grup 43"/>
          <p:cNvGrpSpPr/>
          <p:nvPr/>
        </p:nvGrpSpPr>
        <p:grpSpPr>
          <a:xfrm>
            <a:off x="5477365" y="2884118"/>
            <a:ext cx="1800200" cy="1225236"/>
            <a:chOff x="5558991" y="1295680"/>
            <a:chExt cx="1800200" cy="1225236"/>
          </a:xfrm>
        </p:grpSpPr>
        <p:pic>
          <p:nvPicPr>
            <p:cNvPr id="45"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1039"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46" name="Yuvarlatılmış Dikdörtgen 45"/>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tr-TR" sz="1800" b="0" i="0" u="none" strike="noStrike" kern="1200" cap="none" spc="0" normalizeH="0" baseline="0" noProof="0">
                <a:ln>
                  <a:noFill/>
                </a:ln>
                <a:solidFill>
                  <a:prstClr val="white"/>
                </a:solidFill>
                <a:effectLst/>
                <a:uLnTx/>
                <a:uFillTx/>
                <a:latin typeface="Frutiger 45 Light"/>
                <a:ea typeface="+mn-ea"/>
                <a:cs typeface="+mn-cs"/>
              </a:endParaRPr>
            </a:p>
          </p:txBody>
        </p:sp>
        <p:sp>
          <p:nvSpPr>
            <p:cNvPr id="47" name="Metin kutusu 46"/>
            <p:cNvSpPr txBox="1"/>
            <p:nvPr/>
          </p:nvSpPr>
          <p:spPr>
            <a:xfrm>
              <a:off x="5558991" y="1295680"/>
              <a:ext cx="1800200" cy="46166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tr-TR" sz="1200" b="1" i="0" u="none" strike="noStrike" kern="1200" cap="none" spc="0" normalizeH="0" baseline="0" noProof="0" dirty="0" smtClean="0">
                  <a:ln>
                    <a:noFill/>
                  </a:ln>
                  <a:solidFill>
                    <a:srgbClr val="00BAD9"/>
                  </a:solidFill>
                  <a:effectLst/>
                  <a:uLnTx/>
                  <a:uFillTx/>
                  <a:latin typeface="Calibri" pitchFamily="34" charset="0"/>
                  <a:ea typeface="ヒラギノ角ゴ Pro W3" pitchFamily="1" charset="-128"/>
                  <a:cs typeface="+mn-cs"/>
                </a:rPr>
                <a:t>Orta Vadeli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tr-TR" sz="1200" b="1" i="0" u="none" strike="noStrike" kern="1200" cap="none" spc="0" normalizeH="0" baseline="0" noProof="0" dirty="0" smtClean="0">
                  <a:ln>
                    <a:noFill/>
                  </a:ln>
                  <a:solidFill>
                    <a:srgbClr val="00BAD9"/>
                  </a:solidFill>
                  <a:effectLst/>
                  <a:uLnTx/>
                  <a:uFillTx/>
                  <a:latin typeface="Calibri" pitchFamily="34" charset="0"/>
                  <a:ea typeface="ヒラギノ角ゴ Pro W3" pitchFamily="1" charset="-128"/>
                  <a:cs typeface="+mn-cs"/>
                </a:rPr>
                <a:t>Program</a:t>
              </a:r>
              <a:endParaRPr kumimoji="0" lang="tr-TR" sz="1200" b="1" i="0" u="none" strike="noStrike" kern="1200" cap="none" spc="0" normalizeH="0" baseline="0" noProof="0" dirty="0">
                <a:ln>
                  <a:noFill/>
                </a:ln>
                <a:solidFill>
                  <a:srgbClr val="00BAD9"/>
                </a:solidFill>
                <a:effectLst/>
                <a:uLnTx/>
                <a:uFillTx/>
                <a:latin typeface="Calibri" pitchFamily="34" charset="0"/>
                <a:ea typeface="ヒラギノ角ゴ Pro W3" pitchFamily="1" charset="-128"/>
                <a:cs typeface="+mn-cs"/>
              </a:endParaRPr>
            </a:p>
          </p:txBody>
        </p:sp>
      </p:grpSp>
      <p:sp>
        <p:nvSpPr>
          <p:cNvPr id="51" name="Metin kutusu 50"/>
          <p:cNvSpPr txBox="1"/>
          <p:nvPr/>
        </p:nvSpPr>
        <p:spPr>
          <a:xfrm>
            <a:off x="539552" y="5288508"/>
            <a:ext cx="5472608" cy="864096"/>
          </a:xfrm>
          <a:prstGeom prst="rect">
            <a:avLst/>
          </a:prstGeom>
          <a:noFill/>
        </p:spPr>
        <p:txBody>
          <a:bodyPr wrap="square" rtlCol="0">
            <a:noAutofit/>
          </a:bodyPr>
          <a:lstStyle/>
          <a:p>
            <a:pPr marL="182563" marR="0" lvl="0" indent="-182563" algn="l" defTabSz="914400" rtl="0" eaLnBrk="1" fontAlgn="base" latinLnBrk="0" hangingPunct="1">
              <a:lnSpc>
                <a:spcPct val="100000"/>
              </a:lnSpc>
              <a:spcBef>
                <a:spcPct val="0"/>
              </a:spcBef>
              <a:spcAft>
                <a:spcPct val="0"/>
              </a:spcAft>
              <a:buClr>
                <a:srgbClr val="52AADF"/>
              </a:buClr>
              <a:buSzPct val="125000"/>
              <a:buFont typeface="Calibri" panose="020F0502020204030204" pitchFamily="34" charset="0"/>
              <a:buChar char="•"/>
              <a:tabLst/>
              <a:defRPr/>
            </a:pPr>
            <a:r>
              <a:rPr kumimoji="0" lang="tr-TR" sz="2400" b="0" i="0" u="none" strike="noStrike" kern="1200" cap="none" spc="0" normalizeH="0" baseline="0" noProof="0" dirty="0">
                <a:ln>
                  <a:noFill/>
                </a:ln>
                <a:solidFill>
                  <a:srgbClr val="52AADF">
                    <a:lumMod val="50000"/>
                  </a:srgbClr>
                </a:solidFill>
                <a:effectLst/>
                <a:uLnTx/>
                <a:uFillTx/>
                <a:latin typeface="Calibri" pitchFamily="34" charset="0"/>
                <a:ea typeface="ヒラギノ角ゴ Pro W3" pitchFamily="1" charset="-128"/>
                <a:cs typeface="+mn-cs"/>
              </a:rPr>
              <a:t>Bütçe imkanları dahilinde en yüksek puanı alanlar desteklenir: Yarışma ortamı</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defRPr/>
            </a:pPr>
            <a:endParaRPr kumimoji="0" lang="tr-TR" sz="2400" b="0" i="0" u="none" strike="noStrike" kern="1200" cap="none" spc="0" normalizeH="0" baseline="0" noProof="0" dirty="0">
              <a:ln>
                <a:noFill/>
              </a:ln>
              <a:solidFill>
                <a:srgbClr val="5994CE"/>
              </a:solidFill>
              <a:effectLst/>
              <a:uLnTx/>
              <a:uFillTx/>
              <a:latin typeface="Calibri" pitchFamily="34" charset="0"/>
              <a:ea typeface="ヒラギノ角ゴ Pro W3" pitchFamily="1" charset="-128"/>
              <a:cs typeface="+mn-cs"/>
            </a:endParaRPr>
          </a:p>
        </p:txBody>
      </p:sp>
      <p:grpSp>
        <p:nvGrpSpPr>
          <p:cNvPr id="5" name="Grup 4"/>
          <p:cNvGrpSpPr/>
          <p:nvPr/>
        </p:nvGrpSpPr>
        <p:grpSpPr>
          <a:xfrm>
            <a:off x="395536" y="4106183"/>
            <a:ext cx="4896544" cy="390255"/>
            <a:chOff x="395536" y="4106183"/>
            <a:chExt cx="4896544" cy="390255"/>
          </a:xfrm>
        </p:grpSpPr>
        <p:sp>
          <p:nvSpPr>
            <p:cNvPr id="50" name="Metin kutusu 49"/>
            <p:cNvSpPr txBox="1"/>
            <p:nvPr/>
          </p:nvSpPr>
          <p:spPr>
            <a:xfrm>
              <a:off x="594482" y="4106183"/>
              <a:ext cx="4697598" cy="390255"/>
            </a:xfrm>
            <a:prstGeom prst="rect">
              <a:avLst/>
            </a:prstGeom>
            <a:noFill/>
          </p:spPr>
          <p:txBody>
            <a:bodyPr wrap="square" rtlCol="0">
              <a:noAutofit/>
            </a:bodyPr>
            <a:lstStyle/>
            <a:p>
              <a:pPr marL="0" marR="0" lvl="0" indent="0" algn="l" defTabSz="914400" rtl="0" eaLnBrk="1" fontAlgn="base" latinLnBrk="0" hangingPunct="1">
                <a:lnSpc>
                  <a:spcPct val="100000"/>
                </a:lnSpc>
                <a:spcBef>
                  <a:spcPct val="0"/>
                </a:spcBef>
                <a:spcAft>
                  <a:spcPct val="0"/>
                </a:spcAft>
                <a:buClr>
                  <a:srgbClr val="52AADF"/>
                </a:buClr>
                <a:buSzTx/>
                <a:buFontTx/>
                <a:buNone/>
                <a:tabLst/>
                <a:defRPr/>
              </a:pPr>
              <a:r>
                <a:rPr kumimoji="0" lang="tr-TR" sz="2400" b="1" i="0" u="none" strike="noStrike" kern="1200" cap="none" spc="0" normalizeH="0" baseline="0" noProof="0" dirty="0" smtClean="0">
                  <a:ln>
                    <a:noFill/>
                  </a:ln>
                  <a:solidFill>
                    <a:srgbClr val="FF0000"/>
                  </a:solidFill>
                  <a:effectLst/>
                  <a:uLnTx/>
                  <a:uFillTx/>
                  <a:latin typeface="Calibri" pitchFamily="34" charset="0"/>
                  <a:ea typeface="ヒラギノ角ゴ Pro W3" pitchFamily="1" charset="-128"/>
                  <a:cs typeface="+mn-cs"/>
                </a:rPr>
                <a:t>Desteği azami oranda faydaya dönüştürecek olanların desteklenmesi</a:t>
              </a:r>
              <a:endParaRPr kumimoji="0" lang="tr-TR" sz="2400" b="0" i="0" u="none" strike="noStrike" kern="1200" cap="none" spc="0" normalizeH="0" baseline="0" noProof="0" dirty="0">
                <a:ln>
                  <a:noFill/>
                </a:ln>
                <a:solidFill>
                  <a:srgbClr val="5994CE"/>
                </a:solidFill>
                <a:effectLst/>
                <a:uLnTx/>
                <a:uFillTx/>
                <a:latin typeface="Calibri" pitchFamily="34" charset="0"/>
                <a:ea typeface="ヒラギノ角ゴ Pro W3" pitchFamily="1" charset="-128"/>
                <a:cs typeface="+mn-cs"/>
              </a:endParaRPr>
            </a:p>
          </p:txBody>
        </p:sp>
        <p:sp>
          <p:nvSpPr>
            <p:cNvPr id="52" name="Dikdörtgen 51"/>
            <p:cNvSpPr/>
            <p:nvPr/>
          </p:nvSpPr>
          <p:spPr>
            <a:xfrm>
              <a:off x="395536" y="4218161"/>
              <a:ext cx="188566" cy="206251"/>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sp>
        <p:nvSpPr>
          <p:cNvPr id="53" name="Yuvarlatılmış Dikdörtgen 52"/>
          <p:cNvSpPr/>
          <p:nvPr/>
        </p:nvSpPr>
        <p:spPr>
          <a:xfrm>
            <a:off x="1115616" y="185576"/>
            <a:ext cx="6480720" cy="7824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3600" b="1" i="0" u="none" strike="noStrike" kern="1200" cap="none" spc="0" normalizeH="0" baseline="0" noProof="0" dirty="0" smtClean="0">
                <a:ln>
                  <a:noFill/>
                </a:ln>
                <a:solidFill>
                  <a:prstClr val="white"/>
                </a:solidFill>
                <a:effectLst/>
                <a:uLnTx/>
                <a:uFillTx/>
                <a:latin typeface="Calibri" panose="020F0502020204030204" pitchFamily="34" charset="0"/>
                <a:ea typeface="+mn-ea"/>
                <a:cs typeface="+mn-cs"/>
              </a:rPr>
              <a:t>Neden çağrı usulü?</a:t>
            </a:r>
            <a:endParaRPr kumimoji="0" lang="tr-TR" sz="1800" b="0" i="0" u="none" strike="noStrike" kern="1200" cap="none" spc="0" normalizeH="0" baseline="0" noProof="0" dirty="0">
              <a:ln>
                <a:noFill/>
              </a:ln>
              <a:solidFill>
                <a:prstClr val="white"/>
              </a:solidFill>
              <a:effectLst/>
              <a:uLnTx/>
              <a:uFillTx/>
              <a:latin typeface="Calibri" panose="020F0502020204030204" pitchFamily="34" charset="0"/>
              <a:ea typeface="+mn-ea"/>
              <a:cs typeface="+mn-cs"/>
            </a:endParaRPr>
          </a:p>
        </p:txBody>
      </p:sp>
      <p:pic>
        <p:nvPicPr>
          <p:cNvPr id="48" name="Picture 3"/>
          <p:cNvPicPr>
            <a:picLocks noChangeAspect="1" noChangeArrowheads="1"/>
          </p:cNvPicPr>
          <p:nvPr/>
        </p:nvPicPr>
        <p:blipFill>
          <a:blip r:embed="rId4" cstate="print"/>
          <a:srcRect/>
          <a:stretch>
            <a:fillRect/>
          </a:stretch>
        </p:blipFill>
        <p:spPr bwMode="auto">
          <a:xfrm>
            <a:off x="8172400" y="99137"/>
            <a:ext cx="720080" cy="507913"/>
          </a:xfrm>
          <a:prstGeom prst="rect">
            <a:avLst/>
          </a:prstGeom>
          <a:noFill/>
          <a:ln w="9525">
            <a:noFill/>
            <a:miter lim="800000"/>
            <a:headEnd/>
            <a:tailEnd/>
          </a:ln>
        </p:spPr>
      </p:pic>
    </p:spTree>
    <p:extLst>
      <p:ext uri="{BB962C8B-B14F-4D97-AF65-F5344CB8AC3E}">
        <p14:creationId xmlns:p14="http://schemas.microsoft.com/office/powerpoint/2010/main" val="31394092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0"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6</a:t>
            </a:fld>
            <a:endParaRPr lang="en-CA" dirty="0">
              <a:latin typeface="Calibri" panose="020F0502020204030204" pitchFamily="34" charset="0"/>
            </a:endParaRPr>
          </a:p>
        </p:txBody>
      </p:sp>
      <p:pic>
        <p:nvPicPr>
          <p:cNvPr id="12" name="Resim 11"/>
          <p:cNvPicPr/>
          <p:nvPr/>
        </p:nvPicPr>
        <p:blipFill rotWithShape="1">
          <a:blip r:embed="rId3"/>
          <a:srcRect l="20861" t="34706" r="53973" b="19673"/>
          <a:stretch/>
        </p:blipFill>
        <p:spPr bwMode="auto">
          <a:xfrm>
            <a:off x="1475656" y="3003998"/>
            <a:ext cx="5904656" cy="3292622"/>
          </a:xfrm>
          <a:prstGeom prst="rect">
            <a:avLst/>
          </a:prstGeom>
          <a:ln>
            <a:noFill/>
          </a:ln>
          <a:effectLst>
            <a:softEdge rad="112500"/>
          </a:effectLst>
          <a:extLst>
            <a:ext uri="{53640926-AAD7-44D8-BBD7-CCE9431645EC}">
              <a14:shadowObscured xmlns:a14="http://schemas.microsoft.com/office/drawing/2010/main"/>
            </a:ext>
          </a:extLst>
        </p:spPr>
      </p:pic>
      <p:sp>
        <p:nvSpPr>
          <p:cNvPr id="13" name="2 Metin kutusu"/>
          <p:cNvSpPr txBox="1"/>
          <p:nvPr/>
        </p:nvSpPr>
        <p:spPr>
          <a:xfrm>
            <a:off x="116269" y="941948"/>
            <a:ext cx="8920237" cy="1569660"/>
          </a:xfrm>
          <a:prstGeom prst="rect">
            <a:avLst/>
          </a:prstGeom>
          <a:noFill/>
        </p:spPr>
        <p:txBody>
          <a:bodyPr wrap="square" rtlCol="0">
            <a:spAutoFit/>
          </a:bodyPr>
          <a:lstStyle/>
          <a:p>
            <a:pPr algn="ctr"/>
            <a:r>
              <a:rPr lang="tr-TR" sz="3200" b="1" dirty="0" smtClean="0">
                <a:solidFill>
                  <a:schemeClr val="accent1">
                    <a:lumMod val="50000"/>
                  </a:schemeClr>
                </a:solidFill>
              </a:rPr>
              <a:t>KOBİGEL – KOBİ GELİŞİM DESTEK PROGRAMI KAPSAMINDA PROJE HAZIRLANIRKEN </a:t>
            </a:r>
          </a:p>
          <a:p>
            <a:pPr algn="ctr"/>
            <a:r>
              <a:rPr lang="tr-TR" sz="3200" b="1" dirty="0" smtClean="0">
                <a:solidFill>
                  <a:schemeClr val="accent1">
                    <a:lumMod val="50000"/>
                  </a:schemeClr>
                </a:solidFill>
              </a:rPr>
              <a:t>DİKKAT EDİLMESİ GEREKEN HUSUSLAR</a:t>
            </a:r>
            <a:endParaRPr lang="tr-TR" sz="3200" b="1" dirty="0">
              <a:solidFill>
                <a:schemeClr val="accent1">
                  <a:lumMod val="50000"/>
                </a:schemeClr>
              </a:solidFill>
            </a:endParaRPr>
          </a:p>
        </p:txBody>
      </p:sp>
    </p:spTree>
    <p:extLst>
      <p:ext uri="{BB962C8B-B14F-4D97-AF65-F5344CB8AC3E}">
        <p14:creationId xmlns:p14="http://schemas.microsoft.com/office/powerpoint/2010/main" val="12031185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p:txBody>
          <a:bodyPr/>
          <a:lstStyle/>
          <a:p>
            <a:pPr>
              <a:defRPr/>
            </a:pPr>
            <a:fld id="{FF16F97C-866D-4F85-A1F6-DDF39F62CB6A}" type="slidenum">
              <a:rPr lang="en-CA" smtClean="0"/>
              <a:pPr>
                <a:defRPr/>
              </a:pPr>
              <a:t>7</a:t>
            </a:fld>
            <a:endParaRPr lang="en-CA"/>
          </a:p>
        </p:txBody>
      </p:sp>
      <p:graphicFrame>
        <p:nvGraphicFramePr>
          <p:cNvPr id="6" name="Diyagram 5"/>
          <p:cNvGraphicFramePr/>
          <p:nvPr>
            <p:extLst/>
          </p:nvPr>
        </p:nvGraphicFramePr>
        <p:xfrm>
          <a:off x="1451992" y="96408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Dikdörtgen 6"/>
          <p:cNvSpPr/>
          <p:nvPr/>
        </p:nvSpPr>
        <p:spPr>
          <a:xfrm>
            <a:off x="953442" y="5504532"/>
            <a:ext cx="7174336" cy="523220"/>
          </a:xfrm>
          <a:prstGeom prst="rect">
            <a:avLst/>
          </a:prstGeom>
        </p:spPr>
        <p:txBody>
          <a:bodyPr wrap="none">
            <a:spAutoFit/>
          </a:bodyPr>
          <a:lstStyle/>
          <a:p>
            <a:pPr algn="just">
              <a:spcBef>
                <a:spcPts val="1200"/>
              </a:spcBef>
              <a:spcAft>
                <a:spcPts val="1200"/>
              </a:spcAft>
            </a:pPr>
            <a:r>
              <a:rPr lang="tr-TR" sz="2800" b="1" dirty="0">
                <a:solidFill>
                  <a:srgbClr val="000000"/>
                </a:solidFill>
                <a:effectLst>
                  <a:outerShdw blurRad="38100" dist="38100" dir="2700000" algn="tl">
                    <a:srgbClr val="000000">
                      <a:alpha val="43137"/>
                    </a:srgbClr>
                  </a:outerShdw>
                </a:effectLst>
                <a:ea typeface="Calibri" panose="020F0502020204030204" pitchFamily="34" charset="0"/>
              </a:rPr>
              <a:t>yönelik olarak planlanan faaliyetler bütünüdür.</a:t>
            </a:r>
            <a:endParaRPr lang="tr-TR" sz="28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endParaRPr>
          </a:p>
        </p:txBody>
      </p:sp>
      <p:pic>
        <p:nvPicPr>
          <p:cNvPr id="8" name="Picture 3"/>
          <p:cNvPicPr>
            <a:picLocks noChangeAspect="1" noChangeArrowheads="1"/>
          </p:cNvPicPr>
          <p:nvPr/>
        </p:nvPicPr>
        <p:blipFill>
          <a:blip r:embed="rId7" cstate="print"/>
          <a:srcRect/>
          <a:stretch>
            <a:fillRect/>
          </a:stretch>
        </p:blipFill>
        <p:spPr bwMode="auto">
          <a:xfrm>
            <a:off x="8172400" y="176023"/>
            <a:ext cx="720080" cy="507913"/>
          </a:xfrm>
          <a:prstGeom prst="rect">
            <a:avLst/>
          </a:prstGeom>
          <a:noFill/>
          <a:ln w="9525">
            <a:noFill/>
            <a:miter lim="800000"/>
            <a:headEnd/>
            <a:tailEnd/>
          </a:ln>
        </p:spPr>
      </p:pic>
      <p:grpSp>
        <p:nvGrpSpPr>
          <p:cNvPr id="9" name="Grup 8"/>
          <p:cNvGrpSpPr/>
          <p:nvPr/>
        </p:nvGrpSpPr>
        <p:grpSpPr>
          <a:xfrm>
            <a:off x="280244" y="485458"/>
            <a:ext cx="8252196" cy="338554"/>
            <a:chOff x="280244" y="654735"/>
            <a:chExt cx="8252196" cy="338554"/>
          </a:xfrm>
        </p:grpSpPr>
        <p:sp>
          <p:nvSpPr>
            <p:cNvPr id="10"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11" name="Düz Bağlayıcı 10"/>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394988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51520" y="824068"/>
            <a:ext cx="8640960" cy="554464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None/>
              <a:tabLst>
                <a:tab pos="723900" algn="l"/>
              </a:tabLst>
              <a:defRPr/>
            </a:pPr>
            <a:endParaRPr lang="tr-TR" b="1" u="sng" dirty="0" smtClean="0">
              <a:solidFill>
                <a:srgbClr val="FF0000"/>
              </a:solidFill>
            </a:endParaRPr>
          </a:p>
          <a:p>
            <a:pPr marL="0" indent="0" algn="ctr">
              <a:lnSpc>
                <a:spcPct val="90000"/>
              </a:lnSpc>
              <a:buNone/>
              <a:tabLst>
                <a:tab pos="723900" algn="l"/>
              </a:tabLst>
              <a:defRPr/>
            </a:pPr>
            <a:r>
              <a:rPr lang="tr-TR" b="1" dirty="0" smtClean="0">
                <a:solidFill>
                  <a:srgbClr val="FF0000"/>
                </a:solidFill>
                <a:latin typeface="Calibri" panose="020F0502020204030204" pitchFamily="34" charset="0"/>
              </a:rPr>
              <a:t>KOSGEB’e Sunulacak Proje Nasıl Olmalıdır?</a:t>
            </a:r>
          </a:p>
          <a:p>
            <a:pPr marL="0" indent="0" algn="ctr">
              <a:buNone/>
            </a:pPr>
            <a:r>
              <a:rPr lang="tr-TR" sz="2200" dirty="0" smtClean="0">
                <a:solidFill>
                  <a:schemeClr val="accent1">
                    <a:lumMod val="50000"/>
                  </a:schemeClr>
                </a:solidFill>
                <a:latin typeface="Calibri" panose="020F0502020204030204" pitchFamily="34" charset="0"/>
              </a:rPr>
              <a:t>İşletmenin </a:t>
            </a:r>
            <a:r>
              <a:rPr lang="tr-TR" sz="2200" b="1" u="sng" dirty="0">
                <a:solidFill>
                  <a:schemeClr val="accent1">
                    <a:lumMod val="50000"/>
                  </a:schemeClr>
                </a:solidFill>
                <a:latin typeface="Calibri" panose="020F0502020204030204" pitchFamily="34" charset="0"/>
              </a:rPr>
              <a:t>belirlenmiş bir sorunu veya ihtiyacını </a:t>
            </a:r>
            <a:r>
              <a:rPr lang="tr-TR" sz="2200" dirty="0" smtClean="0">
                <a:solidFill>
                  <a:schemeClr val="accent1">
                    <a:lumMod val="50000"/>
                  </a:schemeClr>
                </a:solidFill>
                <a:latin typeface="Calibri" panose="020F0502020204030204" pitchFamily="34" charset="0"/>
              </a:rPr>
              <a:t>gidermek üzere </a:t>
            </a:r>
          </a:p>
          <a:p>
            <a:pPr marL="0" indent="0" algn="ctr">
              <a:buNone/>
            </a:pPr>
            <a:r>
              <a:rPr lang="tr-TR" sz="2200" dirty="0" smtClean="0">
                <a:solidFill>
                  <a:schemeClr val="accent1">
                    <a:lumMod val="50000"/>
                  </a:schemeClr>
                </a:solidFill>
                <a:latin typeface="Calibri" panose="020F0502020204030204" pitchFamily="34" charset="0"/>
              </a:rPr>
              <a:t>birden fazla </a:t>
            </a:r>
            <a:r>
              <a:rPr lang="tr-TR" sz="2200" dirty="0">
                <a:solidFill>
                  <a:schemeClr val="accent1">
                    <a:lumMod val="50000"/>
                  </a:schemeClr>
                </a:solidFill>
                <a:latin typeface="Calibri" panose="020F0502020204030204" pitchFamily="34" charset="0"/>
              </a:rPr>
              <a:t>etkinlik veya faaliyetlerin </a:t>
            </a:r>
            <a:r>
              <a:rPr lang="tr-TR" sz="2200" dirty="0" smtClean="0">
                <a:solidFill>
                  <a:schemeClr val="accent1">
                    <a:lumMod val="50000"/>
                  </a:schemeClr>
                </a:solidFill>
                <a:latin typeface="Calibri" panose="020F0502020204030204" pitchFamily="34" charset="0"/>
              </a:rPr>
              <a:t>bir araya  </a:t>
            </a:r>
            <a:r>
              <a:rPr lang="tr-TR" sz="2200" dirty="0">
                <a:solidFill>
                  <a:schemeClr val="accent1">
                    <a:lumMod val="50000"/>
                  </a:schemeClr>
                </a:solidFill>
                <a:latin typeface="Calibri" panose="020F0502020204030204" pitchFamily="34" charset="0"/>
              </a:rPr>
              <a:t>gelmesiyle, bazı çıktıların elde edilmesi ve bu çıktıları  aracılığıyla  proje </a:t>
            </a:r>
            <a:r>
              <a:rPr lang="tr-TR" sz="2200" dirty="0" smtClean="0">
                <a:solidFill>
                  <a:schemeClr val="accent1">
                    <a:lumMod val="50000"/>
                  </a:schemeClr>
                </a:solidFill>
                <a:latin typeface="Calibri" panose="020F0502020204030204" pitchFamily="34" charset="0"/>
              </a:rPr>
              <a:t>amacına ulaşılmasını sağlamalıdır.</a:t>
            </a:r>
          </a:p>
          <a:p>
            <a:pPr algn="ctr">
              <a:buFont typeface="Arial" charset="0"/>
              <a:buChar char="•"/>
            </a:pPr>
            <a:endParaRPr lang="tr-TR" sz="2200" dirty="0" smtClean="0">
              <a:latin typeface="Calibri" panose="020F0502020204030204" pitchFamily="34" charset="0"/>
            </a:endParaRPr>
          </a:p>
          <a:p>
            <a:pPr algn="just">
              <a:buFont typeface="Arial" charset="0"/>
              <a:buChar char="•"/>
            </a:pPr>
            <a:endParaRPr lang="tr-TR" dirty="0" smtClean="0"/>
          </a:p>
          <a:p>
            <a:pPr marL="0" indent="0" algn="just">
              <a:buNone/>
            </a:pPr>
            <a:endParaRPr lang="tr-TR" altLang="tr-TR" dirty="0">
              <a:latin typeface="Arial" panose="020B0604020202020204" pitchFamily="34" charset="0"/>
              <a:cs typeface="Arial" panose="020B0604020202020204" pitchFamily="34" charset="0"/>
            </a:endParaRPr>
          </a:p>
        </p:txBody>
      </p:sp>
      <p:pic>
        <p:nvPicPr>
          <p:cNvPr id="5" name="Resim 4"/>
          <p:cNvPicPr/>
          <p:nvPr/>
        </p:nvPicPr>
        <p:blipFill rotWithShape="1">
          <a:blip r:embed="rId3"/>
          <a:srcRect l="24850" t="44177" r="58237" b="29210"/>
          <a:stretch/>
        </p:blipFill>
        <p:spPr bwMode="auto">
          <a:xfrm>
            <a:off x="2771800" y="3595100"/>
            <a:ext cx="3081854" cy="2591405"/>
          </a:xfrm>
          <a:prstGeom prst="rect">
            <a:avLst/>
          </a:prstGeom>
          <a:ln>
            <a:noFill/>
          </a:ln>
          <a:extLst>
            <a:ext uri="{53640926-AAD7-44D8-BBD7-CCE9431645EC}">
              <a14:shadowObscured xmlns:a14="http://schemas.microsoft.com/office/drawing/2010/main"/>
            </a:ext>
          </a:extLst>
        </p:spPr>
      </p:pic>
      <p:grpSp>
        <p:nvGrpSpPr>
          <p:cNvPr id="9" name="Grup 8"/>
          <p:cNvGrpSpPr/>
          <p:nvPr/>
        </p:nvGrpSpPr>
        <p:grpSpPr>
          <a:xfrm>
            <a:off x="280244" y="48545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4" name="Düz Bağlayıcı 3"/>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8</a:t>
            </a:fld>
            <a:endParaRPr lang="en-CA" dirty="0">
              <a:latin typeface="Calibri" panose="020F0502020204030204" pitchFamily="34" charset="0"/>
            </a:endParaRPr>
          </a:p>
        </p:txBody>
      </p:sp>
    </p:spTree>
    <p:extLst>
      <p:ext uri="{BB962C8B-B14F-4D97-AF65-F5344CB8AC3E}">
        <p14:creationId xmlns:p14="http://schemas.microsoft.com/office/powerpoint/2010/main" val="38784199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3860027"/>
            <a:ext cx="2808312" cy="2265372"/>
          </a:xfrm>
          <a:prstGeom prst="rect">
            <a:avLst/>
          </a:prstGeom>
        </p:spPr>
      </p:pic>
      <p:sp>
        <p:nvSpPr>
          <p:cNvPr id="11" name="Rectangle 2"/>
          <p:cNvSpPr txBox="1">
            <a:spLocks noChangeArrowheads="1"/>
          </p:cNvSpPr>
          <p:nvPr/>
        </p:nvSpPr>
        <p:spPr>
          <a:xfrm>
            <a:off x="251520" y="1544126"/>
            <a:ext cx="4356484" cy="453653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just">
              <a:spcBef>
                <a:spcPct val="0"/>
              </a:spcBef>
              <a:buFont typeface="Wingdings 2" panose="05020102010507070707" pitchFamily="18" charset="2"/>
              <a:buChar char=""/>
            </a:pPr>
            <a:r>
              <a:rPr lang="tr-TR" sz="2000" dirty="0" smtClean="0">
                <a:solidFill>
                  <a:srgbClr val="52AADF">
                    <a:lumMod val="50000"/>
                  </a:srgbClr>
                </a:solidFill>
                <a:latin typeface="Calibri" panose="020F0502020204030204" pitchFamily="34" charset="0"/>
                <a:ea typeface="ヒラギノ角ゴ Pro W3" pitchFamily="1" charset="-128"/>
              </a:rPr>
              <a:t> </a:t>
            </a:r>
            <a:r>
              <a:rPr lang="tr-TR" sz="2000" dirty="0" smtClean="0">
                <a:solidFill>
                  <a:schemeClr val="accent1">
                    <a:lumMod val="50000"/>
                  </a:schemeClr>
                </a:solidFill>
                <a:latin typeface="Calibri" panose="020F0502020204030204" pitchFamily="34" charset="0"/>
              </a:rPr>
              <a:t>KOBİGEL Destek Programı ile KOSGEB tarafından belirlenen öncelikler doğrultusunda ilan edilen Proje Teklif Çağrıları kapsamındaki projeler desteklenir. Başvuru sahibinin proje amacı ve konusu, </a:t>
            </a:r>
            <a:r>
              <a:rPr lang="tr-TR" sz="2000" b="1" dirty="0" smtClean="0">
                <a:solidFill>
                  <a:schemeClr val="accent1">
                    <a:lumMod val="50000"/>
                  </a:schemeClr>
                </a:solidFill>
                <a:latin typeface="Calibri" panose="020F0502020204030204" pitchFamily="34" charset="0"/>
              </a:rPr>
              <a:t>Proje Teklif Çağrıları ile uyumlu </a:t>
            </a:r>
            <a:r>
              <a:rPr lang="tr-TR" sz="2000" dirty="0" smtClean="0">
                <a:solidFill>
                  <a:schemeClr val="accent1">
                    <a:lumMod val="50000"/>
                  </a:schemeClr>
                </a:solidFill>
                <a:latin typeface="Calibri" panose="020F0502020204030204" pitchFamily="34" charset="0"/>
              </a:rPr>
              <a:t>olmak zorundadır.</a:t>
            </a:r>
          </a:p>
          <a:p>
            <a:pPr>
              <a:buFont typeface="Wingdings 2" panose="05020102010507070707" pitchFamily="18" charset="2"/>
              <a:buChar char=""/>
            </a:pPr>
            <a:endParaRPr lang="tr-TR" sz="2400" dirty="0" smtClean="0">
              <a:solidFill>
                <a:schemeClr val="accent1">
                  <a:lumMod val="50000"/>
                </a:schemeClr>
              </a:solidFill>
              <a:latin typeface="Calibri" panose="020F0502020204030204" pitchFamily="34" charset="0"/>
            </a:endParaRPr>
          </a:p>
          <a:p>
            <a:pPr marL="0" indent="0">
              <a:buNone/>
            </a:pPr>
            <a:endParaRPr lang="tr-TR" sz="2400" dirty="0" smtClean="0">
              <a:solidFill>
                <a:schemeClr val="accent1">
                  <a:lumMod val="50000"/>
                </a:schemeClr>
              </a:solidFill>
              <a:latin typeface="Calibri" panose="020F0502020204030204" pitchFamily="34" charset="0"/>
            </a:endParaRPr>
          </a:p>
          <a:p>
            <a:pPr>
              <a:buFont typeface="Arial" charset="0"/>
              <a:buChar char="•"/>
            </a:pPr>
            <a:endParaRPr lang="tr-TR" sz="2400" dirty="0" smtClean="0">
              <a:solidFill>
                <a:schemeClr val="accent1">
                  <a:lumMod val="50000"/>
                </a:schemeClr>
              </a:solidFill>
              <a:latin typeface="Calibri" panose="020F0502020204030204" pitchFamily="34" charset="0"/>
            </a:endParaRPr>
          </a:p>
          <a:p>
            <a:pPr marL="0" indent="0">
              <a:buFont typeface="Arial" pitchFamily="34" charset="0"/>
              <a:buNone/>
            </a:pPr>
            <a:endParaRPr lang="tr-TR" altLang="tr-TR" sz="2400" dirty="0">
              <a:solidFill>
                <a:schemeClr val="accent1">
                  <a:lumMod val="50000"/>
                </a:schemeClr>
              </a:solidFill>
              <a:latin typeface="Calibri" panose="020F0502020204030204" pitchFamily="34" charset="0"/>
              <a:cs typeface="Arial" panose="020B0604020202020204" pitchFamily="34" charset="0"/>
            </a:endParaRPr>
          </a:p>
        </p:txBody>
      </p:sp>
      <p:pic>
        <p:nvPicPr>
          <p:cNvPr id="8" name="Picture 3"/>
          <p:cNvPicPr>
            <a:picLocks noChangeAspect="1" noChangeArrowheads="1"/>
          </p:cNvPicPr>
          <p:nvPr/>
        </p:nvPicPr>
        <p:blipFill>
          <a:blip r:embed="rId3" cstate="print"/>
          <a:srcRect/>
          <a:stretch>
            <a:fillRect/>
          </a:stretch>
        </p:blipFill>
        <p:spPr bwMode="auto">
          <a:xfrm>
            <a:off x="8172400" y="176023"/>
            <a:ext cx="720080" cy="507913"/>
          </a:xfrm>
          <a:prstGeom prst="rect">
            <a:avLst/>
          </a:prstGeom>
          <a:noFill/>
          <a:ln w="9525">
            <a:noFill/>
            <a:miter lim="800000"/>
            <a:headEnd/>
            <a:tailEnd/>
          </a:ln>
        </p:spPr>
      </p:pic>
      <p:sp>
        <p:nvSpPr>
          <p:cNvPr id="7" name="Rectangle 2"/>
          <p:cNvSpPr txBox="1">
            <a:spLocks noChangeArrowheads="1"/>
          </p:cNvSpPr>
          <p:nvPr/>
        </p:nvSpPr>
        <p:spPr>
          <a:xfrm>
            <a:off x="683568" y="10567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KOSGEB’e Sunulacak Proje Nasıl Olmalıdır?</a:t>
            </a:r>
            <a:endParaRPr lang="tr-TR" dirty="0" smtClean="0">
              <a:solidFill>
                <a:prstClr val="black"/>
              </a:solidFill>
              <a:latin typeface="Calibri" panose="020F0502020204030204" pitchFamily="34" charset="0"/>
            </a:endParaRPr>
          </a:p>
        </p:txBody>
      </p:sp>
      <p:grpSp>
        <p:nvGrpSpPr>
          <p:cNvPr id="10" name="Grup 9"/>
          <p:cNvGrpSpPr/>
          <p:nvPr/>
        </p:nvGrpSpPr>
        <p:grpSpPr>
          <a:xfrm>
            <a:off x="237952" y="466776"/>
            <a:ext cx="8294488" cy="338554"/>
            <a:chOff x="237952" y="654735"/>
            <a:chExt cx="8294488" cy="338554"/>
          </a:xfrm>
        </p:grpSpPr>
        <p:sp>
          <p:nvSpPr>
            <p:cNvPr id="12" name="3 Metin kutusu"/>
            <p:cNvSpPr txBox="1"/>
            <p:nvPr/>
          </p:nvSpPr>
          <p:spPr>
            <a:xfrm>
              <a:off x="237952"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13" name="Düz Bağlayıcı 12"/>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4" name="Rectangle 2"/>
          <p:cNvSpPr txBox="1">
            <a:spLocks noChangeArrowheads="1"/>
          </p:cNvSpPr>
          <p:nvPr/>
        </p:nvSpPr>
        <p:spPr>
          <a:xfrm>
            <a:off x="4608004" y="4477720"/>
            <a:ext cx="4356484" cy="160293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endParaRPr lang="tr-TR" altLang="tr-TR" sz="2000" dirty="0">
              <a:solidFill>
                <a:schemeClr val="accent1">
                  <a:lumMod val="50000"/>
                </a:schemeClr>
              </a:solidFill>
              <a:latin typeface="Calibri" pitchFamily="34" charset="0"/>
            </a:endParaRPr>
          </a:p>
        </p:txBody>
      </p:sp>
      <p:sp>
        <p:nvSpPr>
          <p:cNvPr id="16"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9</a:t>
            </a:fld>
            <a:endParaRPr lang="en-CA" dirty="0">
              <a:latin typeface="Calibri" panose="020F0502020204030204" pitchFamily="34" charset="0"/>
            </a:endParaRPr>
          </a:p>
        </p:txBody>
      </p:sp>
      <p:sp>
        <p:nvSpPr>
          <p:cNvPr id="3" name="Dikdörtgen 2"/>
          <p:cNvSpPr/>
          <p:nvPr/>
        </p:nvSpPr>
        <p:spPr>
          <a:xfrm>
            <a:off x="4608004" y="1511483"/>
            <a:ext cx="4356484" cy="4555093"/>
          </a:xfrm>
          <a:prstGeom prst="rect">
            <a:avLst/>
          </a:prstGeom>
        </p:spPr>
        <p:txBody>
          <a:bodyPr wrap="square">
            <a:spAutoFit/>
          </a:bodyPr>
          <a:lstStyle/>
          <a:p>
            <a:pPr algn="just">
              <a:spcAft>
                <a:spcPts val="600"/>
              </a:spcAft>
              <a:buFont typeface="Wingdings 2" panose="05020102010507070707" pitchFamily="18" charset="2"/>
              <a:buChar char=""/>
            </a:pPr>
            <a:r>
              <a:rPr lang="tr-TR" sz="2000" dirty="0">
                <a:solidFill>
                  <a:srgbClr val="52AADF">
                    <a:lumMod val="50000"/>
                  </a:srgbClr>
                </a:solidFill>
              </a:rPr>
              <a:t> </a:t>
            </a:r>
            <a:r>
              <a:rPr lang="tr-TR" sz="2000" b="1" dirty="0" smtClean="0">
                <a:solidFill>
                  <a:schemeClr val="accent1">
                    <a:lumMod val="50000"/>
                  </a:schemeClr>
                </a:solidFill>
                <a:ea typeface="+mn-ea"/>
              </a:rPr>
              <a:t>Tek bir etkinlik </a:t>
            </a:r>
            <a:r>
              <a:rPr lang="tr-TR" sz="2000" dirty="0" smtClean="0">
                <a:solidFill>
                  <a:schemeClr val="accent1">
                    <a:lumMod val="50000"/>
                  </a:schemeClr>
                </a:solidFill>
                <a:ea typeface="+mn-ea"/>
              </a:rPr>
              <a:t>proje olarak değerlendirilemez. Proje, birkaç etkinlik veya faaliyetlerin bir araya gelmesiyle, bazı sonuçların elde edilmesi ve bu sonuçlar aracılığıyla proje amacına ulaşılmasını sağlamalıdır. Elde edilen sonuçların ölçülebilir ve sürdürülebilir olması gerekir. </a:t>
            </a:r>
          </a:p>
          <a:p>
            <a:pPr algn="just">
              <a:spcAft>
                <a:spcPts val="600"/>
              </a:spcAft>
              <a:buFont typeface="Wingdings 2" panose="05020102010507070707" pitchFamily="18" charset="2"/>
              <a:buChar char=""/>
            </a:pPr>
            <a:r>
              <a:rPr lang="tr-TR" sz="2000" b="1" u="sng" dirty="0" smtClean="0">
                <a:solidFill>
                  <a:schemeClr val="accent1">
                    <a:lumMod val="50000"/>
                  </a:schemeClr>
                </a:solidFill>
              </a:rPr>
              <a:t>Yalnızca </a:t>
            </a:r>
            <a:r>
              <a:rPr lang="tr-TR" sz="2000" b="1" u="sng" dirty="0">
                <a:solidFill>
                  <a:schemeClr val="accent1">
                    <a:lumMod val="50000"/>
                  </a:schemeClr>
                </a:solidFill>
              </a:rPr>
              <a:t>bir mal veya hizmetin </a:t>
            </a:r>
            <a:r>
              <a:rPr lang="tr-TR" sz="2000" dirty="0">
                <a:solidFill>
                  <a:schemeClr val="accent1">
                    <a:lumMod val="50000"/>
                  </a:schemeClr>
                </a:solidFill>
              </a:rPr>
              <a:t>teminine yönelik bir faaliyet proje olarak sunulmamalıdır, bu tür bir çalışma ancak proje kapsamındaki faaliyetlerden biri olabilir. </a:t>
            </a:r>
            <a:endParaRPr lang="tr-TR" altLang="tr-TR" sz="2000" dirty="0">
              <a:solidFill>
                <a:schemeClr val="accent1">
                  <a:lumMod val="50000"/>
                </a:schemeClr>
              </a:solidFill>
            </a:endParaRPr>
          </a:p>
          <a:p>
            <a:pPr lvl="0" algn="just">
              <a:spcAft>
                <a:spcPts val="600"/>
              </a:spcAft>
              <a:buFont typeface="Wingdings 2" panose="05020102010507070707" pitchFamily="18" charset="2"/>
              <a:buChar char=""/>
            </a:pPr>
            <a:endParaRPr lang="tr-TR" sz="2000" dirty="0">
              <a:solidFill>
                <a:schemeClr val="accent1">
                  <a:lumMod val="50000"/>
                </a:schemeClr>
              </a:solidFill>
              <a:ea typeface="+mn-ea"/>
            </a:endParaRPr>
          </a:p>
        </p:txBody>
      </p:sp>
    </p:spTree>
    <p:extLst>
      <p:ext uri="{BB962C8B-B14F-4D97-AF65-F5344CB8AC3E}">
        <p14:creationId xmlns:p14="http://schemas.microsoft.com/office/powerpoint/2010/main" val="36509539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80244" y="1688108"/>
            <a:ext cx="4752528" cy="374441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KOSGEB </a:t>
            </a:r>
            <a:r>
              <a:rPr lang="tr-TR" sz="2000" dirty="0">
                <a:solidFill>
                  <a:schemeClr val="accent1">
                    <a:lumMod val="50000"/>
                  </a:schemeClr>
                </a:solidFill>
                <a:latin typeface="Calibri" panose="020F0502020204030204" pitchFamily="34" charset="0"/>
              </a:rPr>
              <a:t>tarafından ilan edilen Proje Teklif Çağrısı okunmalı, çağrı kapsamında sunulabilecek projeler ile ilgili çerçeve anlaşıldıktan sonra proje hazırlığına başlanmalıdır</a:t>
            </a:r>
            <a:r>
              <a:rPr lang="tr-TR" sz="2000" dirty="0" smtClean="0">
                <a:solidFill>
                  <a:schemeClr val="accent1">
                    <a:lumMod val="50000"/>
                  </a:schemeClr>
                </a:solidFill>
                <a:latin typeface="Calibri" panose="020F0502020204030204" pitchFamily="34" charset="0"/>
              </a:rPr>
              <a:t>. </a:t>
            </a: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temel kurgusu, belirli bir gider ve ihtiyaçtan yola çıkılarak değil, Proje Teklif Çağrısında açıklanan uygun proje konuları ile işletmenin mevcut durum ve hedeflerinin eşleştiğinden emin olunduktan sonra,</a:t>
            </a:r>
            <a:r>
              <a:rPr lang="tr-TR" sz="2000" b="1" dirty="0">
                <a:solidFill>
                  <a:schemeClr val="accent1">
                    <a:lumMod val="50000"/>
                  </a:schemeClr>
                </a:solidFill>
                <a:latin typeface="Calibri" panose="020F0502020204030204" pitchFamily="34" charset="0"/>
              </a:rPr>
              <a:t> amaç &gt; hedef &gt; faaliyet &gt; faaliyet ile ilişkili gider </a:t>
            </a:r>
            <a:r>
              <a:rPr lang="tr-TR" sz="2000" dirty="0">
                <a:solidFill>
                  <a:schemeClr val="accent1">
                    <a:lumMod val="50000"/>
                  </a:schemeClr>
                </a:solidFill>
                <a:latin typeface="Calibri" panose="020F0502020204030204" pitchFamily="34" charset="0"/>
              </a:rPr>
              <a:t>sıralaması ile oluşturulmalı ve sonra </a:t>
            </a:r>
            <a:r>
              <a:rPr lang="tr-TR" sz="2000" dirty="0" smtClean="0">
                <a:solidFill>
                  <a:schemeClr val="accent1">
                    <a:lumMod val="50000"/>
                  </a:schemeClr>
                </a:solidFill>
                <a:latin typeface="Calibri" panose="020F0502020204030204" pitchFamily="34" charset="0"/>
              </a:rPr>
              <a:t>detaylandırılmalıdır.</a:t>
            </a:r>
            <a:endParaRPr lang="tr-TR" sz="2000" dirty="0">
              <a:solidFill>
                <a:schemeClr val="accent1">
                  <a:lumMod val="50000"/>
                </a:schemeClr>
              </a:solidFill>
              <a:latin typeface="Calibri" panose="020F0502020204030204" pitchFamily="34" charset="0"/>
            </a:endParaRPr>
          </a:p>
          <a:p>
            <a:pPr lvl="0" algn="just">
              <a:buFont typeface="Arial" charset="0"/>
              <a:buChar char="•"/>
            </a:pPr>
            <a:endParaRPr lang="tr-TR" sz="20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463972"/>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0567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pic>
        <p:nvPicPr>
          <p:cNvPr id="12" name="Resim 11"/>
          <p:cNvPicPr/>
          <p:nvPr/>
        </p:nvPicPr>
        <p:blipFill rotWithShape="1">
          <a:blip r:embed="rId3"/>
          <a:srcRect l="15418" t="32201" r="47456" b="14840"/>
          <a:stretch/>
        </p:blipFill>
        <p:spPr bwMode="auto">
          <a:xfrm>
            <a:off x="5399584" y="2264172"/>
            <a:ext cx="3420888" cy="3090451"/>
          </a:xfrm>
          <a:prstGeom prst="rect">
            <a:avLst/>
          </a:prstGeom>
          <a:ln>
            <a:noFill/>
          </a:ln>
          <a:extLst>
            <a:ext uri="{53640926-AAD7-44D8-BBD7-CCE9431645EC}">
              <a14:shadowObscured xmlns:a14="http://schemas.microsoft.com/office/drawing/2010/main"/>
            </a:ext>
          </a:extLst>
        </p:spPr>
      </p:pic>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10</a:t>
            </a:fld>
            <a:endParaRPr lang="en-CA" dirty="0">
              <a:latin typeface="Calibri" panose="020F0502020204030204" pitchFamily="34" charset="0"/>
            </a:endParaRPr>
          </a:p>
        </p:txBody>
      </p:sp>
    </p:spTree>
    <p:extLst>
      <p:ext uri="{BB962C8B-B14F-4D97-AF65-F5344CB8AC3E}">
        <p14:creationId xmlns:p14="http://schemas.microsoft.com/office/powerpoint/2010/main" val="7288732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80244" y="1976140"/>
            <a:ext cx="4752528" cy="172819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Projenin</a:t>
            </a:r>
            <a:r>
              <a:rPr lang="tr-TR" sz="2000" dirty="0">
                <a:solidFill>
                  <a:schemeClr val="accent1">
                    <a:lumMod val="50000"/>
                  </a:schemeClr>
                </a:solidFill>
                <a:latin typeface="Calibri" panose="020F0502020204030204" pitchFamily="34" charset="0"/>
              </a:rPr>
              <a:t>, net olarak tanımlanmış, açık olarak ifade edilmiş ve okunduğunda farklı anlamlar çağrıştırmayacak bir amacı olmalıdır. Amacınız soyut ve ulaşılamaz değil; ulaşılabilir, gerçekçi ve somut çıktılar üreten nitelikte olmalıdır</a:t>
            </a:r>
            <a:r>
              <a:rPr lang="tr-TR" sz="2000" dirty="0" smtClean="0">
                <a:solidFill>
                  <a:schemeClr val="accent1">
                    <a:lumMod val="50000"/>
                  </a:schemeClr>
                </a:solidFill>
                <a:latin typeface="Calibri" panose="020F0502020204030204" pitchFamily="34" charset="0"/>
              </a:rPr>
              <a:t>.</a:t>
            </a:r>
          </a:p>
          <a:p>
            <a:pPr lvl="0" algn="just">
              <a:buFont typeface="Arial" charset="0"/>
              <a:buChar char="•"/>
            </a:pPr>
            <a:endParaRPr lang="tr-TR" sz="20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463972"/>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0567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pic>
        <p:nvPicPr>
          <p:cNvPr id="12" name="Resim 11"/>
          <p:cNvPicPr/>
          <p:nvPr/>
        </p:nvPicPr>
        <p:blipFill>
          <a:blip r:embed="rId3" cstate="print">
            <a:extLst>
              <a:ext uri="{28A0092B-C50C-407E-A947-70E740481C1C}">
                <a14:useLocalDpi xmlns:a14="http://schemas.microsoft.com/office/drawing/2010/main" val="0"/>
              </a:ext>
            </a:extLst>
          </a:blip>
          <a:stretch>
            <a:fillRect/>
          </a:stretch>
        </p:blipFill>
        <p:spPr bwMode="auto">
          <a:xfrm>
            <a:off x="5401614" y="1616309"/>
            <a:ext cx="3420888" cy="2139955"/>
          </a:xfrm>
          <a:prstGeom prst="rect">
            <a:avLst/>
          </a:prstGeom>
          <a:ln>
            <a:noFill/>
          </a:ln>
          <a:extLst>
            <a:ext uri="{53640926-AAD7-44D8-BBD7-CCE9431645EC}">
              <a14:shadowObscured xmlns:a14="http://schemas.microsoft.com/office/drawing/2010/main"/>
            </a:ext>
          </a:extLst>
        </p:spPr>
      </p:pic>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11</a:t>
            </a:fld>
            <a:endParaRPr lang="en-CA" dirty="0">
              <a:latin typeface="Calibri" panose="020F0502020204030204" pitchFamily="34" charset="0"/>
            </a:endParaRPr>
          </a:p>
        </p:txBody>
      </p:sp>
      <p:sp>
        <p:nvSpPr>
          <p:cNvPr id="13" name="Rectangle 2"/>
          <p:cNvSpPr txBox="1">
            <a:spLocks noChangeArrowheads="1"/>
          </p:cNvSpPr>
          <p:nvPr/>
        </p:nvSpPr>
        <p:spPr>
          <a:xfrm>
            <a:off x="253629" y="3992365"/>
            <a:ext cx="8252196" cy="190846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amacını gerçekleştirmek için </a:t>
            </a:r>
            <a:r>
              <a:rPr lang="tr-TR" sz="2000" b="1" dirty="0">
                <a:solidFill>
                  <a:schemeClr val="accent1">
                    <a:lumMod val="50000"/>
                  </a:schemeClr>
                </a:solidFill>
                <a:latin typeface="Calibri" panose="020F0502020204030204" pitchFamily="34" charset="0"/>
              </a:rPr>
              <a:t>hedefler</a:t>
            </a:r>
            <a:r>
              <a:rPr lang="tr-TR" sz="2000" dirty="0">
                <a:solidFill>
                  <a:schemeClr val="accent1">
                    <a:lumMod val="50000"/>
                  </a:schemeClr>
                </a:solidFill>
                <a:latin typeface="Calibri" panose="020F0502020204030204" pitchFamily="34" charset="0"/>
              </a:rPr>
              <a:t> ve bu hedeflere ulaşmak için </a:t>
            </a:r>
            <a:r>
              <a:rPr lang="tr-TR" sz="2000" b="1" dirty="0">
                <a:solidFill>
                  <a:schemeClr val="accent1">
                    <a:lumMod val="50000"/>
                  </a:schemeClr>
                </a:solidFill>
                <a:latin typeface="Calibri" panose="020F0502020204030204" pitchFamily="34" charset="0"/>
              </a:rPr>
              <a:t>planlanmış faaliyetler</a:t>
            </a:r>
            <a:r>
              <a:rPr lang="tr-TR" sz="2000" dirty="0">
                <a:solidFill>
                  <a:schemeClr val="accent1">
                    <a:lumMod val="50000"/>
                  </a:schemeClr>
                </a:solidFill>
                <a:latin typeface="Calibri" panose="020F0502020204030204" pitchFamily="34" charset="0"/>
              </a:rPr>
              <a:t> ve bu faaliyetlere ilişkin </a:t>
            </a:r>
            <a:r>
              <a:rPr lang="tr-TR" sz="2000" b="1" dirty="0">
                <a:solidFill>
                  <a:schemeClr val="accent1">
                    <a:lumMod val="50000"/>
                  </a:schemeClr>
                </a:solidFill>
                <a:latin typeface="Calibri" panose="020F0502020204030204" pitchFamily="34" charset="0"/>
              </a:rPr>
              <a:t>beklenen sonuçlar</a:t>
            </a:r>
            <a:r>
              <a:rPr lang="tr-TR" sz="2000" dirty="0">
                <a:solidFill>
                  <a:schemeClr val="accent1">
                    <a:lumMod val="50000"/>
                  </a:schemeClr>
                </a:solidFill>
                <a:latin typeface="Calibri" panose="020F0502020204030204" pitchFamily="34" charset="0"/>
              </a:rPr>
              <a:t> tanımlanmalıdır. Faaliyetler, gerçekleştirilme sırasına göre yazılmalıdır. Faaliyetlerin birbirleri ile ilişkisinin kurulması ve proje önerisinde bunun gösterilmesi önemlidir. Proje kapsamında geliştirilecek olan faaliyetler birbirini izlediği gibi bazı faaliyetlerin eş zamanlı olarak gerçekleştirilmesi de mümkün olabilir.  </a:t>
            </a:r>
          </a:p>
          <a:p>
            <a:pPr lvl="0" algn="just">
              <a:buFont typeface="Arial" charset="0"/>
              <a:buChar char="•"/>
            </a:pPr>
            <a:endParaRPr lang="tr-TR" sz="20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221320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86411" y="2405692"/>
            <a:ext cx="4939828" cy="259478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Belirlenen </a:t>
            </a:r>
            <a:r>
              <a:rPr lang="tr-TR" sz="2000" dirty="0">
                <a:solidFill>
                  <a:schemeClr val="accent1">
                    <a:lumMod val="50000"/>
                  </a:schemeClr>
                </a:solidFill>
                <a:latin typeface="Calibri" panose="020F0502020204030204" pitchFamily="34" charset="0"/>
              </a:rPr>
              <a:t>proje amacı için gerçekleştirilecek faaliyetlerin listelenerek önceliklendirilmesi ve bu faaliyetler gerçekleştirilirken kullanılacak yöntemlerin proje amaçlarına ulaşmak için doğru seçilmiş olması gerekmektedir. Belirlenen faaliyetler </a:t>
            </a:r>
            <a:r>
              <a:rPr lang="tr-TR" sz="2000" dirty="0" smtClean="0">
                <a:solidFill>
                  <a:schemeClr val="accent1">
                    <a:lumMod val="50000"/>
                  </a:schemeClr>
                </a:solidFill>
                <a:latin typeface="Calibri" panose="020F0502020204030204" pitchFamily="34" charset="0"/>
              </a:rPr>
              <a:t>faaliyet - zaman </a:t>
            </a:r>
            <a:r>
              <a:rPr lang="tr-TR" sz="2000" dirty="0">
                <a:solidFill>
                  <a:schemeClr val="accent1">
                    <a:lumMod val="50000"/>
                  </a:schemeClr>
                </a:solidFill>
                <a:latin typeface="Calibri" panose="020F0502020204030204" pitchFamily="34" charset="0"/>
              </a:rPr>
              <a:t>planı ve bütçe için temel oluşturacaktır.</a:t>
            </a:r>
          </a:p>
          <a:p>
            <a:pPr lvl="0" algn="just">
              <a:buFont typeface="Arial" charset="0"/>
              <a:buChar char="•"/>
            </a:pPr>
            <a:endParaRPr lang="tr-TR" sz="20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48545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331896"/>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12</a:t>
            </a:fld>
            <a:endParaRPr lang="en-CA" dirty="0">
              <a:latin typeface="Calibri" panose="020F0502020204030204" pitchFamily="34" charset="0"/>
            </a:endParaRPr>
          </a:p>
        </p:txBody>
      </p:sp>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8951" y="2405693"/>
            <a:ext cx="2856482" cy="1944000"/>
          </a:xfrm>
          <a:prstGeom prst="rect">
            <a:avLst/>
          </a:prstGeom>
        </p:spPr>
      </p:pic>
    </p:spTree>
    <p:extLst>
      <p:ext uri="{BB962C8B-B14F-4D97-AF65-F5344CB8AC3E}">
        <p14:creationId xmlns:p14="http://schemas.microsoft.com/office/powerpoint/2010/main" val="11359747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272726"/>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13</a:t>
            </a:fld>
            <a:endParaRPr lang="en-CA" dirty="0">
              <a:latin typeface="Calibri" panose="020F0502020204030204" pitchFamily="34" charset="0"/>
            </a:endParaRPr>
          </a:p>
        </p:txBody>
      </p:sp>
      <p:sp>
        <p:nvSpPr>
          <p:cNvPr id="13" name="Rectangle 2"/>
          <p:cNvSpPr txBox="1">
            <a:spLocks noChangeArrowheads="1"/>
          </p:cNvSpPr>
          <p:nvPr/>
        </p:nvSpPr>
        <p:spPr>
          <a:xfrm>
            <a:off x="323528" y="2209230"/>
            <a:ext cx="4449083" cy="358333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Projenin </a:t>
            </a:r>
            <a:r>
              <a:rPr lang="tr-TR" sz="2000" dirty="0">
                <a:solidFill>
                  <a:schemeClr val="accent1">
                    <a:lumMod val="50000"/>
                  </a:schemeClr>
                </a:solidFill>
                <a:latin typeface="Calibri" panose="020F0502020204030204" pitchFamily="34" charset="0"/>
              </a:rPr>
              <a:t>başarı ile tamamlanabilmesi için en önemli hususlardan biri proje ekibinin doğru şekilde belirlenmesidir. Proje ekibi belirlenirken, projenin konusuna ve amaçlarına uygun beceri/uzmanlığa sahip olan kişiler seçilmelidir. </a:t>
            </a: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için belirlenen süre, proje kapsamında gerçekleştirilmesi planlanan faaliyetlerin tamamlanma zamanı ile uyumlu olmalıdır. </a:t>
            </a:r>
          </a:p>
          <a:p>
            <a:pPr lvl="0" algn="just">
              <a:buFont typeface="Arial" charset="0"/>
              <a:buChar char="•"/>
            </a:pPr>
            <a:endParaRPr lang="tr-TR" sz="20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pic>
        <p:nvPicPr>
          <p:cNvPr id="1026" name="Picture 2" descr="proje ile ilgili gÃ¶rsel sonucu"/>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35330" y="2264540"/>
            <a:ext cx="3785142" cy="331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56624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67870" y="1904132"/>
            <a:ext cx="5816298" cy="31683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faaliyetlerinin gerçekleştirilmesine ilişkin sıralama ve sürelerin gösterildiği </a:t>
            </a:r>
            <a:r>
              <a:rPr lang="tr-TR" sz="2000" dirty="0" smtClean="0">
                <a:solidFill>
                  <a:schemeClr val="accent1">
                    <a:lumMod val="50000"/>
                  </a:schemeClr>
                </a:solidFill>
                <a:latin typeface="Calibri" panose="020F0502020204030204" pitchFamily="34" charset="0"/>
              </a:rPr>
              <a:t>faaliyet - zaman </a:t>
            </a:r>
            <a:r>
              <a:rPr lang="tr-TR" sz="2000" dirty="0">
                <a:solidFill>
                  <a:schemeClr val="accent1">
                    <a:lumMod val="50000"/>
                  </a:schemeClr>
                </a:solidFill>
                <a:latin typeface="Calibri" panose="020F0502020204030204" pitchFamily="34" charset="0"/>
              </a:rPr>
              <a:t>planı oluşturulmalıdır</a:t>
            </a:r>
            <a:r>
              <a:rPr lang="tr-TR" sz="2000" dirty="0" smtClean="0">
                <a:solidFill>
                  <a:schemeClr val="accent1">
                    <a:lumMod val="50000"/>
                  </a:schemeClr>
                </a:solidFill>
                <a:latin typeface="Calibri" panose="020F0502020204030204" pitchFamily="34" charset="0"/>
              </a:rPr>
              <a:t>.</a:t>
            </a: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 </a:t>
            </a:r>
            <a:r>
              <a:rPr lang="tr-TR" sz="2000" dirty="0">
                <a:solidFill>
                  <a:schemeClr val="accent1">
                    <a:lumMod val="50000"/>
                  </a:schemeClr>
                </a:solidFill>
                <a:latin typeface="Calibri" panose="020F0502020204030204" pitchFamily="34" charset="0"/>
              </a:rPr>
              <a:t>Proje başlangıcının, </a:t>
            </a:r>
            <a:r>
              <a:rPr lang="tr-TR" sz="2000" dirty="0" smtClean="0">
                <a:solidFill>
                  <a:schemeClr val="accent1">
                    <a:lumMod val="50000"/>
                  </a:schemeClr>
                </a:solidFill>
                <a:latin typeface="Calibri" panose="020F0502020204030204" pitchFamily="34" charset="0"/>
              </a:rPr>
              <a:t>desteklemeye ilişkin kurul kararının evrak kaydına alındığı tarih olduğu dikkate </a:t>
            </a:r>
            <a:r>
              <a:rPr lang="tr-TR" sz="2000" dirty="0">
                <a:solidFill>
                  <a:schemeClr val="accent1">
                    <a:lumMod val="50000"/>
                  </a:schemeClr>
                </a:solidFill>
                <a:latin typeface="Calibri" panose="020F0502020204030204" pitchFamily="34" charset="0"/>
              </a:rPr>
              <a:t>alınarak faaliyet ve harcama planının buna göre yapılması gerekir. </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Faaliyet - zaman </a:t>
            </a:r>
            <a:r>
              <a:rPr lang="tr-TR" sz="2000" dirty="0">
                <a:solidFill>
                  <a:schemeClr val="accent1">
                    <a:lumMod val="50000"/>
                  </a:schemeClr>
                </a:solidFill>
                <a:latin typeface="Calibri" panose="020F0502020204030204" pitchFamily="34" charset="0"/>
              </a:rPr>
              <a:t>planı oluşturulmasına ilişkin kritik hususlar, kılavuzun “Başvuru Formunun Doldurulmasına İlişkin Hususlar” bölümündeki </a:t>
            </a:r>
            <a:r>
              <a:rPr lang="tr-TR" sz="2000" dirty="0" smtClean="0">
                <a:solidFill>
                  <a:schemeClr val="accent1">
                    <a:lumMod val="50000"/>
                  </a:schemeClr>
                </a:solidFill>
                <a:latin typeface="Calibri" panose="020F0502020204030204" pitchFamily="34" charset="0"/>
              </a:rPr>
              <a:t>3-Projenin Faaliyetleri ve Faaliyet - Zaman </a:t>
            </a:r>
            <a:r>
              <a:rPr lang="tr-TR" sz="2000" dirty="0">
                <a:solidFill>
                  <a:schemeClr val="accent1">
                    <a:lumMod val="50000"/>
                  </a:schemeClr>
                </a:solidFill>
                <a:latin typeface="Calibri" panose="020F0502020204030204" pitchFamily="34" charset="0"/>
              </a:rPr>
              <a:t>Planı başlığı altında belirtilmiştir. Bu bölüm çok dikkatle okunmalıdır.</a:t>
            </a:r>
          </a:p>
          <a:p>
            <a:pPr marL="0" lvl="0" indent="0" algn="just">
              <a:buNone/>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200718"/>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14</a:t>
            </a:fld>
            <a:endParaRPr lang="en-CA" dirty="0">
              <a:latin typeface="Calibri" panose="020F0502020204030204" pitchFamily="34" charset="0"/>
            </a:endParaRPr>
          </a:p>
        </p:txBody>
      </p:sp>
      <p:pic>
        <p:nvPicPr>
          <p:cNvPr id="12" name="Resim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5112" y="2316564"/>
            <a:ext cx="2325360" cy="1675800"/>
          </a:xfrm>
          <a:prstGeom prst="rect">
            <a:avLst/>
          </a:prstGeom>
        </p:spPr>
      </p:pic>
    </p:spTree>
    <p:extLst>
      <p:ext uri="{BB962C8B-B14F-4D97-AF65-F5344CB8AC3E}">
        <p14:creationId xmlns:p14="http://schemas.microsoft.com/office/powerpoint/2010/main" val="20293676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968028"/>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15</a:t>
            </a:fld>
            <a:endParaRPr lang="en-CA" dirty="0">
              <a:latin typeface="Calibri" panose="020F0502020204030204" pitchFamily="34" charset="0"/>
            </a:endParaRPr>
          </a:p>
        </p:txBody>
      </p:sp>
      <p:sp>
        <p:nvSpPr>
          <p:cNvPr id="12" name="Rectangle 2"/>
          <p:cNvSpPr txBox="1">
            <a:spLocks noChangeArrowheads="1"/>
          </p:cNvSpPr>
          <p:nvPr/>
        </p:nvSpPr>
        <p:spPr>
          <a:xfrm>
            <a:off x="395536" y="1599434"/>
            <a:ext cx="5155852" cy="440915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a:solidFill>
                  <a:schemeClr val="accent1">
                    <a:lumMod val="50000"/>
                  </a:schemeClr>
                </a:solidFill>
                <a:latin typeface="Calibri" panose="020F0502020204030204" pitchFamily="34" charset="0"/>
              </a:rPr>
              <a:t>Proje faaliyetlerinin gerçekleştirilebilmesi için, bir proje bütçesi oluşturulmalıdır. Proje bütçesinde yer verilen giderler, proje faaliyetleri ile ilişkilendirilmelidir</a:t>
            </a:r>
            <a:r>
              <a:rPr lang="tr-TR" sz="2000" dirty="0" smtClean="0">
                <a:solidFill>
                  <a:schemeClr val="accent1">
                    <a:lumMod val="50000"/>
                  </a:schemeClr>
                </a:solidFill>
                <a:latin typeface="Calibri" panose="020F0502020204030204" pitchFamily="34" charset="0"/>
              </a:rPr>
              <a:t>.</a:t>
            </a: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 </a:t>
            </a:r>
            <a:r>
              <a:rPr lang="tr-TR" sz="2000" dirty="0">
                <a:solidFill>
                  <a:schemeClr val="accent1">
                    <a:lumMod val="50000"/>
                  </a:schemeClr>
                </a:solidFill>
                <a:latin typeface="Calibri" panose="020F0502020204030204" pitchFamily="34" charset="0"/>
              </a:rPr>
              <a:t>Proje bütçesi oluşturulurken gerekli piyasa araştırması yapılarak uygun maliyetler tespit edilmelidir. </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bütçesi ve giderleri belirlenirken proje faaliyetleri ile ilişkili olmayan giderlere yer verilmemelidir. </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Ayrıca; KOSGEB </a:t>
            </a:r>
            <a:r>
              <a:rPr lang="tr-TR" sz="2000" dirty="0">
                <a:solidFill>
                  <a:schemeClr val="accent1">
                    <a:lumMod val="50000"/>
                  </a:schemeClr>
                </a:solidFill>
                <a:latin typeface="Calibri" panose="020F0502020204030204" pitchFamily="34" charset="0"/>
              </a:rPr>
              <a:t>tarafından desteklenip desteklenmediğine bakılmaksızın projenin gerçekleşmesi için gerekli olan tüm faaliyet ve bunlara ilişkin giderler dikkate alınmalıdır. </a:t>
            </a:r>
          </a:p>
          <a:p>
            <a:pPr lvl="0" algn="just">
              <a:buFont typeface="Arial" charset="0"/>
              <a:buChar char="•"/>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pic>
        <p:nvPicPr>
          <p:cNvPr id="2050" name="Picture 2" descr="proje ile ilgili gÃ¶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0191" y="2243146"/>
            <a:ext cx="3192289" cy="2394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4260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88257" y="2264172"/>
            <a:ext cx="5731916" cy="302433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b="1" dirty="0" smtClean="0">
                <a:solidFill>
                  <a:schemeClr val="accent1">
                    <a:lumMod val="50000"/>
                  </a:schemeClr>
                </a:solidFill>
                <a:latin typeface="Calibri" panose="020F0502020204030204" pitchFamily="34" charset="0"/>
              </a:rPr>
              <a:t>Faaliyetler </a:t>
            </a:r>
            <a:r>
              <a:rPr lang="tr-TR" sz="2000" b="1" dirty="0">
                <a:solidFill>
                  <a:schemeClr val="accent1">
                    <a:lumMod val="50000"/>
                  </a:schemeClr>
                </a:solidFill>
                <a:latin typeface="Calibri" panose="020F0502020204030204" pitchFamily="34" charset="0"/>
              </a:rPr>
              <a:t>satırlarına gider ismi yazılmamalıdır</a:t>
            </a:r>
            <a:r>
              <a:rPr lang="tr-TR" sz="2000" dirty="0">
                <a:solidFill>
                  <a:schemeClr val="accent1">
                    <a:lumMod val="50000"/>
                  </a:schemeClr>
                </a:solidFill>
                <a:latin typeface="Calibri" panose="020F0502020204030204" pitchFamily="34" charset="0"/>
              </a:rPr>
              <a:t>. Gider sadece bir faaliyetin gerçekleştirilmesi için satın alınacak ürün veya hizmetlerin adıdır.</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metninin yazılımına geçilmeden önce proje başvuru formunun tamamı gözden geçirilerek, her bir bölüme bölüm başındaki açıklamalara uygun olarak neler yazılacağı tasarlanmalıdır. Bu şekilde, tekrarlardan kaçınılmış olacak ve her açıklama uygun proje bölüm başlığı altına konumlandırılmış olacaktır.</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732933" y="1353158"/>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16</a:t>
            </a:fld>
            <a:endParaRPr lang="en-CA" dirty="0">
              <a:latin typeface="Calibri" panose="020F0502020204030204" pitchFamily="34" charset="0"/>
            </a:endParaRPr>
          </a:p>
        </p:txBody>
      </p:sp>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8224" y="2625976"/>
            <a:ext cx="2014460" cy="2014460"/>
          </a:xfrm>
          <a:prstGeom prst="rect">
            <a:avLst/>
          </a:prstGeom>
        </p:spPr>
      </p:pic>
    </p:spTree>
    <p:extLst>
      <p:ext uri="{BB962C8B-B14F-4D97-AF65-F5344CB8AC3E}">
        <p14:creationId xmlns:p14="http://schemas.microsoft.com/office/powerpoint/2010/main" val="19255155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96872" y="13811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17</a:t>
            </a:fld>
            <a:endParaRPr lang="en-CA" dirty="0">
              <a:latin typeface="Calibri" panose="020F0502020204030204" pitchFamily="34" charset="0"/>
            </a:endParaRPr>
          </a:p>
        </p:txBody>
      </p:sp>
      <p:sp>
        <p:nvSpPr>
          <p:cNvPr id="12" name="Rectangle 2"/>
          <p:cNvSpPr txBox="1">
            <a:spLocks noChangeArrowheads="1"/>
          </p:cNvSpPr>
          <p:nvPr/>
        </p:nvSpPr>
        <p:spPr>
          <a:xfrm>
            <a:off x="503136" y="2264172"/>
            <a:ext cx="4284888" cy="201622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Mevzuat </a:t>
            </a:r>
            <a:r>
              <a:rPr lang="tr-TR" sz="2000" dirty="0">
                <a:solidFill>
                  <a:schemeClr val="accent1">
                    <a:lumMod val="50000"/>
                  </a:schemeClr>
                </a:solidFill>
                <a:latin typeface="Calibri" panose="020F0502020204030204" pitchFamily="34" charset="0"/>
              </a:rPr>
              <a:t>eki olarak ilan edilen Kurul Değerlendirme Kriterlerindeki hususlar dikkate alınmalıdır</a:t>
            </a:r>
            <a:r>
              <a:rPr lang="tr-TR" sz="2000" dirty="0" smtClean="0">
                <a:solidFill>
                  <a:schemeClr val="accent1">
                    <a:lumMod val="50000"/>
                  </a:schemeClr>
                </a:solidFill>
                <a:latin typeface="Calibri" panose="020F0502020204030204" pitchFamily="34" charset="0"/>
              </a:rPr>
              <a:t>.</a:t>
            </a:r>
          </a:p>
          <a:p>
            <a:pPr lvl="0" algn="just">
              <a:buFont typeface="Wingdings 2" panose="05020102010507070707" pitchFamily="18" charset="2"/>
              <a:buChar char=""/>
            </a:pPr>
            <a:r>
              <a:rPr lang="tr-TR" sz="2000" dirty="0">
                <a:solidFill>
                  <a:schemeClr val="accent1">
                    <a:lumMod val="50000"/>
                  </a:schemeClr>
                </a:solidFill>
                <a:latin typeface="Calibri" panose="020F0502020204030204" pitchFamily="34" charset="0"/>
              </a:rPr>
              <a:t>Proje Başvuru Formuna yazılacak her bilgi, değerlendirmeye esas teşkil edecek olup, formun her bir bölümünde yer verilecek bilgilerin, bu husus dikkate alınarak hazırlanması gerekmektedir.</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pic>
        <p:nvPicPr>
          <p:cNvPr id="3076" name="Picture 4" descr="deÄerlendirme ile ilgili gÃ¶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4744" y="2408188"/>
            <a:ext cx="3192289" cy="2372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7446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AD5"/>
        </a:solidFill>
        <a:effectLst/>
      </p:bgPr>
    </p:bg>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3275856" y="244634"/>
            <a:ext cx="2520280" cy="1592011"/>
          </a:xfrm>
          <a:prstGeom prst="rect">
            <a:avLst/>
          </a:prstGeom>
          <a:noFill/>
          <a:ln w="9525">
            <a:noFill/>
            <a:miter lim="800000"/>
            <a:headEnd/>
            <a:tailEnd/>
          </a:ln>
        </p:spPr>
      </p:pic>
      <p:sp>
        <p:nvSpPr>
          <p:cNvPr id="5" name="Metin kutusu 4"/>
          <p:cNvSpPr txBox="1"/>
          <p:nvPr/>
        </p:nvSpPr>
        <p:spPr>
          <a:xfrm>
            <a:off x="107504" y="2408188"/>
            <a:ext cx="8748466" cy="2554545"/>
          </a:xfrm>
          <a:prstGeom prst="rect">
            <a:avLst/>
          </a:prstGeom>
          <a:noFill/>
        </p:spPr>
        <p:txBody>
          <a:bodyPr wrap="square" rtlCol="0">
            <a:spAutoFit/>
          </a:bodyPr>
          <a:lstStyle/>
          <a:p>
            <a:pPr algn="ctr"/>
            <a:r>
              <a:rPr lang="tr-TR" sz="4000" b="1" dirty="0" smtClean="0">
                <a:ln cmpd="sng">
                  <a:solidFill>
                    <a:schemeClr val="tx1"/>
                  </a:solidFill>
                </a:ln>
                <a:solidFill>
                  <a:schemeClr val="bg1"/>
                </a:solidFill>
                <a:effectLst>
                  <a:outerShdw blurRad="38100" dist="38100" dir="2700000" algn="tl">
                    <a:srgbClr val="000000">
                      <a:alpha val="43137"/>
                    </a:srgbClr>
                  </a:outerShdw>
                </a:effectLst>
              </a:rPr>
              <a:t>KOBİGEL</a:t>
            </a:r>
          </a:p>
          <a:p>
            <a:pPr algn="ctr"/>
            <a:r>
              <a:rPr lang="tr-TR" sz="4000" b="1" dirty="0" smtClean="0">
                <a:ln cmpd="sng">
                  <a:solidFill>
                    <a:schemeClr val="tx1"/>
                  </a:solidFill>
                </a:ln>
                <a:solidFill>
                  <a:schemeClr val="bg1"/>
                </a:solidFill>
                <a:effectLst>
                  <a:outerShdw blurRad="38100" dist="38100" dir="2700000" algn="tl">
                    <a:srgbClr val="000000">
                      <a:alpha val="43137"/>
                    </a:srgbClr>
                  </a:outerShdw>
                </a:effectLst>
              </a:rPr>
              <a:t>KOBİ </a:t>
            </a:r>
            <a:r>
              <a:rPr lang="tr-TR" sz="4000" b="1" dirty="0">
                <a:ln cmpd="sng">
                  <a:solidFill>
                    <a:schemeClr val="tx1"/>
                  </a:solidFill>
                </a:ln>
                <a:solidFill>
                  <a:schemeClr val="bg1"/>
                </a:solidFill>
                <a:effectLst>
                  <a:outerShdw blurRad="38100" dist="38100" dir="2700000" algn="tl">
                    <a:srgbClr val="000000">
                      <a:alpha val="43137"/>
                    </a:srgbClr>
                  </a:outerShdw>
                </a:effectLst>
              </a:rPr>
              <a:t>GELİŞİM DESTEK PROGRAMI</a:t>
            </a:r>
          </a:p>
          <a:p>
            <a:pPr algn="ctr"/>
            <a:r>
              <a:rPr lang="tr-TR" sz="4000" b="1" dirty="0" smtClean="0">
                <a:ln cmpd="sng">
                  <a:solidFill>
                    <a:schemeClr val="tx1"/>
                  </a:solidFill>
                </a:ln>
                <a:solidFill>
                  <a:schemeClr val="bg1"/>
                </a:solidFill>
                <a:effectLst>
                  <a:outerShdw blurRad="38100" dist="38100" dir="2700000" algn="tl">
                    <a:srgbClr val="000000">
                      <a:alpha val="43137"/>
                    </a:srgbClr>
                  </a:outerShdw>
                </a:effectLst>
              </a:rPr>
              <a:t>2022.01</a:t>
            </a:r>
          </a:p>
          <a:p>
            <a:pPr algn="ctr"/>
            <a:r>
              <a:rPr lang="tr-TR" sz="4000" b="1" dirty="0" smtClean="0">
                <a:ln cmpd="sng">
                  <a:solidFill>
                    <a:schemeClr val="tx1"/>
                  </a:solidFill>
                </a:ln>
                <a:solidFill>
                  <a:schemeClr val="bg1"/>
                </a:solidFill>
                <a:effectLst>
                  <a:outerShdw blurRad="38100" dist="38100" dir="2700000" algn="tl">
                    <a:srgbClr val="000000">
                      <a:alpha val="43137"/>
                    </a:srgbClr>
                  </a:outerShdw>
                </a:effectLst>
              </a:rPr>
              <a:t>PROJE </a:t>
            </a:r>
            <a:r>
              <a:rPr lang="tr-TR" sz="4000" b="1" dirty="0">
                <a:ln cmpd="sng">
                  <a:solidFill>
                    <a:schemeClr val="tx1"/>
                  </a:solidFill>
                </a:ln>
                <a:solidFill>
                  <a:schemeClr val="bg1"/>
                </a:solidFill>
                <a:effectLst>
                  <a:outerShdw blurRad="38100" dist="38100" dir="2700000" algn="tl">
                    <a:srgbClr val="000000">
                      <a:alpha val="43137"/>
                    </a:srgbClr>
                  </a:outerShdw>
                </a:effectLst>
              </a:rPr>
              <a:t>TEKLİF </a:t>
            </a:r>
            <a:r>
              <a:rPr lang="tr-TR" sz="4000" b="1" dirty="0" smtClean="0">
                <a:ln cmpd="sng">
                  <a:solidFill>
                    <a:schemeClr val="tx1"/>
                  </a:solidFill>
                </a:ln>
                <a:solidFill>
                  <a:schemeClr val="bg1"/>
                </a:solidFill>
                <a:effectLst>
                  <a:outerShdw blurRad="38100" dist="38100" dir="2700000" algn="tl">
                    <a:srgbClr val="000000">
                      <a:alpha val="43137"/>
                    </a:srgbClr>
                  </a:outerShdw>
                </a:effectLst>
              </a:rPr>
              <a:t>ÇAĞRISI</a:t>
            </a:r>
          </a:p>
        </p:txBody>
      </p:sp>
    </p:spTree>
    <p:extLst>
      <p:ext uri="{BB962C8B-B14F-4D97-AF65-F5344CB8AC3E}">
        <p14:creationId xmlns:p14="http://schemas.microsoft.com/office/powerpoint/2010/main" val="31217509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8313" y="999902"/>
            <a:ext cx="8424862" cy="508069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None/>
              <a:tabLst>
                <a:tab pos="723900" algn="l"/>
              </a:tabLst>
              <a:defRPr/>
            </a:pPr>
            <a:r>
              <a:rPr lang="tr-TR" sz="2400" b="1" dirty="0" smtClean="0">
                <a:solidFill>
                  <a:srgbClr val="006597"/>
                </a:solidFill>
                <a:latin typeface="Calibri" panose="020F0502020204030204" pitchFamily="34" charset="0"/>
              </a:rPr>
              <a:t>KOBİGEL – KOBİ GELİŞİM DESTEK PROGRAMI </a:t>
            </a:r>
          </a:p>
          <a:p>
            <a:pPr marL="0" indent="0" algn="ctr">
              <a:lnSpc>
                <a:spcPct val="90000"/>
              </a:lnSpc>
              <a:buNone/>
              <a:tabLst>
                <a:tab pos="723900" algn="l"/>
              </a:tabLst>
              <a:defRPr/>
            </a:pPr>
            <a:r>
              <a:rPr lang="tr-TR" sz="2400" b="1" dirty="0" smtClean="0">
                <a:solidFill>
                  <a:srgbClr val="006597"/>
                </a:solidFill>
                <a:latin typeface="Calibri" panose="020F0502020204030204" pitchFamily="34" charset="0"/>
              </a:rPr>
              <a:t>2022-01 </a:t>
            </a:r>
            <a:r>
              <a:rPr lang="tr-TR" sz="2400" b="1" dirty="0">
                <a:solidFill>
                  <a:srgbClr val="006597"/>
                </a:solidFill>
                <a:latin typeface="Calibri" panose="020F0502020204030204" pitchFamily="34" charset="0"/>
              </a:rPr>
              <a:t>PROJE </a:t>
            </a:r>
            <a:r>
              <a:rPr lang="tr-TR" sz="2400" b="1" dirty="0" smtClean="0">
                <a:solidFill>
                  <a:srgbClr val="006597"/>
                </a:solidFill>
                <a:latin typeface="Calibri" panose="020F0502020204030204" pitchFamily="34" charset="0"/>
              </a:rPr>
              <a:t>TEKLİF ÇAĞRISI</a:t>
            </a:r>
          </a:p>
          <a:p>
            <a:pPr marL="0" indent="0" algn="ctr">
              <a:lnSpc>
                <a:spcPct val="90000"/>
              </a:lnSpc>
              <a:buNone/>
              <a:tabLst>
                <a:tab pos="723900" algn="l"/>
              </a:tabLst>
              <a:defRPr/>
            </a:pPr>
            <a:r>
              <a:rPr lang="tr-TR" sz="2400" b="1" dirty="0" smtClean="0">
                <a:solidFill>
                  <a:srgbClr val="006597"/>
                </a:solidFill>
                <a:latin typeface="Calibri" panose="020F0502020204030204" pitchFamily="34" charset="0"/>
              </a:rPr>
              <a:t>(</a:t>
            </a:r>
            <a:r>
              <a:rPr lang="fi-FI" sz="2100" b="1" dirty="0" smtClean="0">
                <a:solidFill>
                  <a:srgbClr val="FF0000"/>
                </a:solidFill>
                <a:latin typeface="Calibri" panose="020F0502020204030204" pitchFamily="34" charset="0"/>
              </a:rPr>
              <a:t>1</a:t>
            </a:r>
            <a:r>
              <a:rPr lang="tr-TR" sz="2100" b="1" dirty="0" smtClean="0">
                <a:solidFill>
                  <a:srgbClr val="FF0000"/>
                </a:solidFill>
                <a:latin typeface="Calibri" panose="020F0502020204030204" pitchFamily="34" charset="0"/>
              </a:rPr>
              <a:t>3</a:t>
            </a:r>
            <a:r>
              <a:rPr lang="fi-FI" sz="2100" b="1" dirty="0" smtClean="0">
                <a:solidFill>
                  <a:srgbClr val="FF0000"/>
                </a:solidFill>
                <a:latin typeface="Calibri" panose="020F0502020204030204" pitchFamily="34" charset="0"/>
              </a:rPr>
              <a:t> </a:t>
            </a:r>
            <a:r>
              <a:rPr lang="fi-FI" sz="2100" b="1" dirty="0">
                <a:solidFill>
                  <a:srgbClr val="FF0000"/>
                </a:solidFill>
                <a:latin typeface="Calibri" panose="020F0502020204030204" pitchFamily="34" charset="0"/>
              </a:rPr>
              <a:t>Aralık 2022 – </a:t>
            </a:r>
            <a:r>
              <a:rPr lang="fi-FI" sz="2100" b="1" dirty="0" smtClean="0">
                <a:solidFill>
                  <a:srgbClr val="FF0000"/>
                </a:solidFill>
                <a:latin typeface="Calibri" panose="020F0502020204030204" pitchFamily="34" charset="0"/>
              </a:rPr>
              <a:t>1</a:t>
            </a:r>
            <a:r>
              <a:rPr lang="tr-TR" sz="2100" b="1" dirty="0" smtClean="0">
                <a:solidFill>
                  <a:srgbClr val="FF0000"/>
                </a:solidFill>
                <a:latin typeface="Calibri" panose="020F0502020204030204" pitchFamily="34" charset="0"/>
              </a:rPr>
              <a:t>1</a:t>
            </a:r>
            <a:r>
              <a:rPr lang="fi-FI" sz="2100" b="1" dirty="0" smtClean="0">
                <a:solidFill>
                  <a:srgbClr val="FF0000"/>
                </a:solidFill>
                <a:latin typeface="Calibri" panose="020F0502020204030204" pitchFamily="34" charset="0"/>
              </a:rPr>
              <a:t> </a:t>
            </a:r>
            <a:r>
              <a:rPr lang="fi-FI" sz="2100" b="1" dirty="0">
                <a:solidFill>
                  <a:srgbClr val="FF0000"/>
                </a:solidFill>
                <a:latin typeface="Calibri" panose="020F0502020204030204" pitchFamily="34" charset="0"/>
              </a:rPr>
              <a:t>Ocak 2023</a:t>
            </a:r>
            <a:r>
              <a:rPr lang="tr-TR" sz="2400" b="1" dirty="0" smtClean="0">
                <a:solidFill>
                  <a:srgbClr val="006597"/>
                </a:solidFill>
                <a:latin typeface="Calibri" panose="020F0502020204030204" pitchFamily="34" charset="0"/>
              </a:rPr>
              <a:t>)</a:t>
            </a:r>
          </a:p>
          <a:p>
            <a:pPr marL="0" indent="0" algn="just">
              <a:lnSpc>
                <a:spcPct val="90000"/>
              </a:lnSpc>
              <a:buFont typeface="Arial" pitchFamily="34" charset="0"/>
              <a:buNone/>
              <a:tabLst>
                <a:tab pos="723900" algn="l"/>
              </a:tabLst>
              <a:defRPr/>
            </a:pPr>
            <a:endParaRPr lang="tr-TR" sz="2000" b="1" u="sng" dirty="0">
              <a:solidFill>
                <a:srgbClr val="006597"/>
              </a:solidFill>
              <a:latin typeface="Calibri" panose="020F0502020204030204" pitchFamily="34" charset="0"/>
            </a:endParaRPr>
          </a:p>
          <a:p>
            <a:pPr marL="0" indent="0">
              <a:buNone/>
            </a:pPr>
            <a:endParaRPr lang="tr-TR" sz="2000" b="1" dirty="0" smtClean="0">
              <a:solidFill>
                <a:srgbClr val="006597"/>
              </a:solidFill>
              <a:latin typeface="Calibri" panose="020F0502020204030204" pitchFamily="34" charset="0"/>
            </a:endParaRPr>
          </a:p>
          <a:p>
            <a:pPr marL="457200" lvl="1" indent="0" algn="ctr">
              <a:buNone/>
            </a:pPr>
            <a:r>
              <a:rPr lang="tr-TR" sz="2100" b="1" dirty="0" smtClean="0">
                <a:solidFill>
                  <a:srgbClr val="006597"/>
                </a:solidFill>
                <a:latin typeface="Calibri" panose="020F0502020204030204" pitchFamily="34" charset="0"/>
              </a:rPr>
              <a:t>«</a:t>
            </a:r>
            <a:r>
              <a:rPr lang="tr-TR" sz="2100" b="1" dirty="0" smtClean="0">
                <a:solidFill>
                  <a:srgbClr val="FF0000"/>
                </a:solidFill>
                <a:latin typeface="Calibri" panose="020F0502020204030204" pitchFamily="34" charset="0"/>
              </a:rPr>
              <a:t>İMALAT SANAYİ SEKTÖRÜNDE DİJİTALLEŞME SÜRECİNE KATKI SAĞLAYABİLECEK YERLİ TEKNOLOJİ GELİŞTİRİCİSİ KOBİ’LERİN DESTEKLENMESİ</a:t>
            </a:r>
            <a:r>
              <a:rPr lang="tr-TR" sz="2100" b="1" dirty="0" smtClean="0">
                <a:solidFill>
                  <a:srgbClr val="006597"/>
                </a:solidFill>
                <a:latin typeface="Calibri" panose="020F0502020204030204" pitchFamily="34" charset="0"/>
              </a:rPr>
              <a:t>»</a:t>
            </a:r>
            <a:endParaRPr lang="tr-TR" sz="2100" b="1" dirty="0">
              <a:solidFill>
                <a:srgbClr val="006597"/>
              </a:solidFill>
              <a:latin typeface="Calibri" panose="020F0502020204030204" pitchFamily="34" charset="0"/>
            </a:endParaRPr>
          </a:p>
          <a:p>
            <a:pPr marL="457200" lvl="1" indent="0">
              <a:buNone/>
            </a:pPr>
            <a:endParaRPr lang="tr-TR" sz="2000" b="1" i="1" dirty="0" smtClean="0">
              <a:solidFill>
                <a:srgbClr val="006597"/>
              </a:solidFill>
              <a:latin typeface="Calibri" panose="020F0502020204030204" pitchFamily="34" charset="0"/>
            </a:endParaRPr>
          </a:p>
          <a:p>
            <a:pPr marL="0" indent="0">
              <a:buNone/>
            </a:pPr>
            <a:endParaRPr lang="tr-TR" sz="2000" b="1" dirty="0" smtClean="0">
              <a:solidFill>
                <a:srgbClr val="006597"/>
              </a:solidFill>
              <a:latin typeface="Calibri" panose="020F0502020204030204" pitchFamily="34" charset="0"/>
            </a:endParaRPr>
          </a:p>
          <a:p>
            <a:pPr marL="0" indent="0" algn="ctr">
              <a:buNone/>
            </a:pPr>
            <a:r>
              <a:rPr lang="tr-TR" sz="2000" b="1" dirty="0">
                <a:solidFill>
                  <a:srgbClr val="006597"/>
                </a:solidFill>
                <a:latin typeface="Calibri" panose="020F0502020204030204" pitchFamily="34" charset="0"/>
              </a:rPr>
              <a:t>Proje Başvuruları, KOSGEB online başvuru sistemi üzerinden </a:t>
            </a:r>
          </a:p>
          <a:p>
            <a:pPr marL="0" indent="0" algn="ctr">
              <a:buNone/>
            </a:pPr>
            <a:r>
              <a:rPr lang="fi-FI" sz="2100" b="1" u="sng" dirty="0" smtClean="0">
                <a:solidFill>
                  <a:srgbClr val="FF0000"/>
                </a:solidFill>
                <a:latin typeface="Calibri" panose="020F0502020204030204" pitchFamily="34" charset="0"/>
              </a:rPr>
              <a:t>1</a:t>
            </a:r>
            <a:r>
              <a:rPr lang="tr-TR" sz="2100" b="1" u="sng" dirty="0" smtClean="0">
                <a:solidFill>
                  <a:srgbClr val="FF0000"/>
                </a:solidFill>
                <a:latin typeface="Calibri" panose="020F0502020204030204" pitchFamily="34" charset="0"/>
              </a:rPr>
              <a:t>3</a:t>
            </a:r>
            <a:r>
              <a:rPr lang="fi-FI" sz="2100" b="1" u="sng" dirty="0" smtClean="0">
                <a:solidFill>
                  <a:srgbClr val="FF0000"/>
                </a:solidFill>
                <a:latin typeface="Calibri" panose="020F0502020204030204" pitchFamily="34" charset="0"/>
              </a:rPr>
              <a:t> </a:t>
            </a:r>
            <a:r>
              <a:rPr lang="fi-FI" sz="2100" b="1" u="sng" dirty="0">
                <a:solidFill>
                  <a:srgbClr val="FF0000"/>
                </a:solidFill>
                <a:latin typeface="Calibri" panose="020F0502020204030204" pitchFamily="34" charset="0"/>
              </a:rPr>
              <a:t>Aralık 2022 – </a:t>
            </a:r>
            <a:r>
              <a:rPr lang="fi-FI" sz="2100" b="1" u="sng" dirty="0" smtClean="0">
                <a:solidFill>
                  <a:srgbClr val="FF0000"/>
                </a:solidFill>
                <a:latin typeface="Calibri" panose="020F0502020204030204" pitchFamily="34" charset="0"/>
              </a:rPr>
              <a:t>1</a:t>
            </a:r>
            <a:r>
              <a:rPr lang="tr-TR" sz="2100" b="1" u="sng" dirty="0" smtClean="0">
                <a:solidFill>
                  <a:srgbClr val="FF0000"/>
                </a:solidFill>
                <a:latin typeface="Calibri" panose="020F0502020204030204" pitchFamily="34" charset="0"/>
              </a:rPr>
              <a:t>1</a:t>
            </a:r>
            <a:r>
              <a:rPr lang="fi-FI" sz="2100" b="1" u="sng" dirty="0" smtClean="0">
                <a:solidFill>
                  <a:srgbClr val="FF0000"/>
                </a:solidFill>
                <a:latin typeface="Calibri" panose="020F0502020204030204" pitchFamily="34" charset="0"/>
              </a:rPr>
              <a:t> </a:t>
            </a:r>
            <a:r>
              <a:rPr lang="fi-FI" sz="2100" b="1" u="sng" dirty="0">
                <a:solidFill>
                  <a:srgbClr val="FF0000"/>
                </a:solidFill>
                <a:latin typeface="Calibri" panose="020F0502020204030204" pitchFamily="34" charset="0"/>
              </a:rPr>
              <a:t>Ocak </a:t>
            </a:r>
            <a:r>
              <a:rPr lang="fi-FI" sz="2100" b="1" u="sng" dirty="0" smtClean="0">
                <a:solidFill>
                  <a:srgbClr val="FF0000"/>
                </a:solidFill>
                <a:latin typeface="Calibri" panose="020F0502020204030204" pitchFamily="34" charset="0"/>
              </a:rPr>
              <a:t>2023</a:t>
            </a:r>
            <a:r>
              <a:rPr lang="tr-TR" sz="2100" b="1" u="sng" dirty="0" smtClean="0">
                <a:solidFill>
                  <a:srgbClr val="FF0000"/>
                </a:solidFill>
                <a:latin typeface="Calibri" panose="020F0502020204030204" pitchFamily="34" charset="0"/>
              </a:rPr>
              <a:t> (23:59) </a:t>
            </a:r>
            <a:r>
              <a:rPr lang="tr-TR" sz="2000" b="1" dirty="0" smtClean="0">
                <a:solidFill>
                  <a:srgbClr val="006597"/>
                </a:solidFill>
                <a:latin typeface="Calibri" panose="020F0502020204030204" pitchFamily="34" charset="0"/>
              </a:rPr>
              <a:t>tarihlerinde alınacaktır.</a:t>
            </a:r>
          </a:p>
          <a:p>
            <a:pPr marL="0" indent="0" algn="just">
              <a:lnSpc>
                <a:spcPct val="90000"/>
              </a:lnSpc>
              <a:buClr>
                <a:srgbClr val="52AADF"/>
              </a:buClr>
              <a:buFont typeface="Arial" pitchFamily="34" charset="0"/>
              <a:buNone/>
              <a:tabLst>
                <a:tab pos="723900" algn="l"/>
              </a:tabLst>
              <a:defRPr/>
            </a:pPr>
            <a:endParaRPr lang="tr-TR" altLang="tr-TR" sz="2000" b="1" dirty="0" smtClean="0">
              <a:solidFill>
                <a:srgbClr val="154E5F"/>
              </a:solidFill>
              <a:latin typeface="Calibri" panose="020F0502020204030204" pitchFamily="34" charset="0"/>
              <a:cs typeface="Arial" panose="020B0604020202020204" pitchFamily="34" charset="0"/>
            </a:endParaRPr>
          </a:p>
          <a:p>
            <a:pPr marL="0" indent="0" algn="just">
              <a:lnSpc>
                <a:spcPct val="90000"/>
              </a:lnSpc>
              <a:buClr>
                <a:srgbClr val="52AADF"/>
              </a:buClr>
              <a:buFont typeface="Arial" pitchFamily="34" charset="0"/>
              <a:buNone/>
              <a:tabLst>
                <a:tab pos="723900" algn="l"/>
              </a:tabLst>
              <a:defRPr/>
            </a:pPr>
            <a:endParaRPr lang="tr-TR" altLang="tr-TR" sz="2000" dirty="0">
              <a:latin typeface="Calibri" panose="020F0502020204030204" pitchFamily="34" charset="0"/>
              <a:cs typeface="Arial" panose="020B0604020202020204" pitchFamily="34" charset="0"/>
            </a:endParaRPr>
          </a:p>
        </p:txBody>
      </p:sp>
      <p:grpSp>
        <p:nvGrpSpPr>
          <p:cNvPr id="9" name="Grup 8"/>
          <p:cNvGrpSpPr/>
          <p:nvPr/>
        </p:nvGrpSpPr>
        <p:grpSpPr>
          <a:xfrm>
            <a:off x="271736" y="413450"/>
            <a:ext cx="8332712" cy="338554"/>
            <a:chOff x="271736" y="514606"/>
            <a:chExt cx="8332712" cy="338554"/>
          </a:xfrm>
        </p:grpSpPr>
        <p:sp>
          <p:nvSpPr>
            <p:cNvPr id="10"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a:t>
              </a:r>
              <a:r>
                <a:rPr lang="tr-TR" sz="1600" b="1" dirty="0">
                  <a:solidFill>
                    <a:schemeClr val="accent1">
                      <a:lumMod val="60000"/>
                      <a:lumOff val="40000"/>
                    </a:schemeClr>
                  </a:solidFill>
                </a:rPr>
                <a:t> |</a:t>
              </a:r>
              <a:r>
                <a:rPr lang="tr-TR" sz="1600" b="1" dirty="0" smtClean="0">
                  <a:solidFill>
                    <a:srgbClr val="00BAD9"/>
                  </a:solidFill>
                </a:rPr>
                <a:t> </a:t>
              </a:r>
              <a:r>
                <a:rPr lang="tr-TR" sz="1600" b="1" dirty="0" smtClean="0">
                  <a:solidFill>
                    <a:srgbClr val="0070C0"/>
                  </a:solidFill>
                </a:rPr>
                <a:t>2022 </a:t>
              </a:r>
              <a:r>
                <a:rPr lang="tr-TR" sz="1600" b="1" dirty="0">
                  <a:solidFill>
                    <a:srgbClr val="0070C0"/>
                  </a:solidFill>
                </a:rPr>
                <a:t>– 01 Proje Teklif Çağrısı</a:t>
              </a:r>
            </a:p>
          </p:txBody>
        </p:sp>
        <p:cxnSp>
          <p:nvCxnSpPr>
            <p:cNvPr id="12" name="Düz Bağlayıcı 11"/>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3"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19</a:t>
            </a:fld>
            <a:endParaRPr lang="en-CA" dirty="0">
              <a:latin typeface="Calibri" panose="020F0502020204030204" pitchFamily="34" charset="0"/>
            </a:endParaRPr>
          </a:p>
        </p:txBody>
      </p:sp>
    </p:spTree>
    <p:extLst>
      <p:ext uri="{BB962C8B-B14F-4D97-AF65-F5344CB8AC3E}">
        <p14:creationId xmlns:p14="http://schemas.microsoft.com/office/powerpoint/2010/main" val="26491245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Metin kutusu 15"/>
          <p:cNvSpPr txBox="1"/>
          <p:nvPr/>
        </p:nvSpPr>
        <p:spPr>
          <a:xfrm>
            <a:off x="2267744" y="881212"/>
            <a:ext cx="5184576" cy="541139"/>
          </a:xfrm>
          <a:prstGeom prst="rect">
            <a:avLst/>
          </a:prstGeom>
          <a:noFill/>
        </p:spPr>
        <p:txBody>
          <a:bodyPr wrap="square" lIns="91430" tIns="45714" rIns="91430" bIns="45714" rtlCol="0">
            <a:spAutoFit/>
          </a:bodyPr>
          <a:lstStyle/>
          <a:p>
            <a:r>
              <a:rPr lang="tr-TR" sz="2800" b="1" dirty="0">
                <a:solidFill>
                  <a:srgbClr val="FF0000"/>
                </a:solidFill>
              </a:rPr>
              <a:t>SANAYİ DEVRİMİNİN 4 AŞAMASI</a:t>
            </a:r>
          </a:p>
        </p:txBody>
      </p:sp>
      <p:sp>
        <p:nvSpPr>
          <p:cNvPr id="23" name="Slayt Numarası Yer Tutucusu 2"/>
          <p:cNvSpPr>
            <a:spLocks noGrp="1"/>
          </p:cNvSpPr>
          <p:nvPr>
            <p:ph type="sldNum" sz="quarter" idx="12"/>
          </p:nvPr>
        </p:nvSpPr>
        <p:spPr>
          <a:xfrm>
            <a:off x="6372225" y="6456811"/>
            <a:ext cx="2133600" cy="362508"/>
          </a:xfrm>
        </p:spPr>
        <p:txBody>
          <a:bodyPr/>
          <a:lstStyle/>
          <a:p>
            <a:pPr>
              <a:defRPr/>
            </a:pPr>
            <a:fld id="{A805176F-93CC-4415-BB0C-5FD562410E30}" type="slidenum">
              <a:rPr lang="tr-TR" smtClean="0"/>
              <a:pPr>
                <a:defRPr/>
              </a:pPr>
              <a:t>20</a:t>
            </a:fld>
            <a:endParaRPr lang="tr-TR" dirty="0"/>
          </a:p>
        </p:txBody>
      </p:sp>
      <p:pic>
        <p:nvPicPr>
          <p:cNvPr id="26" name="Picture 2" descr="https://www.spectralengines.com/wp-content/uploads/2018/02/SE_artikkeli_kuva_SmartIndustry_v02-1024x538.png"/>
          <p:cNvPicPr>
            <a:picLocks noChangeAspect="1" noChangeArrowheads="1"/>
          </p:cNvPicPr>
          <p:nvPr/>
        </p:nvPicPr>
        <p:blipFill rotWithShape="1">
          <a:blip r:embed="rId3">
            <a:extLst>
              <a:ext uri="{28A0092B-C50C-407E-A947-70E740481C1C}">
                <a14:useLocalDpi xmlns:a14="http://schemas.microsoft.com/office/drawing/2010/main" val="0"/>
              </a:ext>
            </a:extLst>
          </a:blip>
          <a:srcRect l="2421" t="24155" r="3084" b="37922"/>
          <a:stretch/>
        </p:blipFill>
        <p:spPr bwMode="auto">
          <a:xfrm>
            <a:off x="-7001" y="1627623"/>
            <a:ext cx="9166305" cy="1932694"/>
          </a:xfrm>
          <a:prstGeom prst="rect">
            <a:avLst/>
          </a:prstGeom>
          <a:noFill/>
          <a:extLst>
            <a:ext uri="{909E8E84-426E-40DD-AFC4-6F175D3DCCD1}">
              <a14:hiddenFill xmlns:a14="http://schemas.microsoft.com/office/drawing/2010/main">
                <a:solidFill>
                  <a:srgbClr val="FFFFFF"/>
                </a:solidFill>
              </a14:hiddenFill>
            </a:ext>
          </a:extLst>
        </p:spPr>
      </p:pic>
      <p:sp>
        <p:nvSpPr>
          <p:cNvPr id="10" name="Yuvarlatılmış Dikdörtgen 9"/>
          <p:cNvSpPr/>
          <p:nvPr/>
        </p:nvSpPr>
        <p:spPr>
          <a:xfrm>
            <a:off x="107505" y="3560318"/>
            <a:ext cx="1872208" cy="792087"/>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lIns="91430" tIns="45714" rIns="91430" bIns="45714" rtlCol="0" anchor="ctr"/>
          <a:lstStyle/>
          <a:p>
            <a:pPr algn="ctr">
              <a:spcBef>
                <a:spcPts val="0"/>
              </a:spcBef>
            </a:pPr>
            <a:r>
              <a:rPr lang="tr-TR" sz="2400" b="1" dirty="0">
                <a:solidFill>
                  <a:srgbClr val="FF0000"/>
                </a:solidFill>
                <a:latin typeface="Calibri" panose="020F0502020204030204" pitchFamily="34" charset="0"/>
                <a:cs typeface="Arial" panose="020B0604020202020204" pitchFamily="34" charset="0"/>
              </a:rPr>
              <a:t>1.</a:t>
            </a:r>
            <a:r>
              <a:rPr lang="tr-TR" sz="2400" dirty="0">
                <a:solidFill>
                  <a:srgbClr val="FF0000"/>
                </a:solidFill>
                <a:latin typeface="Calibri" panose="020F0502020204030204" pitchFamily="34" charset="0"/>
                <a:cs typeface="Arial" panose="020B0604020202020204" pitchFamily="34" charset="0"/>
              </a:rPr>
              <a:t> </a:t>
            </a:r>
            <a:r>
              <a:rPr lang="tr-TR" sz="2400" dirty="0">
                <a:solidFill>
                  <a:schemeClr val="tx1"/>
                </a:solidFill>
                <a:latin typeface="Calibri" panose="020F0502020204030204" pitchFamily="34" charset="0"/>
                <a:cs typeface="Arial" panose="020B0604020202020204" pitchFamily="34" charset="0"/>
              </a:rPr>
              <a:t>Sanayi Devrimi </a:t>
            </a:r>
          </a:p>
        </p:txBody>
      </p:sp>
      <p:sp>
        <p:nvSpPr>
          <p:cNvPr id="18" name="Metin kutusu 17"/>
          <p:cNvSpPr txBox="1"/>
          <p:nvPr/>
        </p:nvSpPr>
        <p:spPr>
          <a:xfrm>
            <a:off x="107505" y="4352404"/>
            <a:ext cx="1872208" cy="1800200"/>
          </a:xfrm>
          <a:prstGeom prst="rect">
            <a:avLst/>
          </a:prstGeom>
          <a:noFill/>
          <a:ln>
            <a:noFill/>
          </a:ln>
        </p:spPr>
        <p:txBody>
          <a:bodyPr wrap="square" lIns="91430" tIns="45714" rIns="91430" bIns="45714" rtlCol="0">
            <a:noAutofit/>
          </a:bodyPr>
          <a:lstStyle/>
          <a:p>
            <a:pPr>
              <a:buClr>
                <a:schemeClr val="accent1"/>
              </a:buClr>
              <a:buSzPct val="125000"/>
            </a:pPr>
            <a:r>
              <a:rPr lang="tr-TR" dirty="0" smtClean="0">
                <a:solidFill>
                  <a:srgbClr val="154E5F"/>
                </a:solidFill>
                <a:ea typeface="+mn-ea"/>
              </a:rPr>
              <a:t>Buhar gücü ve mekanizasyon</a:t>
            </a:r>
            <a:endParaRPr lang="tr-TR" dirty="0">
              <a:solidFill>
                <a:srgbClr val="154E5F"/>
              </a:solidFill>
              <a:ea typeface="+mn-ea"/>
            </a:endParaRPr>
          </a:p>
        </p:txBody>
      </p:sp>
      <p:sp>
        <p:nvSpPr>
          <p:cNvPr id="19" name="Metin kutusu 18"/>
          <p:cNvSpPr txBox="1"/>
          <p:nvPr/>
        </p:nvSpPr>
        <p:spPr>
          <a:xfrm>
            <a:off x="2555777" y="4352404"/>
            <a:ext cx="1872208" cy="1800200"/>
          </a:xfrm>
          <a:prstGeom prst="rect">
            <a:avLst/>
          </a:prstGeom>
          <a:noFill/>
          <a:ln>
            <a:noFill/>
          </a:ln>
        </p:spPr>
        <p:txBody>
          <a:bodyPr wrap="square" lIns="91430" tIns="45714" rIns="91430" bIns="45714" rtlCol="0">
            <a:noAutofit/>
          </a:bodyPr>
          <a:lstStyle/>
          <a:p>
            <a:pPr>
              <a:buClr>
                <a:schemeClr val="accent1"/>
              </a:buClr>
              <a:buSzPct val="125000"/>
            </a:pPr>
            <a:r>
              <a:rPr lang="tr-TR" dirty="0" smtClean="0">
                <a:solidFill>
                  <a:srgbClr val="154E5F"/>
                </a:solidFill>
                <a:ea typeface="+mn-ea"/>
              </a:rPr>
              <a:t>Elektrik gücü ve seri üretim hatları</a:t>
            </a:r>
            <a:endParaRPr lang="tr-TR" dirty="0">
              <a:solidFill>
                <a:schemeClr val="accent1">
                  <a:lumMod val="50000"/>
                </a:schemeClr>
              </a:solidFill>
              <a:ea typeface="+mn-ea"/>
            </a:endParaRPr>
          </a:p>
        </p:txBody>
      </p:sp>
      <p:sp>
        <p:nvSpPr>
          <p:cNvPr id="20" name="Metin kutusu 19"/>
          <p:cNvSpPr txBox="1"/>
          <p:nvPr/>
        </p:nvSpPr>
        <p:spPr>
          <a:xfrm>
            <a:off x="4860033" y="4424412"/>
            <a:ext cx="1872208" cy="1224136"/>
          </a:xfrm>
          <a:prstGeom prst="rect">
            <a:avLst/>
          </a:prstGeom>
          <a:noFill/>
          <a:ln>
            <a:noFill/>
          </a:ln>
        </p:spPr>
        <p:txBody>
          <a:bodyPr wrap="square" lIns="91430" tIns="45714" rIns="91430" bIns="45714" rtlCol="0">
            <a:noAutofit/>
          </a:bodyPr>
          <a:lstStyle/>
          <a:p>
            <a:pPr>
              <a:buClr>
                <a:schemeClr val="accent1"/>
              </a:buClr>
              <a:buSzPct val="125000"/>
            </a:pPr>
            <a:r>
              <a:rPr lang="tr-TR" dirty="0" smtClean="0">
                <a:solidFill>
                  <a:srgbClr val="154E5F"/>
                </a:solidFill>
                <a:ea typeface="+mn-ea"/>
              </a:rPr>
              <a:t>İmalatta otomasyon, bilişim ve robotik teknolojileri</a:t>
            </a:r>
            <a:endParaRPr lang="tr-TR" dirty="0">
              <a:solidFill>
                <a:schemeClr val="accent1">
                  <a:lumMod val="50000"/>
                </a:schemeClr>
              </a:solidFill>
              <a:ea typeface="+mn-ea"/>
            </a:endParaRPr>
          </a:p>
        </p:txBody>
      </p:sp>
      <p:sp>
        <p:nvSpPr>
          <p:cNvPr id="21" name="Metin kutusu 20"/>
          <p:cNvSpPr txBox="1"/>
          <p:nvPr/>
        </p:nvSpPr>
        <p:spPr>
          <a:xfrm>
            <a:off x="7164288" y="4424412"/>
            <a:ext cx="2017464" cy="1944216"/>
          </a:xfrm>
          <a:prstGeom prst="rect">
            <a:avLst/>
          </a:prstGeom>
          <a:noFill/>
          <a:ln>
            <a:noFill/>
          </a:ln>
        </p:spPr>
        <p:txBody>
          <a:bodyPr wrap="square" lIns="91430" tIns="45714" rIns="91430" bIns="45714" rtlCol="0">
            <a:noAutofit/>
          </a:bodyPr>
          <a:lstStyle/>
          <a:p>
            <a:pPr>
              <a:buClr>
                <a:schemeClr val="accent1"/>
              </a:buClr>
              <a:buSzPct val="125000"/>
            </a:pPr>
            <a:r>
              <a:rPr lang="tr-TR" dirty="0" err="1" smtClean="0">
                <a:solidFill>
                  <a:srgbClr val="154E5F"/>
                </a:solidFill>
                <a:ea typeface="+mn-ea"/>
              </a:rPr>
              <a:t>Dijitallaşme</a:t>
            </a:r>
            <a:r>
              <a:rPr lang="tr-TR" dirty="0" smtClean="0">
                <a:solidFill>
                  <a:srgbClr val="154E5F"/>
                </a:solidFill>
                <a:ea typeface="+mn-ea"/>
              </a:rPr>
              <a:t>:</a:t>
            </a:r>
          </a:p>
          <a:p>
            <a:pPr marL="152383" indent="-152383">
              <a:buClr>
                <a:schemeClr val="accent1"/>
              </a:buClr>
              <a:buSzPct val="125000"/>
              <a:buFontTx/>
              <a:buChar char="-"/>
            </a:pPr>
            <a:r>
              <a:rPr lang="tr-TR" dirty="0">
                <a:solidFill>
                  <a:srgbClr val="154E5F"/>
                </a:solidFill>
                <a:ea typeface="+mn-ea"/>
              </a:rPr>
              <a:t>Öğrenen makinalar</a:t>
            </a:r>
          </a:p>
          <a:p>
            <a:pPr marL="152383" indent="-152383">
              <a:buClr>
                <a:schemeClr val="accent1"/>
              </a:buClr>
              <a:buSzPct val="125000"/>
              <a:buFontTx/>
              <a:buChar char="-"/>
            </a:pPr>
            <a:r>
              <a:rPr lang="tr-TR" dirty="0" smtClean="0">
                <a:solidFill>
                  <a:srgbClr val="154E5F"/>
                </a:solidFill>
                <a:ea typeface="+mn-ea"/>
              </a:rPr>
              <a:t>Otonom sistemler</a:t>
            </a:r>
          </a:p>
          <a:p>
            <a:pPr marL="152383" indent="-152383">
              <a:buClr>
                <a:schemeClr val="accent1"/>
              </a:buClr>
              <a:buSzPct val="125000"/>
              <a:buFontTx/>
              <a:buChar char="-"/>
            </a:pPr>
            <a:r>
              <a:rPr lang="tr-TR" dirty="0" smtClean="0">
                <a:solidFill>
                  <a:srgbClr val="154E5F"/>
                </a:solidFill>
                <a:ea typeface="+mn-ea"/>
              </a:rPr>
              <a:t>Nesnelerin interneti</a:t>
            </a:r>
          </a:p>
          <a:p>
            <a:pPr marL="126985" indent="-126985">
              <a:buClr>
                <a:schemeClr val="accent1"/>
              </a:buClr>
              <a:buSzPct val="125000"/>
              <a:buFontTx/>
              <a:buChar char="-"/>
            </a:pPr>
            <a:endParaRPr lang="tr-TR" dirty="0">
              <a:solidFill>
                <a:schemeClr val="accent1">
                  <a:lumMod val="50000"/>
                </a:schemeClr>
              </a:solidFill>
              <a:ea typeface="+mn-ea"/>
            </a:endParaRPr>
          </a:p>
        </p:txBody>
      </p:sp>
      <p:sp>
        <p:nvSpPr>
          <p:cNvPr id="17" name="Yuvarlatılmış Dikdörtgen 16"/>
          <p:cNvSpPr/>
          <p:nvPr/>
        </p:nvSpPr>
        <p:spPr>
          <a:xfrm>
            <a:off x="2555777" y="3560317"/>
            <a:ext cx="1872208" cy="792087"/>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lIns="91430" tIns="45714" rIns="91430" bIns="45714" rtlCol="0" anchor="ctr"/>
          <a:lstStyle/>
          <a:p>
            <a:pPr algn="ctr">
              <a:spcBef>
                <a:spcPts val="0"/>
              </a:spcBef>
            </a:pPr>
            <a:r>
              <a:rPr lang="tr-TR" sz="2400" b="1" dirty="0">
                <a:solidFill>
                  <a:srgbClr val="FF0000"/>
                </a:solidFill>
                <a:latin typeface="Calibri" panose="020F0502020204030204" pitchFamily="34" charset="0"/>
                <a:cs typeface="Arial" panose="020B0604020202020204" pitchFamily="34" charset="0"/>
              </a:rPr>
              <a:t>2.</a:t>
            </a:r>
            <a:r>
              <a:rPr lang="tr-TR" sz="2400" dirty="0">
                <a:solidFill>
                  <a:srgbClr val="FF0000"/>
                </a:solidFill>
                <a:latin typeface="Calibri" panose="020F0502020204030204" pitchFamily="34" charset="0"/>
                <a:cs typeface="Arial" panose="020B0604020202020204" pitchFamily="34" charset="0"/>
              </a:rPr>
              <a:t> </a:t>
            </a:r>
            <a:r>
              <a:rPr lang="tr-TR" sz="2400" dirty="0">
                <a:solidFill>
                  <a:schemeClr val="tx1"/>
                </a:solidFill>
                <a:latin typeface="Calibri" panose="020F0502020204030204" pitchFamily="34" charset="0"/>
                <a:cs typeface="Arial" panose="020B0604020202020204" pitchFamily="34" charset="0"/>
              </a:rPr>
              <a:t>Sanayi Devrimi </a:t>
            </a:r>
          </a:p>
        </p:txBody>
      </p:sp>
      <p:sp>
        <p:nvSpPr>
          <p:cNvPr id="24" name="Yuvarlatılmış Dikdörtgen 23"/>
          <p:cNvSpPr/>
          <p:nvPr/>
        </p:nvSpPr>
        <p:spPr>
          <a:xfrm>
            <a:off x="4716017" y="3560317"/>
            <a:ext cx="1872208" cy="792087"/>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lIns="91430" tIns="45714" rIns="91430" bIns="45714" rtlCol="0" anchor="ctr"/>
          <a:lstStyle/>
          <a:p>
            <a:pPr algn="ctr">
              <a:spcBef>
                <a:spcPts val="0"/>
              </a:spcBef>
            </a:pPr>
            <a:r>
              <a:rPr lang="tr-TR" sz="2400" b="1" dirty="0">
                <a:solidFill>
                  <a:srgbClr val="FF0000"/>
                </a:solidFill>
                <a:latin typeface="Calibri" panose="020F0502020204030204" pitchFamily="34" charset="0"/>
                <a:cs typeface="Arial" panose="020B0604020202020204" pitchFamily="34" charset="0"/>
              </a:rPr>
              <a:t>3.</a:t>
            </a:r>
            <a:r>
              <a:rPr lang="tr-TR" sz="2400" dirty="0">
                <a:solidFill>
                  <a:srgbClr val="FF0000"/>
                </a:solidFill>
                <a:latin typeface="Calibri" panose="020F0502020204030204" pitchFamily="34" charset="0"/>
                <a:cs typeface="Arial" panose="020B0604020202020204" pitchFamily="34" charset="0"/>
              </a:rPr>
              <a:t> </a:t>
            </a:r>
            <a:r>
              <a:rPr lang="tr-TR" sz="2400" dirty="0">
                <a:solidFill>
                  <a:schemeClr val="tx1"/>
                </a:solidFill>
                <a:latin typeface="Calibri" panose="020F0502020204030204" pitchFamily="34" charset="0"/>
                <a:cs typeface="Arial" panose="020B0604020202020204" pitchFamily="34" charset="0"/>
              </a:rPr>
              <a:t>Sanayi Devrimi </a:t>
            </a:r>
          </a:p>
        </p:txBody>
      </p:sp>
      <p:sp>
        <p:nvSpPr>
          <p:cNvPr id="25" name="Yuvarlatılmış Dikdörtgen 24"/>
          <p:cNvSpPr/>
          <p:nvPr/>
        </p:nvSpPr>
        <p:spPr>
          <a:xfrm>
            <a:off x="7164288" y="3560317"/>
            <a:ext cx="1872208" cy="792087"/>
          </a:xfrm>
          <a:prstGeom prst="roundRect">
            <a:avLst/>
          </a:prstGeom>
          <a:solidFill>
            <a:srgbClr val="6ECFE2"/>
          </a:solid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lIns="91430" tIns="45714" rIns="91430" bIns="45714" rtlCol="0" anchor="ctr"/>
          <a:lstStyle/>
          <a:p>
            <a:pPr algn="ctr"/>
            <a:r>
              <a:rPr lang="tr-TR" sz="2400" b="1" dirty="0">
                <a:solidFill>
                  <a:srgbClr val="FF0000"/>
                </a:solidFill>
                <a:latin typeface="Calibri" panose="020F0502020204030204" pitchFamily="34" charset="0"/>
                <a:cs typeface="Arial" panose="020B0604020202020204" pitchFamily="34" charset="0"/>
              </a:rPr>
              <a:t>4</a:t>
            </a:r>
            <a:r>
              <a:rPr lang="tr-TR" sz="2400" dirty="0">
                <a:solidFill>
                  <a:schemeClr val="tx1"/>
                </a:solidFill>
                <a:latin typeface="Calibri" panose="020F0502020204030204" pitchFamily="34" charset="0"/>
                <a:cs typeface="Arial" panose="020B0604020202020204" pitchFamily="34" charset="0"/>
              </a:rPr>
              <a:t>. Sanayi Devrimi </a:t>
            </a:r>
          </a:p>
        </p:txBody>
      </p:sp>
      <p:pic>
        <p:nvPicPr>
          <p:cNvPr id="13" name="Picture 3"/>
          <p:cNvPicPr>
            <a:picLocks noChangeAspect="1" noChangeArrowheads="1"/>
          </p:cNvPicPr>
          <p:nvPr/>
        </p:nvPicPr>
        <p:blipFill>
          <a:blip r:embed="rId4" cstate="print"/>
          <a:srcRect/>
          <a:stretch>
            <a:fillRect/>
          </a:stretch>
        </p:blipFill>
        <p:spPr bwMode="auto">
          <a:xfrm>
            <a:off x="8172400" y="176023"/>
            <a:ext cx="720080" cy="507913"/>
          </a:xfrm>
          <a:prstGeom prst="rect">
            <a:avLst/>
          </a:prstGeom>
          <a:noFill/>
          <a:ln w="9525">
            <a:noFill/>
            <a:miter lim="800000"/>
            <a:headEnd/>
            <a:tailEnd/>
          </a:ln>
        </p:spPr>
      </p:pic>
      <p:grpSp>
        <p:nvGrpSpPr>
          <p:cNvPr id="14" name="Grup 13"/>
          <p:cNvGrpSpPr/>
          <p:nvPr/>
        </p:nvGrpSpPr>
        <p:grpSpPr>
          <a:xfrm>
            <a:off x="271736" y="379266"/>
            <a:ext cx="8332712" cy="338554"/>
            <a:chOff x="271736" y="514606"/>
            <a:chExt cx="8332712" cy="338554"/>
          </a:xfrm>
        </p:grpSpPr>
        <p:sp>
          <p:nvSpPr>
            <p:cNvPr id="15"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a:t>
              </a:r>
              <a:r>
                <a:rPr lang="tr-TR" sz="1600" b="1" dirty="0">
                  <a:solidFill>
                    <a:schemeClr val="accent1">
                      <a:lumMod val="60000"/>
                      <a:lumOff val="40000"/>
                    </a:schemeClr>
                  </a:solidFill>
                </a:rPr>
                <a:t> |</a:t>
              </a:r>
              <a:r>
                <a:rPr lang="tr-TR" sz="1600" b="1" dirty="0" smtClean="0">
                  <a:solidFill>
                    <a:srgbClr val="00BAD9"/>
                  </a:solidFill>
                </a:rPr>
                <a:t> </a:t>
              </a:r>
              <a:r>
                <a:rPr lang="tr-TR" sz="1600" b="1" dirty="0" smtClean="0">
                  <a:solidFill>
                    <a:srgbClr val="0070C0"/>
                  </a:solidFill>
                </a:rPr>
                <a:t>2022 </a:t>
              </a:r>
              <a:r>
                <a:rPr lang="tr-TR" sz="1600" b="1" dirty="0">
                  <a:solidFill>
                    <a:srgbClr val="0070C0"/>
                  </a:solidFill>
                </a:rPr>
                <a:t>– 01 Proje Teklif Çağrısı</a:t>
              </a:r>
            </a:p>
          </p:txBody>
        </p:sp>
        <p:cxnSp>
          <p:nvCxnSpPr>
            <p:cNvPr id="22" name="Düz Bağlayıcı 21"/>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552755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grpSp>
        <p:nvGrpSpPr>
          <p:cNvPr id="25" name="Grup 24"/>
          <p:cNvGrpSpPr/>
          <p:nvPr/>
        </p:nvGrpSpPr>
        <p:grpSpPr>
          <a:xfrm>
            <a:off x="271736" y="379266"/>
            <a:ext cx="8332712" cy="338554"/>
            <a:chOff x="271736" y="514606"/>
            <a:chExt cx="8332712" cy="338554"/>
          </a:xfrm>
        </p:grpSpPr>
        <p:sp>
          <p:nvSpPr>
            <p:cNvPr id="30"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a:t>
              </a:r>
              <a:r>
                <a:rPr lang="tr-TR" sz="1600" b="1" dirty="0">
                  <a:solidFill>
                    <a:schemeClr val="accent1">
                      <a:lumMod val="60000"/>
                      <a:lumOff val="40000"/>
                    </a:schemeClr>
                  </a:solidFill>
                </a:rPr>
                <a:t> |</a:t>
              </a:r>
              <a:r>
                <a:rPr lang="tr-TR" sz="1600" b="1" dirty="0" smtClean="0">
                  <a:solidFill>
                    <a:srgbClr val="00BAD9"/>
                  </a:solidFill>
                </a:rPr>
                <a:t> </a:t>
              </a:r>
              <a:r>
                <a:rPr lang="tr-TR" sz="1600" b="1" dirty="0" smtClean="0">
                  <a:solidFill>
                    <a:srgbClr val="0070C0"/>
                  </a:solidFill>
                </a:rPr>
                <a:t>2022 </a:t>
              </a:r>
              <a:r>
                <a:rPr lang="tr-TR" sz="1600" b="1" dirty="0">
                  <a:solidFill>
                    <a:srgbClr val="0070C0"/>
                  </a:solidFill>
                </a:rPr>
                <a:t>– 01 Proje Teklif Çağrısı</a:t>
              </a: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3"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21</a:t>
            </a:fld>
            <a:endParaRPr lang="en-CA" dirty="0">
              <a:latin typeface="Calibri" panose="020F0502020204030204" pitchFamily="34" charset="0"/>
            </a:endParaRPr>
          </a:p>
        </p:txBody>
      </p:sp>
      <p:sp>
        <p:nvSpPr>
          <p:cNvPr id="14" name="Metin kutusu 13"/>
          <p:cNvSpPr txBox="1"/>
          <p:nvPr/>
        </p:nvSpPr>
        <p:spPr>
          <a:xfrm>
            <a:off x="1331640" y="1185142"/>
            <a:ext cx="6840760" cy="541139"/>
          </a:xfrm>
          <a:prstGeom prst="rect">
            <a:avLst/>
          </a:prstGeom>
          <a:noFill/>
        </p:spPr>
        <p:txBody>
          <a:bodyPr wrap="square" lIns="91430" tIns="45714" rIns="91430" bIns="45714" rtlCol="0">
            <a:spAutoFit/>
          </a:bodyPr>
          <a:lstStyle/>
          <a:p>
            <a:r>
              <a:rPr lang="tr-TR" sz="2800" b="1" dirty="0">
                <a:solidFill>
                  <a:srgbClr val="FF0000"/>
                </a:solidFill>
              </a:rPr>
              <a:t>GENEL AMAÇ</a:t>
            </a:r>
          </a:p>
        </p:txBody>
      </p:sp>
      <p:sp>
        <p:nvSpPr>
          <p:cNvPr id="15" name="Metin kutusu 14"/>
          <p:cNvSpPr txBox="1"/>
          <p:nvPr/>
        </p:nvSpPr>
        <p:spPr>
          <a:xfrm>
            <a:off x="1259633" y="1789144"/>
            <a:ext cx="7704856" cy="4795508"/>
          </a:xfrm>
          <a:prstGeom prst="rect">
            <a:avLst/>
          </a:prstGeom>
          <a:noFill/>
        </p:spPr>
        <p:txBody>
          <a:bodyPr wrap="square" lIns="91430" tIns="45714" rIns="91430" bIns="45714" rtlCol="0">
            <a:noAutofit/>
          </a:bodyPr>
          <a:lstStyle/>
          <a:p>
            <a:pPr algn="just">
              <a:lnSpc>
                <a:spcPct val="150000"/>
              </a:lnSpc>
              <a:buClr>
                <a:schemeClr val="accent1"/>
              </a:buClr>
              <a:buSzPct val="125000"/>
            </a:pPr>
            <a:r>
              <a:rPr lang="tr-TR" sz="2400" dirty="0">
                <a:solidFill>
                  <a:srgbClr val="154E5F"/>
                </a:solidFill>
              </a:rPr>
              <a:t>İmalat sanayi sektöründe milli imkanlar ağırlıklı olarak dijitalleşme için; </a:t>
            </a:r>
          </a:p>
          <a:p>
            <a:pPr marL="622230" lvl="1" indent="-165082">
              <a:lnSpc>
                <a:spcPct val="150000"/>
              </a:lnSpc>
              <a:spcAft>
                <a:spcPts val="600"/>
              </a:spcAft>
              <a:buClr>
                <a:schemeClr val="accent1"/>
              </a:buClr>
              <a:buSzPct val="100000"/>
              <a:buFont typeface="Wingdings" panose="05000000000000000000" pitchFamily="2" charset="2"/>
              <a:buChar char="§"/>
            </a:pPr>
            <a:r>
              <a:rPr lang="tr-TR" sz="2400" dirty="0">
                <a:solidFill>
                  <a:srgbClr val="154E5F"/>
                </a:solidFill>
              </a:rPr>
              <a:t>Yerli ve yetkin teknoloji geliştiricisi KOBİ envanterini genişletmek </a:t>
            </a:r>
          </a:p>
        </p:txBody>
      </p:sp>
    </p:spTree>
    <p:extLst>
      <p:ext uri="{BB962C8B-B14F-4D97-AF65-F5344CB8AC3E}">
        <p14:creationId xmlns:p14="http://schemas.microsoft.com/office/powerpoint/2010/main" val="22583865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grpSp>
        <p:nvGrpSpPr>
          <p:cNvPr id="25" name="Grup 24"/>
          <p:cNvGrpSpPr/>
          <p:nvPr/>
        </p:nvGrpSpPr>
        <p:grpSpPr>
          <a:xfrm>
            <a:off x="271736" y="379266"/>
            <a:ext cx="8332712" cy="338554"/>
            <a:chOff x="271736" y="514606"/>
            <a:chExt cx="8332712" cy="338554"/>
          </a:xfrm>
        </p:grpSpPr>
        <p:sp>
          <p:nvSpPr>
            <p:cNvPr id="30"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a:t>
              </a:r>
              <a:r>
                <a:rPr lang="tr-TR" sz="1600" b="1" dirty="0">
                  <a:solidFill>
                    <a:schemeClr val="accent1">
                      <a:lumMod val="60000"/>
                      <a:lumOff val="40000"/>
                    </a:schemeClr>
                  </a:solidFill>
                </a:rPr>
                <a:t> |</a:t>
              </a:r>
              <a:r>
                <a:rPr lang="tr-TR" sz="1600" b="1" dirty="0" smtClean="0">
                  <a:solidFill>
                    <a:srgbClr val="00BAD9"/>
                  </a:solidFill>
                </a:rPr>
                <a:t> </a:t>
              </a:r>
              <a:r>
                <a:rPr lang="tr-TR" sz="1600" b="1" dirty="0" smtClean="0">
                  <a:solidFill>
                    <a:srgbClr val="0070C0"/>
                  </a:solidFill>
                </a:rPr>
                <a:t>2022 </a:t>
              </a:r>
              <a:r>
                <a:rPr lang="tr-TR" sz="1600" b="1" dirty="0">
                  <a:solidFill>
                    <a:srgbClr val="0070C0"/>
                  </a:solidFill>
                </a:rPr>
                <a:t>– 01 Proje Teklif Çağrısı</a:t>
              </a: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3"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22</a:t>
            </a:fld>
            <a:endParaRPr lang="en-CA" dirty="0">
              <a:latin typeface="Calibri" panose="020F0502020204030204" pitchFamily="34" charset="0"/>
            </a:endParaRPr>
          </a:p>
        </p:txBody>
      </p:sp>
      <p:sp>
        <p:nvSpPr>
          <p:cNvPr id="13" name="Beşgen 12"/>
          <p:cNvSpPr/>
          <p:nvPr/>
        </p:nvSpPr>
        <p:spPr>
          <a:xfrm>
            <a:off x="1028699" y="737396"/>
            <a:ext cx="7225817" cy="578478"/>
          </a:xfrm>
          <a:prstGeom prst="homePlate">
            <a:avLst>
              <a:gd name="adj" fmla="val 19379"/>
            </a:avLst>
          </a:prstGeom>
          <a:solidFill>
            <a:schemeClr val="bg1"/>
          </a:solidFill>
          <a:ln w="38100">
            <a:noFill/>
          </a:ln>
        </p:spPr>
        <p:style>
          <a:lnRef idx="2">
            <a:schemeClr val="accent1"/>
          </a:lnRef>
          <a:fillRef idx="1">
            <a:schemeClr val="lt1"/>
          </a:fillRef>
          <a:effectRef idx="0">
            <a:schemeClr val="accent1"/>
          </a:effectRef>
          <a:fontRef idx="minor">
            <a:schemeClr val="dk1"/>
          </a:fontRef>
        </p:style>
        <p:txBody>
          <a:bodyPr rtlCol="0" anchor="ctr"/>
          <a:lstStyle/>
          <a:p>
            <a:pPr algn="ctr">
              <a:lnSpc>
                <a:spcPct val="150000"/>
              </a:lnSpc>
            </a:pPr>
            <a:r>
              <a:rPr lang="tr-TR"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KİMLER BAŞVURABİLİR</a:t>
            </a:r>
            <a:endParaRPr lang="tr-TR"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aphicFrame>
        <p:nvGraphicFramePr>
          <p:cNvPr id="16" name="Diyagram 15"/>
          <p:cNvGraphicFramePr/>
          <p:nvPr>
            <p:extLst>
              <p:ext uri="{D42A27DB-BD31-4B8C-83A1-F6EECF244321}">
                <p14:modId xmlns:p14="http://schemas.microsoft.com/office/powerpoint/2010/main" val="4229890047"/>
              </p:ext>
            </p:extLst>
          </p:nvPr>
        </p:nvGraphicFramePr>
        <p:xfrm>
          <a:off x="297085" y="1249202"/>
          <a:ext cx="8708471" cy="551195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585672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sp>
        <p:nvSpPr>
          <p:cNvPr id="22" name="Köşeli Çift Ayraç 21"/>
          <p:cNvSpPr/>
          <p:nvPr/>
        </p:nvSpPr>
        <p:spPr>
          <a:xfrm>
            <a:off x="357613" y="1067928"/>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24" name="Tablo 23"/>
          <p:cNvGraphicFramePr>
            <a:graphicFrameLocks noGrp="1"/>
          </p:cNvGraphicFramePr>
          <p:nvPr>
            <p:extLst>
              <p:ext uri="{D42A27DB-BD31-4B8C-83A1-F6EECF244321}">
                <p14:modId xmlns:p14="http://schemas.microsoft.com/office/powerpoint/2010/main" val="3870607830"/>
              </p:ext>
            </p:extLst>
          </p:nvPr>
        </p:nvGraphicFramePr>
        <p:xfrm>
          <a:off x="883242" y="1151863"/>
          <a:ext cx="8009238" cy="608253"/>
        </p:xfrm>
        <a:graphic>
          <a:graphicData uri="http://schemas.openxmlformats.org/drawingml/2006/table">
            <a:tbl>
              <a:tblPr firstRow="1" bandRow="1">
                <a:tableStyleId>{5C22544A-7EE6-4342-B048-85BDC9FD1C3A}</a:tableStyleId>
              </a:tblPr>
              <a:tblGrid>
                <a:gridCol w="8009238">
                  <a:extLst>
                    <a:ext uri="{9D8B030D-6E8A-4147-A177-3AD203B41FA5}">
                      <a16:colId xmlns:a16="http://schemas.microsoft.com/office/drawing/2014/main" xmlns="" val="20000"/>
                    </a:ext>
                  </a:extLst>
                </a:gridCol>
              </a:tblGrid>
              <a:tr h="608253">
                <a:tc>
                  <a:txBody>
                    <a:bodyPr/>
                    <a:lstStyle/>
                    <a:p>
                      <a:pPr marL="0" indent="0" algn="l" defTabSz="914400" rtl="0" eaLnBrk="1" fontAlgn="base" latinLnBrk="0" hangingPunct="1">
                        <a:spcBef>
                          <a:spcPct val="0"/>
                        </a:spcBef>
                        <a:spcAft>
                          <a:spcPct val="0"/>
                        </a:spcAft>
                        <a:buClr>
                          <a:srgbClr val="52AADF"/>
                        </a:buClr>
                        <a:buSzPct val="125000"/>
                        <a:buFont typeface="Calibri" panose="020F0502020204030204" pitchFamily="34" charset="0"/>
                        <a:buNone/>
                      </a:pPr>
                      <a:r>
                        <a:rPr lang="tr-TR" sz="2000" b="1" kern="1200" dirty="0" smtClean="0">
                          <a:solidFill>
                            <a:schemeClr val="accent1">
                              <a:lumMod val="50000"/>
                            </a:schemeClr>
                          </a:solidFill>
                          <a:latin typeface="Calibri" panose="020F0502020204030204" pitchFamily="34" charset="0"/>
                          <a:ea typeface="+mn-ea"/>
                          <a:cs typeface="+mn-cs"/>
                        </a:rPr>
                        <a:t>Diğer başvuru koşulları:</a:t>
                      </a:r>
                      <a:endParaRPr lang="tr-TR" sz="2000" b="1" kern="1200" baseline="0" dirty="0" smtClean="0">
                        <a:solidFill>
                          <a:schemeClr val="accent1">
                            <a:lumMod val="50000"/>
                          </a:schemeClr>
                        </a:solidFill>
                        <a:latin typeface="Calibri" panose="020F0502020204030204" pitchFamily="34" charset="0"/>
                        <a:ea typeface="+mn-ea"/>
                        <a:cs typeface="+mn-cs"/>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pSp>
        <p:nvGrpSpPr>
          <p:cNvPr id="16" name="Grup 15"/>
          <p:cNvGrpSpPr/>
          <p:nvPr/>
        </p:nvGrpSpPr>
        <p:grpSpPr>
          <a:xfrm>
            <a:off x="271736" y="439088"/>
            <a:ext cx="8332712" cy="338554"/>
            <a:chOff x="271736" y="514606"/>
            <a:chExt cx="8332712" cy="338554"/>
          </a:xfrm>
        </p:grpSpPr>
        <p:sp>
          <p:nvSpPr>
            <p:cNvPr id="17"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a:t>
              </a:r>
              <a:r>
                <a:rPr lang="tr-TR" sz="1600" b="1" dirty="0">
                  <a:solidFill>
                    <a:schemeClr val="accent1">
                      <a:lumMod val="60000"/>
                      <a:lumOff val="40000"/>
                    </a:schemeClr>
                  </a:solidFill>
                </a:rPr>
                <a:t> |</a:t>
              </a:r>
              <a:r>
                <a:rPr lang="tr-TR" sz="1600" b="1" dirty="0" smtClean="0">
                  <a:solidFill>
                    <a:srgbClr val="00BAD9"/>
                  </a:solidFill>
                </a:rPr>
                <a:t> </a:t>
              </a:r>
              <a:r>
                <a:rPr lang="tr-TR" sz="1600" b="1" dirty="0" smtClean="0">
                  <a:solidFill>
                    <a:srgbClr val="0070C0"/>
                  </a:solidFill>
                </a:rPr>
                <a:t>2022 – </a:t>
              </a:r>
              <a:r>
                <a:rPr lang="tr-TR" sz="1600" b="1" dirty="0">
                  <a:solidFill>
                    <a:srgbClr val="0070C0"/>
                  </a:solidFill>
                </a:rPr>
                <a:t>01 Proje Teklif Çağrısı</a:t>
              </a:r>
            </a:p>
          </p:txBody>
        </p:sp>
        <p:cxnSp>
          <p:nvCxnSpPr>
            <p:cNvPr id="18" name="Düz Bağlayıcı 17"/>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graphicFrame>
        <p:nvGraphicFramePr>
          <p:cNvPr id="20" name="Tablo 19"/>
          <p:cNvGraphicFramePr>
            <a:graphicFrameLocks noGrp="1"/>
          </p:cNvGraphicFramePr>
          <p:nvPr>
            <p:extLst>
              <p:ext uri="{D42A27DB-BD31-4B8C-83A1-F6EECF244321}">
                <p14:modId xmlns:p14="http://schemas.microsoft.com/office/powerpoint/2010/main" val="821169861"/>
              </p:ext>
            </p:extLst>
          </p:nvPr>
        </p:nvGraphicFramePr>
        <p:xfrm>
          <a:off x="107504" y="1832124"/>
          <a:ext cx="8856984" cy="4320480"/>
        </p:xfrm>
        <a:graphic>
          <a:graphicData uri="http://schemas.openxmlformats.org/drawingml/2006/table">
            <a:tbl>
              <a:tblPr firstRow="1" bandRow="1">
                <a:tableStyleId>{5C22544A-7EE6-4342-B048-85BDC9FD1C3A}</a:tableStyleId>
              </a:tblPr>
              <a:tblGrid>
                <a:gridCol w="8856984">
                  <a:extLst>
                    <a:ext uri="{9D8B030D-6E8A-4147-A177-3AD203B41FA5}">
                      <a16:colId xmlns:a16="http://schemas.microsoft.com/office/drawing/2014/main" xmlns="" val="20000"/>
                    </a:ext>
                  </a:extLst>
                </a:gridCol>
              </a:tblGrid>
              <a:tr h="3689601">
                <a:tc>
                  <a:txBody>
                    <a:bodyPr/>
                    <a:lstStyle/>
                    <a:p>
                      <a:pPr marL="342900" lvl="0" indent="-342900" algn="just">
                        <a:buFont typeface="Arial" panose="020B0604020202020204" pitchFamily="34" charset="0"/>
                        <a:buChar char="•"/>
                      </a:pPr>
                      <a:r>
                        <a:rPr lang="tr-TR" sz="2000" b="0" kern="1200" baseline="0" dirty="0" smtClean="0">
                          <a:solidFill>
                            <a:srgbClr val="154E5F"/>
                          </a:solidFill>
                          <a:latin typeface="Calibri" panose="020F0502020204030204" pitchFamily="34" charset="0"/>
                          <a:ea typeface="+mn-ea"/>
                          <a:cs typeface="+mn-cs"/>
                        </a:rPr>
                        <a:t>Başvuracak tüm işletmelerin 2021 yılında bilanço esasına göre defter tutması esastır.</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sz="2000" b="0" kern="1200" baseline="0" dirty="0" smtClean="0">
                          <a:solidFill>
                            <a:srgbClr val="154E5F"/>
                          </a:solidFill>
                          <a:latin typeface="Calibri" panose="020F0502020204030204" pitchFamily="34" charset="0"/>
                          <a:ea typeface="+mn-ea"/>
                          <a:cs typeface="+mn-cs"/>
                        </a:rPr>
                        <a:t>Başvuracak tüm işletmelerin 2020 ve 2021 yılı KOBİ Beyannameleri onaylı olmalıdır (2021 yılında kurulan işletmeler için 2020 yılı KOBİ Beyannamesinin onaylı olması koşulu aranmaz.).</a:t>
                      </a:r>
                    </a:p>
                    <a:p>
                      <a:pPr marL="342900" lvl="0" indent="-342900" algn="just">
                        <a:buFont typeface="Arial" panose="020B0604020202020204" pitchFamily="34" charset="0"/>
                        <a:buChar char="•"/>
                      </a:pPr>
                      <a:r>
                        <a:rPr lang="tr-TR" sz="2000" b="0" kern="1200" baseline="0" dirty="0" smtClean="0">
                          <a:solidFill>
                            <a:srgbClr val="154E5F"/>
                          </a:solidFill>
                          <a:latin typeface="Calibri" panose="020F0502020204030204" pitchFamily="34" charset="0"/>
                          <a:ea typeface="+mn-ea"/>
                          <a:cs typeface="+mn-cs"/>
                        </a:rPr>
                        <a:t>Başvuru aşamasında, proje konusu ürün/ yazılımın potansiyel alıcısı olan en az bir adet “bilanço esasına göre defter tutan ve </a:t>
                      </a:r>
                      <a:r>
                        <a:rPr lang="tr-TR" sz="2000" b="0" strike="noStrike" kern="1200" baseline="0" dirty="0" smtClean="0">
                          <a:solidFill>
                            <a:srgbClr val="154E5F"/>
                          </a:solidFill>
                          <a:latin typeface="Calibri" panose="020F0502020204030204" pitchFamily="34" charset="0"/>
                          <a:ea typeface="+mn-ea"/>
                          <a:cs typeface="+mn-cs"/>
                        </a:rPr>
                        <a:t>2021 </a:t>
                      </a:r>
                      <a:r>
                        <a:rPr lang="tr-TR" sz="2000" b="0" kern="1200" baseline="0" dirty="0" smtClean="0">
                          <a:solidFill>
                            <a:srgbClr val="154E5F"/>
                          </a:solidFill>
                          <a:latin typeface="Calibri" panose="020F0502020204030204" pitchFamily="34" charset="0"/>
                          <a:ea typeface="+mn-ea"/>
                          <a:cs typeface="+mn-cs"/>
                        </a:rPr>
                        <a:t>yılında net satış hasılatı 500.000 TL’nin üzerinde olan </a:t>
                      </a:r>
                      <a:r>
                        <a:rPr lang="tr-TR" sz="2000" b="0" kern="1200" baseline="0" dirty="0" err="1" smtClean="0">
                          <a:solidFill>
                            <a:srgbClr val="154E5F"/>
                          </a:solidFill>
                          <a:latin typeface="Calibri" panose="020F0502020204030204" pitchFamily="34" charset="0"/>
                          <a:ea typeface="+mn-ea"/>
                          <a:cs typeface="+mn-cs"/>
                        </a:rPr>
                        <a:t>işletme”nin</a:t>
                      </a:r>
                      <a:r>
                        <a:rPr lang="tr-TR" sz="2000" b="0" kern="1200" baseline="0" dirty="0" smtClean="0">
                          <a:solidFill>
                            <a:srgbClr val="154E5F"/>
                          </a:solidFill>
                          <a:latin typeface="Calibri" panose="020F0502020204030204" pitchFamily="34" charset="0"/>
                          <a:ea typeface="+mn-ea"/>
                          <a:cs typeface="+mn-cs"/>
                        </a:rPr>
                        <a:t> </a:t>
                      </a:r>
                      <a:r>
                        <a:rPr lang="tr-TR" sz="2000" b="1" kern="1200" baseline="0" dirty="0" smtClean="0">
                          <a:solidFill>
                            <a:srgbClr val="154E5F"/>
                          </a:solidFill>
                          <a:latin typeface="Calibri" panose="020F0502020204030204" pitchFamily="34" charset="0"/>
                          <a:ea typeface="+mn-ea"/>
                          <a:cs typeface="+mn-cs"/>
                        </a:rPr>
                        <a:t>satın alma niyet beyanı </a:t>
                      </a:r>
                      <a:r>
                        <a:rPr lang="tr-TR" sz="2000" b="0" kern="1200" baseline="0" dirty="0" smtClean="0">
                          <a:solidFill>
                            <a:srgbClr val="154E5F"/>
                          </a:solidFill>
                          <a:latin typeface="Calibri" panose="020F0502020204030204" pitchFamily="34" charset="0"/>
                          <a:ea typeface="+mn-ea"/>
                          <a:cs typeface="+mn-cs"/>
                        </a:rPr>
                        <a:t>talep edilecektir.</a:t>
                      </a:r>
                    </a:p>
                    <a:p>
                      <a:pPr marL="0" lvl="0" indent="0" algn="just">
                        <a:buFont typeface="Arial" panose="020B0604020202020204" pitchFamily="34" charset="0"/>
                        <a:buNone/>
                      </a:pPr>
                      <a:endParaRPr lang="tr-TR" sz="2000" b="0" kern="1200" baseline="0" dirty="0" smtClean="0">
                        <a:solidFill>
                          <a:schemeClr val="accent1">
                            <a:lumMod val="50000"/>
                          </a:schemeClr>
                        </a:solidFill>
                        <a:latin typeface="Calibri" panose="020F0502020204030204" pitchFamily="34" charset="0"/>
                        <a:ea typeface="+mn-ea"/>
                        <a:cs typeface="+mn-cs"/>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630879">
                <a:tc>
                  <a:txBody>
                    <a:bodyPr/>
                    <a:lstStyle/>
                    <a:p>
                      <a:endParaRPr lang="tr-TR" sz="2000" b="0" kern="1200" baseline="0" dirty="0" smtClean="0">
                        <a:solidFill>
                          <a:schemeClr val="tx1"/>
                        </a:solidFill>
                        <a:latin typeface="Calibri" panose="020F0502020204030204" pitchFamily="34" charset="0"/>
                        <a:ea typeface="+mn-ea"/>
                        <a:cs typeface="Calibri" panose="020F0502020204030204" pitchFamily="34" charset="0"/>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118780115"/>
                  </a:ext>
                </a:extLst>
              </a:tr>
            </a:tbl>
          </a:graphicData>
        </a:graphic>
      </p:graphicFrame>
      <p:sp>
        <p:nvSpPr>
          <p:cNvPr id="21"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23</a:t>
            </a:fld>
            <a:endParaRPr lang="en-CA" dirty="0">
              <a:latin typeface="Calibri" panose="020F0502020204030204" pitchFamily="34" charset="0"/>
            </a:endParaRPr>
          </a:p>
        </p:txBody>
      </p:sp>
    </p:spTree>
    <p:extLst>
      <p:ext uri="{BB962C8B-B14F-4D97-AF65-F5344CB8AC3E}">
        <p14:creationId xmlns:p14="http://schemas.microsoft.com/office/powerpoint/2010/main" val="13323260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sp>
        <p:nvSpPr>
          <p:cNvPr id="22" name="Köşeli Çift Ayraç 21"/>
          <p:cNvSpPr/>
          <p:nvPr/>
        </p:nvSpPr>
        <p:spPr>
          <a:xfrm>
            <a:off x="357613" y="1067928"/>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24" name="Tablo 23"/>
          <p:cNvGraphicFramePr>
            <a:graphicFrameLocks noGrp="1"/>
          </p:cNvGraphicFramePr>
          <p:nvPr>
            <p:extLst>
              <p:ext uri="{D42A27DB-BD31-4B8C-83A1-F6EECF244321}">
                <p14:modId xmlns:p14="http://schemas.microsoft.com/office/powerpoint/2010/main" val="1251720935"/>
              </p:ext>
            </p:extLst>
          </p:nvPr>
        </p:nvGraphicFramePr>
        <p:xfrm>
          <a:off x="883242" y="1151863"/>
          <a:ext cx="8009238" cy="608253"/>
        </p:xfrm>
        <a:graphic>
          <a:graphicData uri="http://schemas.openxmlformats.org/drawingml/2006/table">
            <a:tbl>
              <a:tblPr firstRow="1" bandRow="1">
                <a:tableStyleId>{5C22544A-7EE6-4342-B048-85BDC9FD1C3A}</a:tableStyleId>
              </a:tblPr>
              <a:tblGrid>
                <a:gridCol w="8009238">
                  <a:extLst>
                    <a:ext uri="{9D8B030D-6E8A-4147-A177-3AD203B41FA5}">
                      <a16:colId xmlns:a16="http://schemas.microsoft.com/office/drawing/2014/main" xmlns="" val="20000"/>
                    </a:ext>
                  </a:extLst>
                </a:gridCol>
              </a:tblGrid>
              <a:tr h="608253">
                <a:tc>
                  <a:txBody>
                    <a:bodyPr/>
                    <a:lstStyle/>
                    <a:p>
                      <a:pPr marL="0" indent="0" algn="l" defTabSz="914400" rtl="0" eaLnBrk="1" fontAlgn="base" latinLnBrk="0" hangingPunct="1">
                        <a:spcBef>
                          <a:spcPct val="0"/>
                        </a:spcBef>
                        <a:spcAft>
                          <a:spcPct val="0"/>
                        </a:spcAft>
                        <a:buClr>
                          <a:srgbClr val="52AADF"/>
                        </a:buClr>
                        <a:buSzPct val="125000"/>
                        <a:buFont typeface="Calibri" panose="020F0502020204030204" pitchFamily="34" charset="0"/>
                        <a:buNone/>
                      </a:pPr>
                      <a:r>
                        <a:rPr lang="tr-TR" sz="2000" b="1" kern="1200" dirty="0" smtClean="0">
                          <a:solidFill>
                            <a:schemeClr val="accent1">
                              <a:lumMod val="50000"/>
                            </a:schemeClr>
                          </a:solidFill>
                          <a:latin typeface="Calibri" panose="020F0502020204030204" pitchFamily="34" charset="0"/>
                          <a:ea typeface="+mn-ea"/>
                          <a:cs typeface="+mn-cs"/>
                        </a:rPr>
                        <a:t>Diğer başvuru koşulları:</a:t>
                      </a:r>
                      <a:endParaRPr lang="tr-TR" sz="2000" b="1" kern="1200" baseline="0" dirty="0" smtClean="0">
                        <a:solidFill>
                          <a:schemeClr val="accent1">
                            <a:lumMod val="50000"/>
                          </a:schemeClr>
                        </a:solidFill>
                        <a:latin typeface="Calibri" panose="020F0502020204030204" pitchFamily="34" charset="0"/>
                        <a:ea typeface="+mn-ea"/>
                        <a:cs typeface="+mn-cs"/>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pSp>
        <p:nvGrpSpPr>
          <p:cNvPr id="16" name="Grup 15"/>
          <p:cNvGrpSpPr/>
          <p:nvPr/>
        </p:nvGrpSpPr>
        <p:grpSpPr>
          <a:xfrm>
            <a:off x="271736" y="439088"/>
            <a:ext cx="8332712" cy="338554"/>
            <a:chOff x="271736" y="514606"/>
            <a:chExt cx="8332712" cy="338554"/>
          </a:xfrm>
        </p:grpSpPr>
        <p:sp>
          <p:nvSpPr>
            <p:cNvPr id="17"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a:t>
              </a:r>
              <a:r>
                <a:rPr lang="tr-TR" sz="1600" b="1" dirty="0">
                  <a:solidFill>
                    <a:schemeClr val="accent1">
                      <a:lumMod val="60000"/>
                      <a:lumOff val="40000"/>
                    </a:schemeClr>
                  </a:solidFill>
                </a:rPr>
                <a:t> |</a:t>
              </a:r>
              <a:r>
                <a:rPr lang="tr-TR" sz="1600" b="1" dirty="0" smtClean="0">
                  <a:solidFill>
                    <a:srgbClr val="00BAD9"/>
                  </a:solidFill>
                </a:rPr>
                <a:t> </a:t>
              </a:r>
              <a:r>
                <a:rPr lang="tr-TR" sz="1600" b="1" dirty="0" smtClean="0">
                  <a:solidFill>
                    <a:srgbClr val="0070C0"/>
                  </a:solidFill>
                </a:rPr>
                <a:t>2022 – </a:t>
              </a:r>
              <a:r>
                <a:rPr lang="tr-TR" sz="1600" b="1" dirty="0">
                  <a:solidFill>
                    <a:srgbClr val="0070C0"/>
                  </a:solidFill>
                </a:rPr>
                <a:t>01 Proje Teklif Çağrısı</a:t>
              </a:r>
            </a:p>
          </p:txBody>
        </p:sp>
        <p:cxnSp>
          <p:nvCxnSpPr>
            <p:cNvPr id="18" name="Düz Bağlayıcı 17"/>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graphicFrame>
        <p:nvGraphicFramePr>
          <p:cNvPr id="20" name="Tablo 19"/>
          <p:cNvGraphicFramePr>
            <a:graphicFrameLocks noGrp="1"/>
          </p:cNvGraphicFramePr>
          <p:nvPr>
            <p:extLst>
              <p:ext uri="{D42A27DB-BD31-4B8C-83A1-F6EECF244321}">
                <p14:modId xmlns:p14="http://schemas.microsoft.com/office/powerpoint/2010/main" val="2840254155"/>
              </p:ext>
            </p:extLst>
          </p:nvPr>
        </p:nvGraphicFramePr>
        <p:xfrm>
          <a:off x="107504" y="1616100"/>
          <a:ext cx="8856984" cy="5598781"/>
        </p:xfrm>
        <a:graphic>
          <a:graphicData uri="http://schemas.openxmlformats.org/drawingml/2006/table">
            <a:tbl>
              <a:tblPr firstRow="1" bandRow="1">
                <a:tableStyleId>{5C22544A-7EE6-4342-B048-85BDC9FD1C3A}</a:tableStyleId>
              </a:tblPr>
              <a:tblGrid>
                <a:gridCol w="8856984">
                  <a:extLst>
                    <a:ext uri="{9D8B030D-6E8A-4147-A177-3AD203B41FA5}">
                      <a16:colId xmlns:a16="http://schemas.microsoft.com/office/drawing/2014/main" xmlns="" val="20000"/>
                    </a:ext>
                  </a:extLst>
                </a:gridCol>
              </a:tblGrid>
              <a:tr h="3689601">
                <a:tc>
                  <a:txBody>
                    <a:bodyPr/>
                    <a:lstStyle/>
                    <a:p>
                      <a:pPr marL="285750" lvl="0" indent="163513" algn="just">
                        <a:buClr>
                          <a:srgbClr val="154E5F"/>
                        </a:buClr>
                        <a:buSzPct val="125000"/>
                        <a:buFont typeface="Arial" pitchFamily="34" charset="0"/>
                        <a:buChar char="•"/>
                      </a:pPr>
                      <a:r>
                        <a:rPr lang="tr-TR" sz="1600" b="0" kern="1200" baseline="0" dirty="0" smtClean="0">
                          <a:solidFill>
                            <a:schemeClr val="accent1">
                              <a:lumMod val="50000"/>
                            </a:schemeClr>
                          </a:solidFill>
                          <a:latin typeface="Calibri" panose="020F0502020204030204" pitchFamily="34" charset="0"/>
                          <a:ea typeface="+mn-ea"/>
                          <a:cs typeface="+mn-cs"/>
                        </a:rPr>
                        <a:t>Mevcut portföylerinde bulunan ürün / yazılımlarında tasarımsal iyileştirme, kullanım alanını genişletme, farklı teknolojilere entegrasyon, </a:t>
                      </a:r>
                      <a:r>
                        <a:rPr lang="tr-TR" sz="1600" b="0" kern="1200" baseline="0" dirty="0" err="1" smtClean="0">
                          <a:solidFill>
                            <a:schemeClr val="accent1">
                              <a:lumMod val="50000"/>
                            </a:schemeClr>
                          </a:solidFill>
                          <a:latin typeface="Calibri" panose="020F0502020204030204" pitchFamily="34" charset="0"/>
                          <a:ea typeface="+mn-ea"/>
                          <a:cs typeface="+mn-cs"/>
                        </a:rPr>
                        <a:t>sektörel</a:t>
                      </a:r>
                      <a:r>
                        <a:rPr lang="tr-TR" sz="1600" b="0" kern="1200" baseline="0" dirty="0" smtClean="0">
                          <a:solidFill>
                            <a:schemeClr val="accent1">
                              <a:lumMod val="50000"/>
                            </a:schemeClr>
                          </a:solidFill>
                          <a:latin typeface="Calibri" panose="020F0502020204030204" pitchFamily="34" charset="0"/>
                          <a:ea typeface="+mn-ea"/>
                          <a:cs typeface="+mn-cs"/>
                        </a:rPr>
                        <a:t> ihtiyaçlara uyarlama, modül ekleme, işlev optimizasyonu vb. iyileştirmelerle ilgili iş paketi içer</a:t>
                      </a:r>
                      <a:r>
                        <a:rPr lang="tr-TR" sz="1600" b="0" u="sng" kern="1200" baseline="0" dirty="0" smtClean="0">
                          <a:solidFill>
                            <a:schemeClr val="accent1">
                              <a:lumMod val="50000"/>
                            </a:schemeClr>
                          </a:solidFill>
                          <a:latin typeface="Calibri" panose="020F0502020204030204" pitchFamily="34" charset="0"/>
                          <a:ea typeface="+mn-ea"/>
                          <a:cs typeface="+mn-cs"/>
                        </a:rPr>
                        <a:t>me</a:t>
                      </a:r>
                      <a:r>
                        <a:rPr lang="tr-TR" sz="1600" b="0" kern="1200" baseline="0" dirty="0" smtClean="0">
                          <a:solidFill>
                            <a:schemeClr val="accent1">
                              <a:lumMod val="50000"/>
                            </a:schemeClr>
                          </a:solidFill>
                          <a:latin typeface="Calibri" panose="020F0502020204030204" pitchFamily="34" charset="0"/>
                          <a:ea typeface="+mn-ea"/>
                          <a:cs typeface="+mn-cs"/>
                        </a:rPr>
                        <a:t>yen ve </a:t>
                      </a:r>
                      <a:r>
                        <a:rPr lang="tr-TR" sz="1600" b="0" u="sng" kern="1200" baseline="0" dirty="0" smtClean="0">
                          <a:solidFill>
                            <a:schemeClr val="accent1">
                              <a:lumMod val="50000"/>
                            </a:schemeClr>
                          </a:solidFill>
                          <a:latin typeface="Calibri" panose="020F0502020204030204" pitchFamily="34" charset="0"/>
                          <a:ea typeface="+mn-ea"/>
                          <a:cs typeface="+mn-cs"/>
                        </a:rPr>
                        <a:t>daha önce geliştirilmiş ürün / yazılımların sadece ticarileştirilmesiyle (tanıtım – pazarlama – satış) ilgili faaliyetler içeren </a:t>
                      </a:r>
                      <a:r>
                        <a:rPr lang="tr-TR" sz="1600" b="0" kern="1200" baseline="0" dirty="0" smtClean="0">
                          <a:solidFill>
                            <a:schemeClr val="accent1">
                              <a:lumMod val="50000"/>
                            </a:schemeClr>
                          </a:solidFill>
                          <a:latin typeface="Calibri" panose="020F0502020204030204" pitchFamily="34" charset="0"/>
                          <a:ea typeface="+mn-ea"/>
                          <a:cs typeface="+mn-cs"/>
                        </a:rPr>
                        <a:t>proje sunulacak olması durumunda; proje konusu ürün / yazılımın çağrı ilan tarihinden geriye son 3 yıllık süre içinde veya ilan tarihi ile son başvuru tarihi arasındaki süre içinde kamu kurumlarının proje desteğiyle geliştirilerek başarılı tamamlanmış veya Teknoloji Geliştirme Bölgelerinde geliştirilerek olumlu sonuçlandırılmış olması ya da </a:t>
                      </a:r>
                      <a:r>
                        <a:rPr lang="tr-TR" sz="1600" b="0" kern="1200" baseline="0" dirty="0" err="1" smtClean="0">
                          <a:solidFill>
                            <a:schemeClr val="accent1">
                              <a:lumMod val="50000"/>
                            </a:schemeClr>
                          </a:solidFill>
                          <a:latin typeface="Calibri" panose="020F0502020204030204" pitchFamily="34" charset="0"/>
                          <a:ea typeface="+mn-ea"/>
                          <a:cs typeface="+mn-cs"/>
                        </a:rPr>
                        <a:t>ArGe</a:t>
                      </a:r>
                      <a:r>
                        <a:rPr lang="tr-TR" sz="1600" b="0" kern="1200" baseline="0" dirty="0" smtClean="0">
                          <a:solidFill>
                            <a:schemeClr val="accent1">
                              <a:lumMod val="50000"/>
                            </a:schemeClr>
                          </a:solidFill>
                          <a:latin typeface="Calibri" panose="020F0502020204030204" pitchFamily="34" charset="0"/>
                          <a:ea typeface="+mn-ea"/>
                          <a:cs typeface="+mn-cs"/>
                        </a:rPr>
                        <a:t> Merkezinde sonuçlandırılmış olması şarttır.</a:t>
                      </a:r>
                    </a:p>
                    <a:p>
                      <a:pPr marL="536575" lvl="0" indent="0" algn="just">
                        <a:buFont typeface="Arial" panose="020B0604020202020204" pitchFamily="34" charset="0"/>
                        <a:buNone/>
                      </a:pPr>
                      <a:r>
                        <a:rPr lang="tr-TR" sz="1600" b="0" kern="1200" baseline="0" dirty="0" smtClean="0">
                          <a:solidFill>
                            <a:schemeClr val="accent1">
                              <a:lumMod val="50000"/>
                            </a:schemeClr>
                          </a:solidFill>
                          <a:latin typeface="Calibri" panose="020F0502020204030204" pitchFamily="34" charset="0"/>
                          <a:ea typeface="+mn-ea"/>
                          <a:cs typeface="+mn-cs"/>
                        </a:rPr>
                        <a:t>- Kamu destekli projede; ilgili kurumun yazısındaki proje tamamlanma tarihi,</a:t>
                      </a:r>
                    </a:p>
                    <a:p>
                      <a:pPr marL="536575" lvl="0" indent="0" algn="just">
                        <a:buFont typeface="Arial" panose="020B0604020202020204" pitchFamily="34" charset="0"/>
                        <a:buNone/>
                      </a:pPr>
                      <a:r>
                        <a:rPr lang="tr-TR" sz="1600" b="0" kern="1200" baseline="0" dirty="0" smtClean="0">
                          <a:solidFill>
                            <a:schemeClr val="accent1">
                              <a:lumMod val="50000"/>
                            </a:schemeClr>
                          </a:solidFill>
                          <a:latin typeface="Calibri" panose="020F0502020204030204" pitchFamily="34" charset="0"/>
                          <a:ea typeface="+mn-ea"/>
                          <a:cs typeface="+mn-cs"/>
                        </a:rPr>
                        <a:t>-Teknoloji Geliştirme Bölgesinde (TGB) sonuçlandırılan ürün / yazılımda; TGB yönetici şirketi tarafından oluşturulacak Teknolojik Ürün Değerlendirme Komisyonunca teknolojik ürün özelliği taşıdığına dair olumlu raporun tarihi veya bölge içerisinde yatırımı için verilen yatırım izni tarihi,</a:t>
                      </a:r>
                    </a:p>
                    <a:p>
                      <a:pPr marL="536575" lvl="0" indent="0" algn="just">
                        <a:buFont typeface="Arial" panose="020B0604020202020204" pitchFamily="34" charset="0"/>
                        <a:buNone/>
                      </a:pPr>
                      <a:r>
                        <a:rPr lang="tr-TR" sz="1600" b="0" kern="1200" baseline="0" dirty="0" smtClean="0">
                          <a:solidFill>
                            <a:schemeClr val="accent1">
                              <a:lumMod val="50000"/>
                            </a:schemeClr>
                          </a:solidFill>
                          <a:latin typeface="Calibri" panose="020F0502020204030204" pitchFamily="34" charset="0"/>
                          <a:ea typeface="+mn-ea"/>
                          <a:cs typeface="+mn-cs"/>
                        </a:rPr>
                        <a:t>esas alınır.</a:t>
                      </a:r>
                    </a:p>
                    <a:p>
                      <a:pPr marL="536575" indent="0" algn="just"/>
                      <a:r>
                        <a:rPr lang="tr-TR" sz="1600" b="0" kern="1200" baseline="0" dirty="0" smtClean="0">
                          <a:solidFill>
                            <a:schemeClr val="accent1">
                              <a:lumMod val="50000"/>
                            </a:schemeClr>
                          </a:solidFill>
                          <a:latin typeface="Calibri" panose="020F0502020204030204" pitchFamily="34" charset="0"/>
                          <a:ea typeface="+mn-ea"/>
                          <a:cs typeface="+mn-cs"/>
                        </a:rPr>
                        <a:t>- </a:t>
                      </a:r>
                      <a:r>
                        <a:rPr lang="tr-TR" sz="1600" b="0" kern="1200" baseline="0" dirty="0" err="1" smtClean="0">
                          <a:solidFill>
                            <a:schemeClr val="accent1">
                              <a:lumMod val="50000"/>
                            </a:schemeClr>
                          </a:solidFill>
                          <a:latin typeface="Calibri" panose="020F0502020204030204" pitchFamily="34" charset="0"/>
                          <a:ea typeface="+mn-ea"/>
                          <a:cs typeface="+mn-cs"/>
                        </a:rPr>
                        <a:t>ArGe</a:t>
                      </a:r>
                      <a:r>
                        <a:rPr lang="tr-TR" sz="1600" b="0" kern="1200" baseline="0" dirty="0" smtClean="0">
                          <a:solidFill>
                            <a:schemeClr val="accent1">
                              <a:lumMod val="50000"/>
                            </a:schemeClr>
                          </a:solidFill>
                          <a:latin typeface="Calibri" panose="020F0502020204030204" pitchFamily="34" charset="0"/>
                          <a:ea typeface="+mn-ea"/>
                          <a:cs typeface="+mn-cs"/>
                        </a:rPr>
                        <a:t> Merkezinde sonuçlandırılan ürün / yazılımda; başvuru sahibinin </a:t>
                      </a:r>
                      <a:r>
                        <a:rPr lang="tr-TR" sz="1600" b="0" kern="1200" baseline="0" dirty="0" err="1" smtClean="0">
                          <a:solidFill>
                            <a:schemeClr val="accent1">
                              <a:lumMod val="50000"/>
                            </a:schemeClr>
                          </a:solidFill>
                          <a:latin typeface="Calibri" panose="020F0502020204030204" pitchFamily="34" charset="0"/>
                          <a:ea typeface="+mn-ea"/>
                          <a:cs typeface="+mn-cs"/>
                        </a:rPr>
                        <a:t>ArGe</a:t>
                      </a:r>
                      <a:r>
                        <a:rPr lang="tr-TR" sz="1600" b="0" kern="1200" baseline="0" dirty="0" smtClean="0">
                          <a:solidFill>
                            <a:schemeClr val="accent1">
                              <a:lumMod val="50000"/>
                            </a:schemeClr>
                          </a:solidFill>
                          <a:latin typeface="Calibri" panose="020F0502020204030204" pitchFamily="34" charset="0"/>
                          <a:ea typeface="+mn-ea"/>
                          <a:cs typeface="+mn-cs"/>
                        </a:rPr>
                        <a:t> Merkezi Belgesinin var olması yeterlidir.</a:t>
                      </a:r>
                    </a:p>
                    <a:p>
                      <a:pPr marL="536575" indent="0" algn="just"/>
                      <a:r>
                        <a:rPr lang="tr-TR" sz="1600" b="0" kern="1200" baseline="0" dirty="0" smtClean="0">
                          <a:solidFill>
                            <a:schemeClr val="accent1">
                              <a:lumMod val="50000"/>
                            </a:schemeClr>
                          </a:solidFill>
                          <a:latin typeface="Calibri" panose="020F0502020204030204" pitchFamily="34" charset="0"/>
                          <a:ea typeface="+mn-ea"/>
                          <a:cs typeface="+mn-cs"/>
                        </a:rPr>
                        <a:t>- Tüm belge türleri başvuru sahibi işletmeye ait olmalıdır. Herhangi bir isim altında devredilen belgeler kabul edilmez.  </a:t>
                      </a:r>
                    </a:p>
                    <a:p>
                      <a:pPr marL="536575" indent="0" algn="just"/>
                      <a:r>
                        <a:rPr lang="tr-TR" sz="1600" b="0" kern="1200" baseline="0" dirty="0" smtClean="0">
                          <a:solidFill>
                            <a:schemeClr val="accent1">
                              <a:lumMod val="50000"/>
                            </a:schemeClr>
                          </a:solidFill>
                          <a:latin typeface="Calibri" panose="020F0502020204030204" pitchFamily="34" charset="0"/>
                          <a:ea typeface="+mn-ea"/>
                          <a:cs typeface="+mn-cs"/>
                        </a:rPr>
                        <a:t>- “Uygun Proje Konuları” bölümünde belirtilen 8 dijital teknolojiden, “entegre çalışmak kaydıyla” birkaçı seçilmişse, en az birinin yukarıda belirtilen şartı sağlaması yeterlidir.   </a:t>
                      </a:r>
                    </a:p>
                    <a:p>
                      <a:pPr marL="363538" lvl="0" indent="0" algn="just">
                        <a:buFont typeface="Arial" panose="020B0604020202020204" pitchFamily="34" charset="0"/>
                        <a:buNone/>
                      </a:pPr>
                      <a:endParaRPr lang="tr-TR" sz="1600" b="0" kern="1200" baseline="0" dirty="0" smtClean="0">
                        <a:solidFill>
                          <a:schemeClr val="accent1">
                            <a:lumMod val="50000"/>
                          </a:schemeClr>
                        </a:solidFill>
                        <a:latin typeface="Calibri" panose="020F0502020204030204" pitchFamily="34" charset="0"/>
                        <a:ea typeface="+mn-ea"/>
                        <a:cs typeface="+mn-cs"/>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630879">
                <a:tc>
                  <a:txBody>
                    <a:bodyPr/>
                    <a:lstStyle/>
                    <a:p>
                      <a:endParaRPr lang="tr-TR" sz="1600" b="0" kern="1200" baseline="0" dirty="0" smtClean="0">
                        <a:solidFill>
                          <a:schemeClr val="tx1"/>
                        </a:solidFill>
                        <a:latin typeface="Calibri" panose="020F0502020204030204" pitchFamily="34" charset="0"/>
                        <a:ea typeface="+mn-ea"/>
                        <a:cs typeface="Calibri" panose="020F0502020204030204" pitchFamily="34" charset="0"/>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118780115"/>
                  </a:ext>
                </a:extLst>
              </a:tr>
            </a:tbl>
          </a:graphicData>
        </a:graphic>
      </p:graphicFrame>
      <p:sp>
        <p:nvSpPr>
          <p:cNvPr id="21"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24</a:t>
            </a:fld>
            <a:endParaRPr lang="en-CA" dirty="0">
              <a:latin typeface="Calibri" panose="020F0502020204030204" pitchFamily="34" charset="0"/>
            </a:endParaRPr>
          </a:p>
        </p:txBody>
      </p:sp>
    </p:spTree>
    <p:extLst>
      <p:ext uri="{BB962C8B-B14F-4D97-AF65-F5344CB8AC3E}">
        <p14:creationId xmlns:p14="http://schemas.microsoft.com/office/powerpoint/2010/main" val="23317994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sp>
        <p:nvSpPr>
          <p:cNvPr id="22" name="Köşeli Çift Ayraç 21"/>
          <p:cNvSpPr/>
          <p:nvPr/>
        </p:nvSpPr>
        <p:spPr>
          <a:xfrm>
            <a:off x="357613" y="1067928"/>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24" name="Tablo 23"/>
          <p:cNvGraphicFramePr>
            <a:graphicFrameLocks noGrp="1"/>
          </p:cNvGraphicFramePr>
          <p:nvPr>
            <p:extLst>
              <p:ext uri="{D42A27DB-BD31-4B8C-83A1-F6EECF244321}">
                <p14:modId xmlns:p14="http://schemas.microsoft.com/office/powerpoint/2010/main" val="3870607830"/>
              </p:ext>
            </p:extLst>
          </p:nvPr>
        </p:nvGraphicFramePr>
        <p:xfrm>
          <a:off x="883242" y="1151863"/>
          <a:ext cx="8009238" cy="608253"/>
        </p:xfrm>
        <a:graphic>
          <a:graphicData uri="http://schemas.openxmlformats.org/drawingml/2006/table">
            <a:tbl>
              <a:tblPr firstRow="1" bandRow="1">
                <a:tableStyleId>{5C22544A-7EE6-4342-B048-85BDC9FD1C3A}</a:tableStyleId>
              </a:tblPr>
              <a:tblGrid>
                <a:gridCol w="8009238">
                  <a:extLst>
                    <a:ext uri="{9D8B030D-6E8A-4147-A177-3AD203B41FA5}">
                      <a16:colId xmlns:a16="http://schemas.microsoft.com/office/drawing/2014/main" xmlns="" val="20000"/>
                    </a:ext>
                  </a:extLst>
                </a:gridCol>
              </a:tblGrid>
              <a:tr h="608253">
                <a:tc>
                  <a:txBody>
                    <a:bodyPr/>
                    <a:lstStyle/>
                    <a:p>
                      <a:pPr marL="0" indent="0" algn="l" defTabSz="914400" rtl="0" eaLnBrk="1" fontAlgn="base" latinLnBrk="0" hangingPunct="1">
                        <a:spcBef>
                          <a:spcPct val="0"/>
                        </a:spcBef>
                        <a:spcAft>
                          <a:spcPct val="0"/>
                        </a:spcAft>
                        <a:buClr>
                          <a:srgbClr val="52AADF"/>
                        </a:buClr>
                        <a:buSzPct val="125000"/>
                        <a:buFont typeface="Calibri" panose="020F0502020204030204" pitchFamily="34" charset="0"/>
                        <a:buNone/>
                      </a:pPr>
                      <a:r>
                        <a:rPr lang="tr-TR" sz="2000" b="1" kern="1200" dirty="0" smtClean="0">
                          <a:solidFill>
                            <a:schemeClr val="accent1">
                              <a:lumMod val="50000"/>
                            </a:schemeClr>
                          </a:solidFill>
                          <a:latin typeface="Calibri" panose="020F0502020204030204" pitchFamily="34" charset="0"/>
                          <a:ea typeface="+mn-ea"/>
                          <a:cs typeface="+mn-cs"/>
                        </a:rPr>
                        <a:t>Diğer başvuru koşulları:</a:t>
                      </a:r>
                      <a:endParaRPr lang="tr-TR" sz="2000" b="1" kern="1200" baseline="0" dirty="0" smtClean="0">
                        <a:solidFill>
                          <a:schemeClr val="accent1">
                            <a:lumMod val="50000"/>
                          </a:schemeClr>
                        </a:solidFill>
                        <a:latin typeface="Calibri" panose="020F0502020204030204" pitchFamily="34" charset="0"/>
                        <a:ea typeface="+mn-ea"/>
                        <a:cs typeface="+mn-cs"/>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pSp>
        <p:nvGrpSpPr>
          <p:cNvPr id="16" name="Grup 15"/>
          <p:cNvGrpSpPr/>
          <p:nvPr/>
        </p:nvGrpSpPr>
        <p:grpSpPr>
          <a:xfrm>
            <a:off x="271736" y="439088"/>
            <a:ext cx="8332712" cy="338554"/>
            <a:chOff x="271736" y="514606"/>
            <a:chExt cx="8332712" cy="338554"/>
          </a:xfrm>
        </p:grpSpPr>
        <p:sp>
          <p:nvSpPr>
            <p:cNvPr id="17"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a:t>
              </a:r>
              <a:r>
                <a:rPr lang="tr-TR" sz="1600" b="1" dirty="0">
                  <a:solidFill>
                    <a:schemeClr val="accent1">
                      <a:lumMod val="60000"/>
                      <a:lumOff val="40000"/>
                    </a:schemeClr>
                  </a:solidFill>
                </a:rPr>
                <a:t> |</a:t>
              </a:r>
              <a:r>
                <a:rPr lang="tr-TR" sz="1600" b="1" dirty="0" smtClean="0">
                  <a:solidFill>
                    <a:srgbClr val="00BAD9"/>
                  </a:solidFill>
                </a:rPr>
                <a:t> </a:t>
              </a:r>
              <a:r>
                <a:rPr lang="tr-TR" sz="1600" b="1" dirty="0" smtClean="0">
                  <a:solidFill>
                    <a:srgbClr val="0070C0"/>
                  </a:solidFill>
                </a:rPr>
                <a:t>2022 – </a:t>
              </a:r>
              <a:r>
                <a:rPr lang="tr-TR" sz="1600" b="1" dirty="0">
                  <a:solidFill>
                    <a:srgbClr val="0070C0"/>
                  </a:solidFill>
                </a:rPr>
                <a:t>01 Proje Teklif Çağrısı</a:t>
              </a:r>
            </a:p>
          </p:txBody>
        </p:sp>
        <p:cxnSp>
          <p:nvCxnSpPr>
            <p:cNvPr id="18" name="Düz Bağlayıcı 17"/>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graphicFrame>
        <p:nvGraphicFramePr>
          <p:cNvPr id="20" name="Tablo 19"/>
          <p:cNvGraphicFramePr>
            <a:graphicFrameLocks noGrp="1"/>
          </p:cNvGraphicFramePr>
          <p:nvPr>
            <p:extLst>
              <p:ext uri="{D42A27DB-BD31-4B8C-83A1-F6EECF244321}">
                <p14:modId xmlns:p14="http://schemas.microsoft.com/office/powerpoint/2010/main" val="3950313476"/>
              </p:ext>
            </p:extLst>
          </p:nvPr>
        </p:nvGraphicFramePr>
        <p:xfrm>
          <a:off x="-13336" y="2057589"/>
          <a:ext cx="8856984" cy="3518951"/>
        </p:xfrm>
        <a:graphic>
          <a:graphicData uri="http://schemas.openxmlformats.org/drawingml/2006/table">
            <a:tbl>
              <a:tblPr firstRow="1" bandRow="1">
                <a:tableStyleId>{5C22544A-7EE6-4342-B048-85BDC9FD1C3A}</a:tableStyleId>
              </a:tblPr>
              <a:tblGrid>
                <a:gridCol w="8856984">
                  <a:extLst>
                    <a:ext uri="{9D8B030D-6E8A-4147-A177-3AD203B41FA5}">
                      <a16:colId xmlns:a16="http://schemas.microsoft.com/office/drawing/2014/main" xmlns="" val="20000"/>
                    </a:ext>
                  </a:extLst>
                </a:gridCol>
              </a:tblGrid>
              <a:tr h="2445918">
                <a:tc>
                  <a:txBody>
                    <a:bodyPr/>
                    <a:lstStyle/>
                    <a:p>
                      <a:pPr marL="711200" indent="7938" algn="just">
                        <a:buFont typeface="Arial" pitchFamily="34" charset="0"/>
                        <a:buChar char="•"/>
                      </a:pPr>
                      <a:r>
                        <a:rPr lang="tr-TR" sz="2000" b="0" kern="1200" baseline="0" dirty="0" smtClean="0">
                          <a:solidFill>
                            <a:schemeClr val="accent1">
                              <a:lumMod val="50000"/>
                            </a:schemeClr>
                          </a:solidFill>
                          <a:latin typeface="Calibri" panose="020F0502020204030204" pitchFamily="34" charset="0"/>
                          <a:ea typeface="+mn-ea"/>
                          <a:cs typeface="+mn-cs"/>
                        </a:rPr>
                        <a:t>Tasarımsal iyileştirme, kullanım alanını genişletme, farklı teknolojilere entegrasyon, </a:t>
                      </a:r>
                      <a:r>
                        <a:rPr lang="tr-TR" sz="2000" b="0" kern="1200" baseline="0" dirty="0" err="1" smtClean="0">
                          <a:solidFill>
                            <a:schemeClr val="accent1">
                              <a:lumMod val="50000"/>
                            </a:schemeClr>
                          </a:solidFill>
                          <a:latin typeface="Calibri" panose="020F0502020204030204" pitchFamily="34" charset="0"/>
                          <a:ea typeface="+mn-ea"/>
                          <a:cs typeface="+mn-cs"/>
                        </a:rPr>
                        <a:t>sektörel</a:t>
                      </a:r>
                      <a:r>
                        <a:rPr lang="tr-TR" sz="2000" b="0" kern="1200" baseline="0" dirty="0" smtClean="0">
                          <a:solidFill>
                            <a:schemeClr val="accent1">
                              <a:lumMod val="50000"/>
                            </a:schemeClr>
                          </a:solidFill>
                          <a:latin typeface="Calibri" panose="020F0502020204030204" pitchFamily="34" charset="0"/>
                          <a:ea typeface="+mn-ea"/>
                          <a:cs typeface="+mn-cs"/>
                        </a:rPr>
                        <a:t> ihtiyaçlara uyarlama, modül ekleme, işlev optimizasyonu vb. iyileştirmelerle ilgili herhangi bir iş paketi </a:t>
                      </a:r>
                      <a:r>
                        <a:rPr lang="tr-TR" sz="2000" b="0" u="sng" kern="1200" baseline="0" dirty="0" smtClean="0">
                          <a:solidFill>
                            <a:schemeClr val="accent1">
                              <a:lumMod val="50000"/>
                            </a:schemeClr>
                          </a:solidFill>
                          <a:latin typeface="Calibri" panose="020F0502020204030204" pitchFamily="34" charset="0"/>
                          <a:ea typeface="+mn-ea"/>
                          <a:cs typeface="+mn-cs"/>
                        </a:rPr>
                        <a:t>içeren</a:t>
                      </a:r>
                      <a:r>
                        <a:rPr lang="tr-TR" sz="2000" b="0" kern="1200" baseline="0" dirty="0" smtClean="0">
                          <a:solidFill>
                            <a:schemeClr val="accent1">
                              <a:lumMod val="50000"/>
                            </a:schemeClr>
                          </a:solidFill>
                          <a:latin typeface="Calibri" panose="020F0502020204030204" pitchFamily="34" charset="0"/>
                          <a:ea typeface="+mn-ea"/>
                          <a:cs typeface="+mn-cs"/>
                        </a:rPr>
                        <a:t> projelerde kamu destekli proje olma, TGB ya da </a:t>
                      </a:r>
                      <a:r>
                        <a:rPr lang="tr-TR" sz="2000" b="0" kern="1200" baseline="0" dirty="0" err="1" smtClean="0">
                          <a:solidFill>
                            <a:schemeClr val="accent1">
                              <a:lumMod val="50000"/>
                            </a:schemeClr>
                          </a:solidFill>
                          <a:latin typeface="Calibri" panose="020F0502020204030204" pitchFamily="34" charset="0"/>
                          <a:ea typeface="+mn-ea"/>
                          <a:cs typeface="+mn-cs"/>
                        </a:rPr>
                        <a:t>ArGe</a:t>
                      </a:r>
                      <a:r>
                        <a:rPr lang="tr-TR" sz="2000" b="0" kern="1200" baseline="0" dirty="0" smtClean="0">
                          <a:solidFill>
                            <a:schemeClr val="accent1">
                              <a:lumMod val="50000"/>
                            </a:schemeClr>
                          </a:solidFill>
                          <a:latin typeface="Calibri" panose="020F0502020204030204" pitchFamily="34" charset="0"/>
                          <a:ea typeface="+mn-ea"/>
                          <a:cs typeface="+mn-cs"/>
                        </a:rPr>
                        <a:t> Merkezinde sonuçlandırılmış olmaya dair belgeler aran</a:t>
                      </a:r>
                      <a:r>
                        <a:rPr lang="tr-TR" sz="2000" b="0" u="sng" kern="1200" baseline="0" dirty="0" smtClean="0">
                          <a:solidFill>
                            <a:schemeClr val="accent1">
                              <a:lumMod val="50000"/>
                            </a:schemeClr>
                          </a:solidFill>
                          <a:latin typeface="Calibri" panose="020F0502020204030204" pitchFamily="34" charset="0"/>
                          <a:ea typeface="+mn-ea"/>
                          <a:cs typeface="+mn-cs"/>
                        </a:rPr>
                        <a:t>maz</a:t>
                      </a:r>
                      <a:r>
                        <a:rPr lang="tr-TR" sz="2000" b="0" kern="1200" baseline="0" dirty="0" smtClean="0">
                          <a:solidFill>
                            <a:schemeClr val="accent1">
                              <a:lumMod val="50000"/>
                            </a:schemeClr>
                          </a:solidFill>
                          <a:latin typeface="Calibri" panose="020F0502020204030204" pitchFamily="34" charset="0"/>
                          <a:ea typeface="+mn-ea"/>
                          <a:cs typeface="+mn-cs"/>
                        </a:rPr>
                        <a:t>. </a:t>
                      </a: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1073033">
                <a:tc>
                  <a:txBody>
                    <a:bodyPr/>
                    <a:lstStyle/>
                    <a:p>
                      <a:endParaRPr lang="tr-TR" sz="1800" b="0" kern="1200" baseline="0" dirty="0" smtClean="0">
                        <a:solidFill>
                          <a:schemeClr val="tx1"/>
                        </a:solidFill>
                        <a:latin typeface="Calibri" panose="020F0502020204030204" pitchFamily="34" charset="0"/>
                        <a:ea typeface="+mn-ea"/>
                        <a:cs typeface="Calibri" panose="020F0502020204030204" pitchFamily="34" charset="0"/>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118780115"/>
                  </a:ext>
                </a:extLst>
              </a:tr>
            </a:tbl>
          </a:graphicData>
        </a:graphic>
      </p:graphicFrame>
      <p:sp>
        <p:nvSpPr>
          <p:cNvPr id="21"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25</a:t>
            </a:fld>
            <a:endParaRPr lang="en-CA" dirty="0">
              <a:latin typeface="Calibri" panose="020F0502020204030204" pitchFamily="34" charset="0"/>
            </a:endParaRPr>
          </a:p>
        </p:txBody>
      </p:sp>
    </p:spTree>
    <p:extLst>
      <p:ext uri="{BB962C8B-B14F-4D97-AF65-F5344CB8AC3E}">
        <p14:creationId xmlns:p14="http://schemas.microsoft.com/office/powerpoint/2010/main" val="14078522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sp>
        <p:nvSpPr>
          <p:cNvPr id="22" name="Köşeli Çift Ayraç 21"/>
          <p:cNvSpPr/>
          <p:nvPr/>
        </p:nvSpPr>
        <p:spPr>
          <a:xfrm>
            <a:off x="357613" y="1067928"/>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24" name="Tablo 23"/>
          <p:cNvGraphicFramePr>
            <a:graphicFrameLocks noGrp="1"/>
          </p:cNvGraphicFramePr>
          <p:nvPr>
            <p:extLst>
              <p:ext uri="{D42A27DB-BD31-4B8C-83A1-F6EECF244321}">
                <p14:modId xmlns:p14="http://schemas.microsoft.com/office/powerpoint/2010/main" val="3532580169"/>
              </p:ext>
            </p:extLst>
          </p:nvPr>
        </p:nvGraphicFramePr>
        <p:xfrm>
          <a:off x="883242" y="1151863"/>
          <a:ext cx="8009238" cy="608253"/>
        </p:xfrm>
        <a:graphic>
          <a:graphicData uri="http://schemas.openxmlformats.org/drawingml/2006/table">
            <a:tbl>
              <a:tblPr firstRow="1" bandRow="1">
                <a:tableStyleId>{5C22544A-7EE6-4342-B048-85BDC9FD1C3A}</a:tableStyleId>
              </a:tblPr>
              <a:tblGrid>
                <a:gridCol w="8009238">
                  <a:extLst>
                    <a:ext uri="{9D8B030D-6E8A-4147-A177-3AD203B41FA5}">
                      <a16:colId xmlns:a16="http://schemas.microsoft.com/office/drawing/2014/main" xmlns="" val="20000"/>
                    </a:ext>
                  </a:extLst>
                </a:gridCol>
              </a:tblGrid>
              <a:tr h="608253">
                <a:tc>
                  <a:txBody>
                    <a:bodyPr/>
                    <a:lstStyle/>
                    <a:p>
                      <a:pPr marL="0" indent="0" algn="l" defTabSz="914400" rtl="0" eaLnBrk="1" fontAlgn="base" latinLnBrk="0" hangingPunct="1">
                        <a:spcBef>
                          <a:spcPct val="0"/>
                        </a:spcBef>
                        <a:spcAft>
                          <a:spcPct val="0"/>
                        </a:spcAft>
                        <a:buClr>
                          <a:srgbClr val="52AADF"/>
                        </a:buClr>
                        <a:buSzPct val="125000"/>
                        <a:buFont typeface="Calibri" panose="020F0502020204030204" pitchFamily="34" charset="0"/>
                        <a:buNone/>
                      </a:pPr>
                      <a:r>
                        <a:rPr lang="tr-TR" sz="2000" b="1" kern="1200" dirty="0" smtClean="0">
                          <a:solidFill>
                            <a:schemeClr val="accent1">
                              <a:lumMod val="50000"/>
                            </a:schemeClr>
                          </a:solidFill>
                          <a:latin typeface="Calibri" panose="020F0502020204030204" pitchFamily="34" charset="0"/>
                          <a:ea typeface="+mn-ea"/>
                          <a:cs typeface="+mn-cs"/>
                        </a:rPr>
                        <a:t>Diğer koşullar:</a:t>
                      </a:r>
                      <a:endParaRPr lang="tr-TR" sz="2000" b="1" kern="1200" baseline="0" dirty="0" smtClean="0">
                        <a:solidFill>
                          <a:schemeClr val="accent1">
                            <a:lumMod val="50000"/>
                          </a:schemeClr>
                        </a:solidFill>
                        <a:latin typeface="Calibri" panose="020F0502020204030204" pitchFamily="34" charset="0"/>
                        <a:ea typeface="+mn-ea"/>
                        <a:cs typeface="+mn-cs"/>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pSp>
        <p:nvGrpSpPr>
          <p:cNvPr id="16" name="Grup 15"/>
          <p:cNvGrpSpPr/>
          <p:nvPr/>
        </p:nvGrpSpPr>
        <p:grpSpPr>
          <a:xfrm>
            <a:off x="271736" y="439088"/>
            <a:ext cx="8332712" cy="338554"/>
            <a:chOff x="271736" y="514606"/>
            <a:chExt cx="8332712" cy="338554"/>
          </a:xfrm>
        </p:grpSpPr>
        <p:sp>
          <p:nvSpPr>
            <p:cNvPr id="17"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a:t>
              </a:r>
              <a:r>
                <a:rPr lang="tr-TR" sz="1600" b="1" dirty="0">
                  <a:solidFill>
                    <a:schemeClr val="accent1">
                      <a:lumMod val="60000"/>
                      <a:lumOff val="40000"/>
                    </a:schemeClr>
                  </a:solidFill>
                </a:rPr>
                <a:t> |</a:t>
              </a:r>
              <a:r>
                <a:rPr lang="tr-TR" sz="1600" b="1" dirty="0" smtClean="0">
                  <a:solidFill>
                    <a:srgbClr val="00BAD9"/>
                  </a:solidFill>
                </a:rPr>
                <a:t> </a:t>
              </a:r>
              <a:r>
                <a:rPr lang="tr-TR" sz="1600" b="1" dirty="0" smtClean="0">
                  <a:solidFill>
                    <a:srgbClr val="0070C0"/>
                  </a:solidFill>
                </a:rPr>
                <a:t>2022 – </a:t>
              </a:r>
              <a:r>
                <a:rPr lang="tr-TR" sz="1600" b="1" dirty="0">
                  <a:solidFill>
                    <a:srgbClr val="0070C0"/>
                  </a:solidFill>
                </a:rPr>
                <a:t>01 Proje Teklif Çağrısı</a:t>
              </a:r>
            </a:p>
          </p:txBody>
        </p:sp>
        <p:cxnSp>
          <p:nvCxnSpPr>
            <p:cNvPr id="18" name="Düz Bağlayıcı 17"/>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graphicFrame>
        <p:nvGraphicFramePr>
          <p:cNvPr id="20" name="Tablo 19"/>
          <p:cNvGraphicFramePr>
            <a:graphicFrameLocks noGrp="1"/>
          </p:cNvGraphicFramePr>
          <p:nvPr>
            <p:extLst>
              <p:ext uri="{D42A27DB-BD31-4B8C-83A1-F6EECF244321}">
                <p14:modId xmlns:p14="http://schemas.microsoft.com/office/powerpoint/2010/main" val="971324205"/>
              </p:ext>
            </p:extLst>
          </p:nvPr>
        </p:nvGraphicFramePr>
        <p:xfrm>
          <a:off x="861691" y="1832124"/>
          <a:ext cx="8009238" cy="4176464"/>
        </p:xfrm>
        <a:graphic>
          <a:graphicData uri="http://schemas.openxmlformats.org/drawingml/2006/table">
            <a:tbl>
              <a:tblPr firstRow="1" bandRow="1">
                <a:tableStyleId>{5C22544A-7EE6-4342-B048-85BDC9FD1C3A}</a:tableStyleId>
              </a:tblPr>
              <a:tblGrid>
                <a:gridCol w="8009238">
                  <a:extLst>
                    <a:ext uri="{9D8B030D-6E8A-4147-A177-3AD203B41FA5}">
                      <a16:colId xmlns:a16="http://schemas.microsoft.com/office/drawing/2014/main" xmlns="" val="20000"/>
                    </a:ext>
                  </a:extLst>
                </a:gridCol>
              </a:tblGrid>
              <a:tr h="4176464">
                <a:tc>
                  <a:txBody>
                    <a:bodyPr/>
                    <a:lstStyle/>
                    <a:p>
                      <a:pPr marL="117475" indent="-117475" algn="just">
                        <a:lnSpc>
                          <a:spcPct val="100000"/>
                        </a:lnSpc>
                        <a:spcBef>
                          <a:spcPts val="600"/>
                        </a:spcBef>
                        <a:spcAft>
                          <a:spcPts val="600"/>
                        </a:spcAft>
                        <a:buClr>
                          <a:srgbClr val="154E5F"/>
                        </a:buClr>
                        <a:buSzPct val="125000"/>
                        <a:buFont typeface="Arial" panose="020B0604020202020204" pitchFamily="34" charset="0"/>
                        <a:buChar char="•"/>
                      </a:pPr>
                      <a:r>
                        <a:rPr lang="tr-TR" sz="2000" b="0" kern="1200" baseline="0" dirty="0" smtClean="0">
                          <a:solidFill>
                            <a:schemeClr val="accent1">
                              <a:lumMod val="50000"/>
                            </a:schemeClr>
                          </a:solidFill>
                          <a:latin typeface="Calibri" panose="020F0502020204030204" pitchFamily="34" charset="0"/>
                          <a:ea typeface="+mn-ea"/>
                          <a:cs typeface="+mn-cs"/>
                        </a:rPr>
                        <a:t>KOBİGEL Programı kapsamındaki bir projesi </a:t>
                      </a:r>
                      <a:r>
                        <a:rPr lang="tr-TR" sz="2000" b="0" kern="1200" baseline="0" dirty="0" smtClean="0">
                          <a:solidFill>
                            <a:srgbClr val="FF0000"/>
                          </a:solidFill>
                          <a:latin typeface="Calibri" panose="020F0502020204030204" pitchFamily="34" charset="0"/>
                          <a:ea typeface="+mn-ea"/>
                          <a:cs typeface="+mn-cs"/>
                        </a:rPr>
                        <a:t>başarısız tamamlanan ya da sonlandırılan işletmeler</a:t>
                      </a:r>
                      <a:r>
                        <a:rPr lang="tr-TR" sz="2000" b="0" kern="1200" baseline="0" dirty="0" smtClean="0">
                          <a:solidFill>
                            <a:schemeClr val="accent1">
                              <a:lumMod val="50000"/>
                            </a:schemeClr>
                          </a:solidFill>
                          <a:latin typeface="Calibri" panose="020F0502020204030204" pitchFamily="34" charset="0"/>
                          <a:ea typeface="+mn-ea"/>
                          <a:cs typeface="+mn-cs"/>
                        </a:rPr>
                        <a:t>, başarısız tamamlama ya da sonlandırmaya ilişkin Kurul Kararı tarihinden itibaren </a:t>
                      </a:r>
                      <a:r>
                        <a:rPr lang="tr-TR" sz="2000" b="0" kern="1200" baseline="0" dirty="0" smtClean="0">
                          <a:solidFill>
                            <a:srgbClr val="FF0000"/>
                          </a:solidFill>
                          <a:latin typeface="Calibri" panose="020F0502020204030204" pitchFamily="34" charset="0"/>
                          <a:ea typeface="+mn-ea"/>
                          <a:cs typeface="+mn-cs"/>
                        </a:rPr>
                        <a:t>2 yıl süreyle bu program kapsamında tekrar proje başvurusu yapamaz.</a:t>
                      </a:r>
                    </a:p>
                    <a:p>
                      <a:pPr marL="117475" indent="-117475" algn="just">
                        <a:lnSpc>
                          <a:spcPct val="100000"/>
                        </a:lnSpc>
                        <a:spcBef>
                          <a:spcPts val="600"/>
                        </a:spcBef>
                        <a:spcAft>
                          <a:spcPts val="600"/>
                        </a:spcAft>
                        <a:buClr>
                          <a:srgbClr val="154E5F"/>
                        </a:buClr>
                        <a:buSzPct val="125000"/>
                        <a:buFont typeface="Arial" panose="020B0604020202020204" pitchFamily="34" charset="0"/>
                        <a:buChar char="•"/>
                      </a:pPr>
                      <a:r>
                        <a:rPr lang="tr-TR" sz="2000" b="0" kern="1200" baseline="0" dirty="0" smtClean="0">
                          <a:solidFill>
                            <a:srgbClr val="FF0000"/>
                          </a:solidFill>
                          <a:latin typeface="Calibri" panose="020F0502020204030204" pitchFamily="34" charset="0"/>
                          <a:ea typeface="+mn-ea"/>
                          <a:cs typeface="+mn-cs"/>
                        </a:rPr>
                        <a:t>Başarılı tamamlanan </a:t>
                      </a:r>
                      <a:r>
                        <a:rPr lang="tr-TR" sz="2000" b="0" kern="1200" baseline="0" dirty="0" smtClean="0">
                          <a:solidFill>
                            <a:schemeClr val="accent1">
                              <a:lumMod val="50000"/>
                            </a:schemeClr>
                          </a:solidFill>
                          <a:latin typeface="Calibri" panose="020F0502020204030204" pitchFamily="34" charset="0"/>
                          <a:ea typeface="+mn-ea"/>
                          <a:cs typeface="+mn-cs"/>
                        </a:rPr>
                        <a:t>bir projeden sonra yeni bir proje başvurusu, proje süresinin bitiş tarihinden itibaren </a:t>
                      </a:r>
                      <a:r>
                        <a:rPr lang="tr-TR" sz="2000" b="0" kern="1200" baseline="0" dirty="0" smtClean="0">
                          <a:solidFill>
                            <a:srgbClr val="FF0000"/>
                          </a:solidFill>
                          <a:latin typeface="Calibri" panose="020F0502020204030204" pitchFamily="34" charset="0"/>
                          <a:ea typeface="+mn-ea"/>
                          <a:cs typeface="+mn-cs"/>
                        </a:rPr>
                        <a:t>en az 1 yıl </a:t>
                      </a:r>
                      <a:r>
                        <a:rPr lang="tr-TR" sz="2000" b="0" kern="1200" baseline="0" dirty="0" smtClean="0">
                          <a:solidFill>
                            <a:schemeClr val="accent1">
                              <a:lumMod val="50000"/>
                            </a:schemeClr>
                          </a:solidFill>
                          <a:latin typeface="Calibri" panose="020F0502020204030204" pitchFamily="34" charset="0"/>
                          <a:ea typeface="+mn-ea"/>
                          <a:cs typeface="+mn-cs"/>
                        </a:rPr>
                        <a:t>sonra yapılabilir.</a:t>
                      </a:r>
                    </a:p>
                    <a:p>
                      <a:pPr marL="117475" indent="-117475" algn="just">
                        <a:lnSpc>
                          <a:spcPct val="100000"/>
                        </a:lnSpc>
                        <a:spcBef>
                          <a:spcPts val="600"/>
                        </a:spcBef>
                        <a:spcAft>
                          <a:spcPts val="600"/>
                        </a:spcAft>
                        <a:buClr>
                          <a:srgbClr val="154E5F"/>
                        </a:buClr>
                        <a:buSzPct val="125000"/>
                        <a:buFont typeface="Arial" panose="020B0604020202020204" pitchFamily="34" charset="0"/>
                        <a:buChar char="•"/>
                      </a:pPr>
                      <a:r>
                        <a:rPr lang="tr-TR" sz="2000" b="0" kern="1200" baseline="0" dirty="0" smtClean="0">
                          <a:solidFill>
                            <a:schemeClr val="accent1">
                              <a:lumMod val="50000"/>
                            </a:schemeClr>
                          </a:solidFill>
                          <a:latin typeface="Calibri" panose="020F0502020204030204" pitchFamily="34" charset="0"/>
                          <a:ea typeface="+mn-ea"/>
                          <a:cs typeface="+mn-cs"/>
                        </a:rPr>
                        <a:t>Henüz süreci </a:t>
                      </a:r>
                      <a:r>
                        <a:rPr lang="tr-TR" sz="2000" b="0" kern="1200" baseline="0" dirty="0" smtClean="0">
                          <a:solidFill>
                            <a:srgbClr val="FF0000"/>
                          </a:solidFill>
                          <a:latin typeface="Calibri" panose="020F0502020204030204" pitchFamily="34" charset="0"/>
                          <a:ea typeface="+mn-ea"/>
                          <a:cs typeface="+mn-cs"/>
                        </a:rPr>
                        <a:t>sonuçlanmamış KOBİGEL projesi olanlar bu çağrı kapsamında başvuru yapamaz</a:t>
                      </a:r>
                      <a:r>
                        <a:rPr lang="tr-TR" sz="2000" b="0" kern="1200" baseline="0" dirty="0" smtClean="0">
                          <a:solidFill>
                            <a:schemeClr val="accent1">
                              <a:lumMod val="50000"/>
                            </a:schemeClr>
                          </a:solidFill>
                          <a:latin typeface="Calibri" panose="020F0502020204030204" pitchFamily="34" charset="0"/>
                          <a:ea typeface="+mn-ea"/>
                          <a:cs typeface="+mn-cs"/>
                        </a:rPr>
                        <a:t>.</a:t>
                      </a: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1"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26</a:t>
            </a:fld>
            <a:endParaRPr lang="en-CA" dirty="0">
              <a:latin typeface="Calibri" panose="020F0502020204030204" pitchFamily="34" charset="0"/>
            </a:endParaRPr>
          </a:p>
        </p:txBody>
      </p:sp>
    </p:spTree>
    <p:extLst>
      <p:ext uri="{BB962C8B-B14F-4D97-AF65-F5344CB8AC3E}">
        <p14:creationId xmlns:p14="http://schemas.microsoft.com/office/powerpoint/2010/main" val="496486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grpSp>
        <p:nvGrpSpPr>
          <p:cNvPr id="25" name="Grup 24"/>
          <p:cNvGrpSpPr/>
          <p:nvPr/>
        </p:nvGrpSpPr>
        <p:grpSpPr>
          <a:xfrm>
            <a:off x="271736" y="413450"/>
            <a:ext cx="8332712" cy="338554"/>
            <a:chOff x="271736" y="514606"/>
            <a:chExt cx="8332712" cy="338554"/>
          </a:xfrm>
        </p:grpSpPr>
        <p:sp>
          <p:nvSpPr>
            <p:cNvPr id="30"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Dikdörtgen 1"/>
          <p:cNvSpPr/>
          <p:nvPr/>
        </p:nvSpPr>
        <p:spPr>
          <a:xfrm>
            <a:off x="-11622" y="4922205"/>
            <a:ext cx="9155621" cy="1600438"/>
          </a:xfrm>
          <a:prstGeom prst="rect">
            <a:avLst/>
          </a:prstGeom>
        </p:spPr>
        <p:txBody>
          <a:bodyPr wrap="square">
            <a:spAutoFit/>
          </a:bodyPr>
          <a:lstStyle/>
          <a:p>
            <a:pPr algn="just">
              <a:spcBef>
                <a:spcPts val="0"/>
              </a:spcBef>
            </a:pPr>
            <a:r>
              <a:rPr lang="tr-TR" sz="1400" dirty="0" smtClean="0">
                <a:solidFill>
                  <a:srgbClr val="FF0000"/>
                </a:solidFill>
              </a:rPr>
              <a:t>*</a:t>
            </a:r>
            <a:r>
              <a:rPr lang="tr-TR" sz="1400" dirty="0">
                <a:solidFill>
                  <a:schemeClr val="accent1">
                    <a:lumMod val="50000"/>
                  </a:schemeClr>
                </a:solidFill>
              </a:rPr>
              <a:t>Geri Ödemeli Destekler için, destek ödeme aşamasında destek tutarı kadar teminat mektubu veya KGF kefalet mektubu ibraz edilmek zorundadır. Geri ödemeler, proje bitişinden 12 ay sonra başlamak üzere dörder aylık dönemde altı eşit taksitte yapılır, faiz veya komisyon alınmaz. </a:t>
            </a:r>
          </a:p>
          <a:p>
            <a:pPr algn="just">
              <a:spcBef>
                <a:spcPts val="0"/>
              </a:spcBef>
            </a:pPr>
            <a:r>
              <a:rPr lang="tr-TR" sz="1400" dirty="0" smtClean="0">
                <a:solidFill>
                  <a:srgbClr val="FF0000"/>
                </a:solidFill>
              </a:rPr>
              <a:t>**</a:t>
            </a:r>
            <a:r>
              <a:rPr lang="tr-TR" sz="1400" dirty="0" smtClean="0">
                <a:solidFill>
                  <a:schemeClr val="accent1">
                    <a:lumMod val="50000"/>
                  </a:schemeClr>
                </a:solidFill>
              </a:rPr>
              <a:t>Personel </a:t>
            </a:r>
            <a:r>
              <a:rPr lang="tr-TR" sz="1400" dirty="0">
                <a:solidFill>
                  <a:schemeClr val="accent1">
                    <a:lumMod val="50000"/>
                  </a:schemeClr>
                </a:solidFill>
              </a:rPr>
              <a:t>giderleri için, öğrenim durumu katsayısına göre belirlenen tutarda (oran uygulanmadan) geri ödemesiz destek verilir</a:t>
            </a:r>
            <a:r>
              <a:rPr lang="tr-TR" sz="1400" dirty="0" smtClean="0">
                <a:solidFill>
                  <a:schemeClr val="accent1">
                    <a:lumMod val="50000"/>
                  </a:schemeClr>
                </a:solidFill>
              </a:rPr>
              <a:t>.</a:t>
            </a:r>
          </a:p>
          <a:p>
            <a:pPr algn="just">
              <a:spcBef>
                <a:spcPts val="0"/>
              </a:spcBef>
            </a:pPr>
            <a:r>
              <a:rPr lang="tr-TR" sz="1400" dirty="0" smtClean="0">
                <a:solidFill>
                  <a:srgbClr val="FF0000"/>
                </a:solidFill>
              </a:rPr>
              <a:t>***</a:t>
            </a:r>
            <a:r>
              <a:rPr lang="tr-TR" sz="1400" dirty="0" smtClean="0">
                <a:solidFill>
                  <a:schemeClr val="accent1">
                    <a:lumMod val="50000"/>
                  </a:schemeClr>
                </a:solidFill>
              </a:rPr>
              <a:t> </a:t>
            </a:r>
            <a:r>
              <a:rPr lang="tr-TR" sz="1400" dirty="0">
                <a:solidFill>
                  <a:schemeClr val="accent1">
                    <a:lumMod val="50000"/>
                  </a:schemeClr>
                </a:solidFill>
              </a:rPr>
              <a:t>Desteğin başlangıç tarihinden itibaren 4 ay içerisinde talep edilmesi halinde; Kurul tarafından uygun görülen geri ödemeli destek </a:t>
            </a:r>
            <a:r>
              <a:rPr lang="tr-TR" sz="1400" dirty="0" smtClean="0">
                <a:solidFill>
                  <a:schemeClr val="accent1">
                    <a:lumMod val="50000"/>
                  </a:schemeClr>
                </a:solidFill>
              </a:rPr>
              <a:t>tutarının %50’sine </a:t>
            </a:r>
            <a:r>
              <a:rPr lang="tr-TR" sz="1400" dirty="0">
                <a:solidFill>
                  <a:schemeClr val="accent1">
                    <a:lumMod val="50000"/>
                  </a:schemeClr>
                </a:solidFill>
              </a:rPr>
              <a:t>kadar erken </a:t>
            </a:r>
            <a:r>
              <a:rPr lang="tr-TR" sz="1400" dirty="0" smtClean="0">
                <a:solidFill>
                  <a:schemeClr val="accent1">
                    <a:lumMod val="50000"/>
                  </a:schemeClr>
                </a:solidFill>
              </a:rPr>
              <a:t>ödeme yapılabilir</a:t>
            </a:r>
            <a:r>
              <a:rPr lang="tr-TR" sz="1400" dirty="0">
                <a:solidFill>
                  <a:schemeClr val="accent1">
                    <a:lumMod val="50000"/>
                  </a:schemeClr>
                </a:solidFill>
              </a:rPr>
              <a:t>. </a:t>
            </a:r>
          </a:p>
        </p:txBody>
      </p:sp>
      <p:sp>
        <p:nvSpPr>
          <p:cNvPr id="37"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27</a:t>
            </a:fld>
            <a:endParaRPr lang="en-CA" dirty="0">
              <a:latin typeface="Calibri" panose="020F0502020204030204" pitchFamily="34" charset="0"/>
            </a:endParaRPr>
          </a:p>
        </p:txBody>
      </p:sp>
      <p:graphicFrame>
        <p:nvGraphicFramePr>
          <p:cNvPr id="9" name="Diyagram 8"/>
          <p:cNvGraphicFramePr/>
          <p:nvPr>
            <p:extLst>
              <p:ext uri="{D42A27DB-BD31-4B8C-83A1-F6EECF244321}">
                <p14:modId xmlns:p14="http://schemas.microsoft.com/office/powerpoint/2010/main" val="2228477916"/>
              </p:ext>
            </p:extLst>
          </p:nvPr>
        </p:nvGraphicFramePr>
        <p:xfrm>
          <a:off x="1187624" y="881308"/>
          <a:ext cx="7806802" cy="41191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152072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grpSp>
        <p:nvGrpSpPr>
          <p:cNvPr id="25" name="Grup 24"/>
          <p:cNvGrpSpPr/>
          <p:nvPr/>
        </p:nvGrpSpPr>
        <p:grpSpPr>
          <a:xfrm>
            <a:off x="271736" y="429623"/>
            <a:ext cx="8332712" cy="584775"/>
            <a:chOff x="271736" y="514606"/>
            <a:chExt cx="8332712" cy="584775"/>
          </a:xfrm>
        </p:grpSpPr>
        <p:sp>
          <p:nvSpPr>
            <p:cNvPr id="30"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a:p>
              <a:endParaRPr lang="tr-TR" sz="1600" b="1" dirty="0">
                <a:solidFill>
                  <a:srgbClr val="00BAD9"/>
                </a:solidFill>
              </a:endParaRP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7"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28</a:t>
            </a:fld>
            <a:endParaRPr lang="en-CA" dirty="0">
              <a:latin typeface="Calibri" panose="020F0502020204030204" pitchFamily="34" charset="0"/>
            </a:endParaRPr>
          </a:p>
        </p:txBody>
      </p:sp>
      <p:graphicFrame>
        <p:nvGraphicFramePr>
          <p:cNvPr id="8" name="Diyagram 7"/>
          <p:cNvGraphicFramePr/>
          <p:nvPr>
            <p:extLst>
              <p:ext uri="{D42A27DB-BD31-4B8C-83A1-F6EECF244321}">
                <p14:modId xmlns:p14="http://schemas.microsoft.com/office/powerpoint/2010/main" val="3153539567"/>
              </p:ext>
            </p:extLst>
          </p:nvPr>
        </p:nvGraphicFramePr>
        <p:xfrm>
          <a:off x="107504" y="1014398"/>
          <a:ext cx="8928992" cy="47061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Metin kutusu 8"/>
          <p:cNvSpPr txBox="1"/>
          <p:nvPr/>
        </p:nvSpPr>
        <p:spPr>
          <a:xfrm>
            <a:off x="467544" y="1792054"/>
            <a:ext cx="360040" cy="400110"/>
          </a:xfrm>
          <a:prstGeom prst="rect">
            <a:avLst/>
          </a:prstGeom>
          <a:noFill/>
        </p:spPr>
        <p:txBody>
          <a:bodyPr wrap="square" rtlCol="0">
            <a:spAutoFit/>
          </a:bodyPr>
          <a:lstStyle/>
          <a:p>
            <a:r>
              <a:rPr lang="tr-TR" sz="2000" b="1" dirty="0" smtClean="0">
                <a:ln w="9525">
                  <a:solidFill>
                    <a:schemeClr val="bg1"/>
                  </a:solidFill>
                  <a:prstDash val="solid"/>
                </a:ln>
                <a:effectLst>
                  <a:outerShdw blurRad="12700" dist="38100" dir="2700000" algn="tl" rotWithShape="0">
                    <a:schemeClr val="bg1">
                      <a:lumMod val="50000"/>
                    </a:schemeClr>
                  </a:outerShdw>
                </a:effectLst>
              </a:rPr>
              <a:t>1</a:t>
            </a:r>
            <a:endParaRPr lang="tr-TR" sz="2000" b="1" dirty="0">
              <a:ln w="9525">
                <a:solidFill>
                  <a:schemeClr val="bg1"/>
                </a:solidFill>
                <a:prstDash val="solid"/>
              </a:ln>
              <a:effectLst>
                <a:outerShdw blurRad="12700" dist="38100" dir="2700000" algn="tl" rotWithShape="0">
                  <a:schemeClr val="bg1">
                    <a:lumMod val="50000"/>
                  </a:schemeClr>
                </a:outerShdw>
              </a:effectLst>
            </a:endParaRPr>
          </a:p>
        </p:txBody>
      </p:sp>
      <p:sp>
        <p:nvSpPr>
          <p:cNvPr id="10" name="Metin kutusu 9"/>
          <p:cNvSpPr txBox="1"/>
          <p:nvPr/>
        </p:nvSpPr>
        <p:spPr>
          <a:xfrm>
            <a:off x="1593155" y="1792054"/>
            <a:ext cx="360040" cy="400110"/>
          </a:xfrm>
          <a:prstGeom prst="rect">
            <a:avLst/>
          </a:prstGeom>
          <a:noFill/>
        </p:spPr>
        <p:txBody>
          <a:bodyPr wrap="square" rtlCol="0">
            <a:spAutoFit/>
          </a:bodyPr>
          <a:lstStyle/>
          <a:p>
            <a:r>
              <a:rPr lang="tr-TR" sz="2000" b="1" dirty="0">
                <a:ln w="9525">
                  <a:solidFill>
                    <a:schemeClr val="bg1"/>
                  </a:solidFill>
                  <a:prstDash val="solid"/>
                </a:ln>
                <a:effectLst>
                  <a:outerShdw blurRad="12700" dist="38100" dir="2700000" algn="tl" rotWithShape="0">
                    <a:schemeClr val="bg1">
                      <a:lumMod val="50000"/>
                    </a:schemeClr>
                  </a:outerShdw>
                </a:effectLst>
              </a:rPr>
              <a:t>2</a:t>
            </a:r>
          </a:p>
        </p:txBody>
      </p:sp>
      <p:sp>
        <p:nvSpPr>
          <p:cNvPr id="11" name="Metin kutusu 10"/>
          <p:cNvSpPr txBox="1"/>
          <p:nvPr/>
        </p:nvSpPr>
        <p:spPr>
          <a:xfrm>
            <a:off x="2819388" y="1772059"/>
            <a:ext cx="360040" cy="400110"/>
          </a:xfrm>
          <a:prstGeom prst="rect">
            <a:avLst/>
          </a:prstGeom>
          <a:noFill/>
        </p:spPr>
        <p:txBody>
          <a:bodyPr wrap="square" rtlCol="0">
            <a:spAutoFit/>
          </a:bodyPr>
          <a:lstStyle/>
          <a:p>
            <a:r>
              <a:rPr lang="tr-TR" sz="2000" b="1" dirty="0" smtClean="0">
                <a:ln w="9525">
                  <a:solidFill>
                    <a:schemeClr val="bg1"/>
                  </a:solidFill>
                  <a:prstDash val="solid"/>
                </a:ln>
                <a:effectLst>
                  <a:outerShdw blurRad="12700" dist="38100" dir="2700000" algn="tl" rotWithShape="0">
                    <a:schemeClr val="bg1">
                      <a:lumMod val="50000"/>
                    </a:schemeClr>
                  </a:outerShdw>
                </a:effectLst>
              </a:rPr>
              <a:t>3</a:t>
            </a:r>
            <a:endParaRPr lang="tr-TR" sz="2000" b="1" dirty="0">
              <a:ln w="9525">
                <a:solidFill>
                  <a:schemeClr val="bg1"/>
                </a:solidFill>
                <a:prstDash val="solid"/>
              </a:ln>
              <a:effectLst>
                <a:outerShdw blurRad="12700" dist="38100" dir="2700000" algn="tl" rotWithShape="0">
                  <a:schemeClr val="bg1">
                    <a:lumMod val="50000"/>
                  </a:schemeClr>
                </a:outerShdw>
              </a:effectLst>
            </a:endParaRPr>
          </a:p>
        </p:txBody>
      </p:sp>
      <p:sp>
        <p:nvSpPr>
          <p:cNvPr id="12" name="Metin kutusu 11"/>
          <p:cNvSpPr txBox="1"/>
          <p:nvPr/>
        </p:nvSpPr>
        <p:spPr>
          <a:xfrm>
            <a:off x="3829335" y="1763528"/>
            <a:ext cx="360040" cy="400110"/>
          </a:xfrm>
          <a:prstGeom prst="rect">
            <a:avLst/>
          </a:prstGeom>
          <a:noFill/>
        </p:spPr>
        <p:txBody>
          <a:bodyPr wrap="square" rtlCol="0">
            <a:spAutoFit/>
          </a:bodyPr>
          <a:lstStyle/>
          <a:p>
            <a:r>
              <a:rPr lang="tr-TR" sz="2000" b="1" dirty="0">
                <a:ln w="9525">
                  <a:solidFill>
                    <a:schemeClr val="bg1"/>
                  </a:solidFill>
                  <a:prstDash val="solid"/>
                </a:ln>
                <a:effectLst>
                  <a:outerShdw blurRad="12700" dist="38100" dir="2700000" algn="tl" rotWithShape="0">
                    <a:schemeClr val="bg1">
                      <a:lumMod val="50000"/>
                    </a:schemeClr>
                  </a:outerShdw>
                </a:effectLst>
              </a:rPr>
              <a:t>4</a:t>
            </a:r>
          </a:p>
        </p:txBody>
      </p:sp>
      <p:sp>
        <p:nvSpPr>
          <p:cNvPr id="13" name="Metin kutusu 12"/>
          <p:cNvSpPr txBox="1"/>
          <p:nvPr/>
        </p:nvSpPr>
        <p:spPr>
          <a:xfrm>
            <a:off x="4955512" y="1763528"/>
            <a:ext cx="360040" cy="400110"/>
          </a:xfrm>
          <a:prstGeom prst="rect">
            <a:avLst/>
          </a:prstGeom>
          <a:noFill/>
        </p:spPr>
        <p:txBody>
          <a:bodyPr wrap="square" rtlCol="0">
            <a:spAutoFit/>
          </a:bodyPr>
          <a:lstStyle/>
          <a:p>
            <a:r>
              <a:rPr lang="tr-TR" sz="2000" b="1" dirty="0">
                <a:ln w="9525">
                  <a:solidFill>
                    <a:schemeClr val="bg1"/>
                  </a:solidFill>
                  <a:prstDash val="solid"/>
                </a:ln>
                <a:effectLst>
                  <a:outerShdw blurRad="12700" dist="38100" dir="2700000" algn="tl" rotWithShape="0">
                    <a:schemeClr val="bg1">
                      <a:lumMod val="50000"/>
                    </a:schemeClr>
                  </a:outerShdw>
                </a:effectLst>
              </a:rPr>
              <a:t>5</a:t>
            </a:r>
          </a:p>
        </p:txBody>
      </p:sp>
      <p:sp>
        <p:nvSpPr>
          <p:cNvPr id="14" name="Metin kutusu 13"/>
          <p:cNvSpPr txBox="1"/>
          <p:nvPr/>
        </p:nvSpPr>
        <p:spPr>
          <a:xfrm>
            <a:off x="6096084" y="1761901"/>
            <a:ext cx="360040" cy="400110"/>
          </a:xfrm>
          <a:prstGeom prst="rect">
            <a:avLst/>
          </a:prstGeom>
          <a:noFill/>
        </p:spPr>
        <p:txBody>
          <a:bodyPr wrap="square" rtlCol="0">
            <a:spAutoFit/>
          </a:bodyPr>
          <a:lstStyle/>
          <a:p>
            <a:r>
              <a:rPr lang="tr-TR" sz="2000" b="1" dirty="0" smtClean="0">
                <a:ln w="9525">
                  <a:solidFill>
                    <a:schemeClr val="bg1"/>
                  </a:solidFill>
                  <a:prstDash val="solid"/>
                </a:ln>
                <a:effectLst>
                  <a:outerShdw blurRad="12700" dist="38100" dir="2700000" algn="tl" rotWithShape="0">
                    <a:schemeClr val="bg1">
                      <a:lumMod val="50000"/>
                    </a:schemeClr>
                  </a:outerShdw>
                </a:effectLst>
              </a:rPr>
              <a:t>6</a:t>
            </a:r>
            <a:endParaRPr lang="tr-TR" sz="2000" b="1" dirty="0">
              <a:ln w="9525">
                <a:solidFill>
                  <a:schemeClr val="bg1"/>
                </a:solidFill>
                <a:prstDash val="solid"/>
              </a:ln>
              <a:effectLst>
                <a:outerShdw blurRad="12700" dist="38100" dir="2700000" algn="tl" rotWithShape="0">
                  <a:schemeClr val="bg1">
                    <a:lumMod val="50000"/>
                  </a:schemeClr>
                </a:outerShdw>
              </a:effectLst>
            </a:endParaRPr>
          </a:p>
        </p:txBody>
      </p:sp>
      <p:sp>
        <p:nvSpPr>
          <p:cNvPr id="15" name="Metin kutusu 14"/>
          <p:cNvSpPr txBox="1"/>
          <p:nvPr/>
        </p:nvSpPr>
        <p:spPr>
          <a:xfrm>
            <a:off x="7197865" y="1772059"/>
            <a:ext cx="360040" cy="400110"/>
          </a:xfrm>
          <a:prstGeom prst="rect">
            <a:avLst/>
          </a:prstGeom>
          <a:noFill/>
        </p:spPr>
        <p:txBody>
          <a:bodyPr wrap="square" rtlCol="0">
            <a:spAutoFit/>
          </a:bodyPr>
          <a:lstStyle/>
          <a:p>
            <a:r>
              <a:rPr lang="tr-TR" sz="2000" b="1" dirty="0" smtClean="0">
                <a:ln w="9525">
                  <a:solidFill>
                    <a:schemeClr val="bg1"/>
                  </a:solidFill>
                  <a:prstDash val="solid"/>
                </a:ln>
                <a:effectLst>
                  <a:outerShdw blurRad="12700" dist="38100" dir="2700000" algn="tl" rotWithShape="0">
                    <a:schemeClr val="bg1">
                      <a:lumMod val="50000"/>
                    </a:schemeClr>
                  </a:outerShdw>
                </a:effectLst>
              </a:rPr>
              <a:t>7</a:t>
            </a:r>
            <a:endParaRPr lang="tr-TR" sz="2000" b="1" dirty="0">
              <a:ln w="9525">
                <a:solidFill>
                  <a:schemeClr val="bg1"/>
                </a:solidFill>
                <a:prstDash val="solid"/>
              </a:ln>
              <a:effectLst>
                <a:outerShdw blurRad="12700" dist="38100" dir="2700000" algn="tl" rotWithShape="0">
                  <a:schemeClr val="bg1">
                    <a:lumMod val="50000"/>
                  </a:schemeClr>
                </a:outerShdw>
              </a:effectLst>
            </a:endParaRPr>
          </a:p>
        </p:txBody>
      </p:sp>
      <p:sp>
        <p:nvSpPr>
          <p:cNvPr id="16" name="Metin kutusu 15"/>
          <p:cNvSpPr txBox="1"/>
          <p:nvPr/>
        </p:nvSpPr>
        <p:spPr>
          <a:xfrm>
            <a:off x="8316416" y="1760116"/>
            <a:ext cx="360040" cy="400110"/>
          </a:xfrm>
          <a:prstGeom prst="rect">
            <a:avLst/>
          </a:prstGeom>
          <a:noFill/>
        </p:spPr>
        <p:txBody>
          <a:bodyPr wrap="square" rtlCol="0">
            <a:spAutoFit/>
          </a:bodyPr>
          <a:lstStyle/>
          <a:p>
            <a:r>
              <a:rPr lang="tr-TR" sz="2000" b="1" dirty="0" smtClean="0">
                <a:ln w="9525">
                  <a:solidFill>
                    <a:schemeClr val="bg1"/>
                  </a:solidFill>
                  <a:prstDash val="solid"/>
                </a:ln>
                <a:effectLst>
                  <a:outerShdw blurRad="12700" dist="38100" dir="2700000" algn="tl" rotWithShape="0">
                    <a:schemeClr val="bg1">
                      <a:lumMod val="50000"/>
                    </a:schemeClr>
                  </a:outerShdw>
                </a:effectLst>
              </a:rPr>
              <a:t>8</a:t>
            </a:r>
            <a:endParaRPr lang="tr-TR" sz="2000" b="1" dirty="0">
              <a:ln w="9525">
                <a:solidFill>
                  <a:schemeClr val="bg1"/>
                </a:solidFill>
                <a:prstDash val="solid"/>
              </a:ln>
              <a:effectLst>
                <a:outerShdw blurRad="12700" dist="38100" dir="2700000" algn="tl" rotWithShape="0">
                  <a:schemeClr val="bg1">
                    <a:lumMod val="50000"/>
                  </a:schemeClr>
                </a:outerShdw>
              </a:effectLst>
            </a:endParaRPr>
          </a:p>
        </p:txBody>
      </p:sp>
      <p:sp>
        <p:nvSpPr>
          <p:cNvPr id="2" name="Dikdörtgen 1"/>
          <p:cNvSpPr/>
          <p:nvPr/>
        </p:nvSpPr>
        <p:spPr>
          <a:xfrm>
            <a:off x="197324" y="5736791"/>
            <a:ext cx="8839172" cy="584775"/>
          </a:xfrm>
          <a:prstGeom prst="rect">
            <a:avLst/>
          </a:prstGeom>
        </p:spPr>
        <p:txBody>
          <a:bodyPr wrap="square">
            <a:spAutoFit/>
          </a:bodyPr>
          <a:lstStyle/>
          <a:p>
            <a:r>
              <a:rPr lang="tr-TR" sz="1600" dirty="0">
                <a:solidFill>
                  <a:schemeClr val="accent1">
                    <a:lumMod val="50000"/>
                  </a:schemeClr>
                </a:solidFill>
                <a:ea typeface="+mn-ea"/>
              </a:rPr>
              <a:t>B</a:t>
            </a:r>
            <a:r>
              <a:rPr lang="tr-TR" sz="1600" dirty="0" smtClean="0">
                <a:solidFill>
                  <a:schemeClr val="accent1">
                    <a:lumMod val="50000"/>
                  </a:schemeClr>
                </a:solidFill>
                <a:ea typeface="+mn-ea"/>
              </a:rPr>
              <a:t>elirtilen </a:t>
            </a:r>
            <a:r>
              <a:rPr lang="tr-TR" sz="1600" dirty="0">
                <a:solidFill>
                  <a:schemeClr val="accent1">
                    <a:lumMod val="50000"/>
                  </a:schemeClr>
                </a:solidFill>
                <a:ea typeface="+mn-ea"/>
              </a:rPr>
              <a:t>imalat sanayi sektörüyle ilişkili 8 dijital teknolojiden birini veya entegre çalışmak kaydıyla birkaçını birlikte içeren </a:t>
            </a:r>
            <a:r>
              <a:rPr lang="tr-TR" sz="1600" dirty="0" smtClean="0">
                <a:solidFill>
                  <a:schemeClr val="accent1">
                    <a:lumMod val="50000"/>
                  </a:schemeClr>
                </a:solidFill>
                <a:ea typeface="+mn-ea"/>
              </a:rPr>
              <a:t>konuda </a:t>
            </a:r>
            <a:r>
              <a:rPr lang="tr-TR" sz="1600" dirty="0">
                <a:solidFill>
                  <a:schemeClr val="accent1">
                    <a:lumMod val="50000"/>
                  </a:schemeClr>
                </a:solidFill>
              </a:rPr>
              <a:t>proje </a:t>
            </a:r>
            <a:r>
              <a:rPr lang="tr-TR" sz="1600" dirty="0" smtClean="0">
                <a:solidFill>
                  <a:schemeClr val="accent1">
                    <a:lumMod val="50000"/>
                  </a:schemeClr>
                </a:solidFill>
              </a:rPr>
              <a:t>sunabilecektir.</a:t>
            </a:r>
            <a:endParaRPr lang="tr-TR" sz="1600" dirty="0">
              <a:solidFill>
                <a:schemeClr val="accent1">
                  <a:lumMod val="50000"/>
                </a:schemeClr>
              </a:solidFill>
              <a:ea typeface="+mn-ea"/>
            </a:endParaRPr>
          </a:p>
        </p:txBody>
      </p:sp>
    </p:spTree>
    <p:extLst>
      <p:ext uri="{BB962C8B-B14F-4D97-AF65-F5344CB8AC3E}">
        <p14:creationId xmlns:p14="http://schemas.microsoft.com/office/powerpoint/2010/main" val="26518981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grpSp>
        <p:nvGrpSpPr>
          <p:cNvPr id="25" name="Grup 24"/>
          <p:cNvGrpSpPr/>
          <p:nvPr/>
        </p:nvGrpSpPr>
        <p:grpSpPr>
          <a:xfrm>
            <a:off x="271736" y="455261"/>
            <a:ext cx="8332712" cy="584775"/>
            <a:chOff x="271736" y="514606"/>
            <a:chExt cx="8332712" cy="584775"/>
          </a:xfrm>
        </p:grpSpPr>
        <p:sp>
          <p:nvSpPr>
            <p:cNvPr id="30"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a:p>
              <a:endParaRPr lang="tr-TR" sz="1600" b="1" dirty="0">
                <a:solidFill>
                  <a:srgbClr val="00BAD9"/>
                </a:solidFill>
              </a:endParaRP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7"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29</a:t>
            </a:fld>
            <a:endParaRPr lang="en-CA" dirty="0">
              <a:latin typeface="Calibri" panose="020F0502020204030204" pitchFamily="34" charset="0"/>
            </a:endParaRPr>
          </a:p>
        </p:txBody>
      </p:sp>
      <p:sp>
        <p:nvSpPr>
          <p:cNvPr id="11" name="Dikdörtgen 10"/>
          <p:cNvSpPr/>
          <p:nvPr/>
        </p:nvSpPr>
        <p:spPr>
          <a:xfrm>
            <a:off x="971600" y="1616100"/>
            <a:ext cx="8316416" cy="369332"/>
          </a:xfrm>
          <a:prstGeom prst="rect">
            <a:avLst/>
          </a:prstGeom>
        </p:spPr>
        <p:txBody>
          <a:bodyPr wrap="square">
            <a:spAutoFit/>
          </a:bodyPr>
          <a:lstStyle/>
          <a:p>
            <a:r>
              <a:rPr lang="tr-TR" dirty="0"/>
              <a:t> </a:t>
            </a:r>
          </a:p>
        </p:txBody>
      </p:sp>
      <p:sp>
        <p:nvSpPr>
          <p:cNvPr id="9" name="Dikdörtgen 8"/>
          <p:cNvSpPr/>
          <p:nvPr/>
        </p:nvSpPr>
        <p:spPr>
          <a:xfrm>
            <a:off x="467544" y="1388405"/>
            <a:ext cx="8316416" cy="4616648"/>
          </a:xfrm>
          <a:prstGeom prst="rect">
            <a:avLst/>
          </a:prstGeom>
        </p:spPr>
        <p:txBody>
          <a:bodyPr wrap="square">
            <a:spAutoFit/>
          </a:bodyPr>
          <a:lstStyle/>
          <a:p>
            <a:pPr marL="285750" indent="-285750" algn="just">
              <a:spcBef>
                <a:spcPts val="600"/>
              </a:spcBef>
              <a:spcAft>
                <a:spcPts val="600"/>
              </a:spcAft>
              <a:buFont typeface="Wingdings" panose="05000000000000000000" pitchFamily="2" charset="2"/>
              <a:buChar char="§"/>
            </a:pPr>
            <a:r>
              <a:rPr lang="tr-TR" dirty="0">
                <a:solidFill>
                  <a:schemeClr val="accent1">
                    <a:lumMod val="50000"/>
                  </a:schemeClr>
                </a:solidFill>
                <a:ea typeface="+mn-ea"/>
              </a:rPr>
              <a:t>Teknoloji geliştiricisi KOBİ’ler, aşağıda belirtilen imalat sanayi sektörüyle ilişkili </a:t>
            </a:r>
            <a:r>
              <a:rPr lang="tr-TR" dirty="0" smtClean="0">
                <a:solidFill>
                  <a:schemeClr val="accent1">
                    <a:lumMod val="50000"/>
                  </a:schemeClr>
                </a:solidFill>
                <a:ea typeface="+mn-ea"/>
              </a:rPr>
              <a:t>8 </a:t>
            </a:r>
            <a:r>
              <a:rPr lang="tr-TR" dirty="0">
                <a:solidFill>
                  <a:schemeClr val="accent1">
                    <a:lumMod val="50000"/>
                  </a:schemeClr>
                </a:solidFill>
                <a:ea typeface="+mn-ea"/>
              </a:rPr>
              <a:t>dijital teknolojiden birini veya entegre çalışmak kaydıyla birkaçını birlikte içeren konuda; </a:t>
            </a:r>
          </a:p>
          <a:p>
            <a:pPr marL="354013" algn="just">
              <a:spcBef>
                <a:spcPts val="600"/>
              </a:spcBef>
              <a:spcAft>
                <a:spcPts val="600"/>
              </a:spcAft>
            </a:pPr>
            <a:r>
              <a:rPr lang="tr-TR" dirty="0" smtClean="0">
                <a:solidFill>
                  <a:schemeClr val="accent1">
                    <a:lumMod val="50000"/>
                  </a:schemeClr>
                </a:solidFill>
                <a:ea typeface="+mn-ea"/>
              </a:rPr>
              <a:t>- </a:t>
            </a:r>
            <a:r>
              <a:rPr lang="tr-TR" dirty="0">
                <a:solidFill>
                  <a:schemeClr val="accent1">
                    <a:lumMod val="50000"/>
                  </a:schemeClr>
                </a:solidFill>
                <a:ea typeface="+mn-ea"/>
              </a:rPr>
              <a:t>mevcut portföylerindeki ürün / yazılımlarında tasarımsal iyileştirme, kullanım alanını genişletme, farklı teknolojilere entegrasyon, </a:t>
            </a:r>
            <a:r>
              <a:rPr lang="tr-TR" dirty="0" err="1">
                <a:solidFill>
                  <a:schemeClr val="accent1">
                    <a:lumMod val="50000"/>
                  </a:schemeClr>
                </a:solidFill>
                <a:ea typeface="+mn-ea"/>
              </a:rPr>
              <a:t>sektörel</a:t>
            </a:r>
            <a:r>
              <a:rPr lang="tr-TR" dirty="0">
                <a:solidFill>
                  <a:schemeClr val="accent1">
                    <a:lumMod val="50000"/>
                  </a:schemeClr>
                </a:solidFill>
                <a:ea typeface="+mn-ea"/>
              </a:rPr>
              <a:t> ihtiyaçlara uyarlama, modül ekleme, işlev optimizasyonu vb. iyileştirmeler yapmak </a:t>
            </a:r>
          </a:p>
          <a:p>
            <a:pPr algn="just">
              <a:spcBef>
                <a:spcPts val="600"/>
              </a:spcBef>
              <a:spcAft>
                <a:spcPts val="600"/>
              </a:spcAft>
            </a:pPr>
            <a:r>
              <a:rPr lang="tr-TR" dirty="0" smtClean="0">
                <a:solidFill>
                  <a:schemeClr val="accent1">
                    <a:lumMod val="50000"/>
                  </a:schemeClr>
                </a:solidFill>
                <a:ea typeface="+mn-ea"/>
              </a:rPr>
              <a:t>ve </a:t>
            </a:r>
            <a:r>
              <a:rPr lang="tr-TR" dirty="0">
                <a:solidFill>
                  <a:schemeClr val="accent1">
                    <a:lumMod val="50000"/>
                  </a:schemeClr>
                </a:solidFill>
                <a:ea typeface="+mn-ea"/>
              </a:rPr>
              <a:t>/ veya</a:t>
            </a:r>
          </a:p>
          <a:p>
            <a:pPr marL="354013" algn="just">
              <a:spcBef>
                <a:spcPts val="600"/>
              </a:spcBef>
              <a:spcAft>
                <a:spcPts val="600"/>
              </a:spcAft>
            </a:pPr>
            <a:r>
              <a:rPr lang="tr-TR" dirty="0" smtClean="0">
                <a:solidFill>
                  <a:schemeClr val="accent1">
                    <a:lumMod val="50000"/>
                  </a:schemeClr>
                </a:solidFill>
                <a:ea typeface="+mn-ea"/>
              </a:rPr>
              <a:t>- </a:t>
            </a:r>
            <a:r>
              <a:rPr lang="tr-TR" dirty="0">
                <a:solidFill>
                  <a:schemeClr val="accent1">
                    <a:lumMod val="50000"/>
                  </a:schemeClr>
                </a:solidFill>
                <a:ea typeface="+mn-ea"/>
              </a:rPr>
              <a:t>Geliştirmiş oldukları ürün / yazılımları ticarileştirmek </a:t>
            </a:r>
          </a:p>
          <a:p>
            <a:pPr algn="just">
              <a:spcBef>
                <a:spcPts val="600"/>
              </a:spcBef>
              <a:spcAft>
                <a:spcPts val="600"/>
              </a:spcAft>
            </a:pPr>
            <a:r>
              <a:rPr lang="tr-TR" dirty="0" smtClean="0">
                <a:solidFill>
                  <a:schemeClr val="accent1">
                    <a:lumMod val="50000"/>
                  </a:schemeClr>
                </a:solidFill>
                <a:ea typeface="+mn-ea"/>
              </a:rPr>
              <a:t>için </a:t>
            </a:r>
            <a:r>
              <a:rPr lang="tr-TR" dirty="0">
                <a:solidFill>
                  <a:schemeClr val="accent1">
                    <a:lumMod val="50000"/>
                  </a:schemeClr>
                </a:solidFill>
                <a:ea typeface="+mn-ea"/>
              </a:rPr>
              <a:t>proje sunabilecektir. </a:t>
            </a:r>
            <a:endParaRPr lang="tr-TR" dirty="0" smtClean="0">
              <a:solidFill>
                <a:schemeClr val="accent1">
                  <a:lumMod val="50000"/>
                </a:schemeClr>
              </a:solidFill>
              <a:ea typeface="+mn-ea"/>
            </a:endParaRPr>
          </a:p>
          <a:p>
            <a:pPr marL="285750" indent="-285750" algn="just">
              <a:spcBef>
                <a:spcPts val="600"/>
              </a:spcBef>
              <a:spcAft>
                <a:spcPts val="600"/>
              </a:spcAft>
              <a:buFont typeface="Wingdings" pitchFamily="2" charset="2"/>
              <a:buChar char="§"/>
            </a:pPr>
            <a:r>
              <a:rPr lang="tr-TR" dirty="0" smtClean="0">
                <a:solidFill>
                  <a:schemeClr val="accent1">
                    <a:lumMod val="50000"/>
                  </a:schemeClr>
                </a:solidFill>
                <a:ea typeface="+mn-ea"/>
              </a:rPr>
              <a:t>Başvuru </a:t>
            </a:r>
            <a:r>
              <a:rPr lang="tr-TR" dirty="0">
                <a:solidFill>
                  <a:schemeClr val="accent1">
                    <a:lumMod val="50000"/>
                  </a:schemeClr>
                </a:solidFill>
                <a:ea typeface="+mn-ea"/>
              </a:rPr>
              <a:t>sahibi KOBİ’lerin</a:t>
            </a:r>
            <a:r>
              <a:rPr lang="tr-TR" b="1" dirty="0">
                <a:solidFill>
                  <a:srgbClr val="FF0000"/>
                </a:solidFill>
                <a:ea typeface="+mn-ea"/>
              </a:rPr>
              <a:t> proje konusu alandaki faaliyet kapasitelerini, imkan ve kabiliyetlerini geliştirmek amaçlı faaliyetleri de </a:t>
            </a:r>
            <a:r>
              <a:rPr lang="tr-TR" dirty="0">
                <a:solidFill>
                  <a:schemeClr val="accent1">
                    <a:lumMod val="50000"/>
                  </a:schemeClr>
                </a:solidFill>
                <a:ea typeface="+mn-ea"/>
              </a:rPr>
              <a:t>proje iş paketleri arasında yer alabilecektir. </a:t>
            </a:r>
          </a:p>
          <a:p>
            <a:pPr algn="just">
              <a:spcBef>
                <a:spcPts val="600"/>
              </a:spcBef>
              <a:spcAft>
                <a:spcPts val="600"/>
              </a:spcAft>
            </a:pPr>
            <a:endParaRPr lang="tr-TR" dirty="0">
              <a:solidFill>
                <a:schemeClr val="accent1">
                  <a:lumMod val="50000"/>
                </a:schemeClr>
              </a:solidFill>
              <a:ea typeface="+mn-ea"/>
            </a:endParaRPr>
          </a:p>
        </p:txBody>
      </p:sp>
    </p:spTree>
    <p:extLst>
      <p:ext uri="{BB962C8B-B14F-4D97-AF65-F5344CB8AC3E}">
        <p14:creationId xmlns:p14="http://schemas.microsoft.com/office/powerpoint/2010/main" val="29362814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3866525328"/>
              </p:ext>
            </p:extLst>
          </p:nvPr>
        </p:nvGraphicFramePr>
        <p:xfrm>
          <a:off x="1993198" y="1641928"/>
          <a:ext cx="6865425" cy="4510675"/>
        </p:xfrm>
        <a:graphic>
          <a:graphicData uri="http://schemas.openxmlformats.org/drawingml/2006/table">
            <a:tbl>
              <a:tblPr firstRow="1" bandRow="1">
                <a:tableStyleId>{5A111915-BE36-4E01-A7E5-04B1672EAD32}</a:tableStyleId>
              </a:tblPr>
              <a:tblGrid>
                <a:gridCol w="6865425">
                  <a:extLst>
                    <a:ext uri="{9D8B030D-6E8A-4147-A177-3AD203B41FA5}">
                      <a16:colId xmlns:a16="http://schemas.microsoft.com/office/drawing/2014/main" xmlns="" val="20000"/>
                    </a:ext>
                  </a:extLst>
                </a:gridCol>
              </a:tblGrid>
              <a:tr h="4510675">
                <a:tc>
                  <a:txBody>
                    <a:bodyPr/>
                    <a:lstStyle/>
                    <a:p>
                      <a:pPr algn="just">
                        <a:spcBef>
                          <a:spcPts val="600"/>
                        </a:spcBef>
                        <a:spcAft>
                          <a:spcPts val="600"/>
                        </a:spcAft>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Büyük veri, işlenmesi için yenilikçi çözümler gerektiren yüksek hacimli, yüksek hızda ve yüksek değişkenlikteki veridir. Kullanılacak veri türlerine örnek olarak; </a:t>
                      </a:r>
                      <a:r>
                        <a:rPr lang="tr-TR" sz="1600" dirty="0" err="1" smtClean="0">
                          <a:effectLst/>
                          <a:latin typeface="Calibri" panose="020F0502020204030204" pitchFamily="34" charset="0"/>
                          <a:ea typeface="Times New Roman" panose="02020603050405020304" pitchFamily="18" charset="0"/>
                          <a:cs typeface="Calibri" panose="020F0502020204030204" pitchFamily="34" charset="0"/>
                        </a:rPr>
                        <a:t>sensörlerden</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 gelen bilgiler, üretim parametreleri, fire ölçümleri, kalite kontrol ölçümleri, tedarik ve satış işlem kayıtları, müşteri geri bildirim kayıtları, internet istatistikleri, sosyal medya yayınları gibi büyük sayıda bilgiden oluşan veriler gösterilebilir.</a:t>
                      </a:r>
                    </a:p>
                    <a:p>
                      <a:pPr algn="just">
                        <a:spcBef>
                          <a:spcPts val="600"/>
                        </a:spcBef>
                        <a:spcAft>
                          <a:spcPts val="600"/>
                        </a:spcAft>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Bu uygun proje konusunu içeren projeler; büyük verinin analitik yöntem ve araçlar kullanılarak tamamen veya kısmen otonom bir şekilde analiz edilmesi ile </a:t>
                      </a:r>
                      <a:r>
                        <a:rPr lang="tr-TR" sz="1600" u="sng" dirty="0" smtClean="0">
                          <a:effectLst/>
                          <a:latin typeface="Calibri" panose="020F0502020204030204" pitchFamily="34" charset="0"/>
                          <a:ea typeface="Times New Roman" panose="02020603050405020304" pitchFamily="18" charset="0"/>
                          <a:cs typeface="Calibri" panose="020F0502020204030204" pitchFamily="34" charset="0"/>
                        </a:rPr>
                        <a:t>imalat sanayi sektörü işletmesinin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ÜRETİM, PLANLAMA, STOK TAKİP, TEDARİK, PAZARLAMA, YÖNETİM VE KARAR DESTEK,  LOJİSTİK, ENERJİ KULLANIMI</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 iş süreçlerinden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EN AZ BİRİNİ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iyileştirecek veya ihtiyaçlarını giderecek çözümler üretiyor olmalıdır.</a:t>
                      </a:r>
                    </a:p>
                  </a:txBody>
                  <a:tcPr marT="45551" marB="45551">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flipV="1">
            <a:off x="2017863" y="1486688"/>
            <a:ext cx="669674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285377" y="865573"/>
            <a:ext cx="1482606"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BÜYÜK </a:t>
            </a:r>
            <a:br>
              <a:rPr lang="tr-TR" sz="2400" b="1" dirty="0" smtClean="0">
                <a:solidFill>
                  <a:srgbClr val="006597"/>
                </a:solidFill>
                <a:latin typeface="Calibri" panose="020F0502020204030204" pitchFamily="34" charset="0"/>
              </a:rPr>
            </a:br>
            <a:r>
              <a:rPr lang="tr-TR" sz="2400" b="1" dirty="0" smtClean="0">
                <a:solidFill>
                  <a:srgbClr val="006597"/>
                </a:solidFill>
                <a:latin typeface="Calibri" panose="020F0502020204030204" pitchFamily="34" charset="0"/>
              </a:rPr>
              <a:t>VERİ	</a:t>
            </a:r>
            <a:endParaRPr lang="tr-TR" sz="2400" b="1" dirty="0">
              <a:solidFill>
                <a:srgbClr val="006597"/>
              </a:solidFill>
              <a:latin typeface="Calibri" panose="020F0502020204030204" pitchFamily="34" charset="0"/>
            </a:endParaRPr>
          </a:p>
        </p:txBody>
      </p:sp>
      <p:sp>
        <p:nvSpPr>
          <p:cNvPr id="15" name="Dikdörtgen 14"/>
          <p:cNvSpPr/>
          <p:nvPr/>
        </p:nvSpPr>
        <p:spPr>
          <a:xfrm>
            <a:off x="1475656" y="1472084"/>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930382" y="870310"/>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455261"/>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smtClean="0">
                  <a:solidFill>
                    <a:schemeClr val="accent1">
                      <a:lumMod val="60000"/>
                      <a:lumOff val="40000"/>
                    </a:schemeClr>
                  </a:solidFill>
                </a:rPr>
                <a:t>|</a:t>
              </a:r>
              <a:r>
                <a:rPr lang="tr-TR" sz="1600" b="1" dirty="0" smtClean="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30</a:t>
            </a:fld>
            <a:endParaRPr lang="en-CA" dirty="0">
              <a:latin typeface="Calibri" panose="020F0502020204030204" pitchFamily="34" charset="0"/>
            </a:endParaRPr>
          </a:p>
        </p:txBody>
      </p:sp>
    </p:spTree>
    <p:extLst>
      <p:ext uri="{BB962C8B-B14F-4D97-AF65-F5344CB8AC3E}">
        <p14:creationId xmlns:p14="http://schemas.microsoft.com/office/powerpoint/2010/main" val="31579994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sp>
        <p:nvSpPr>
          <p:cNvPr id="10" name="Düz Bağlayıcı 9"/>
          <p:cNvSpPr/>
          <p:nvPr/>
        </p:nvSpPr>
        <p:spPr>
          <a:xfrm flipV="1">
            <a:off x="755576" y="1976138"/>
            <a:ext cx="8103047" cy="26235"/>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824517" y="751962"/>
            <a:ext cx="7034106"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439088"/>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smtClean="0">
                  <a:solidFill>
                    <a:schemeClr val="accent1">
                      <a:lumMod val="60000"/>
                      <a:lumOff val="40000"/>
                    </a:schemeClr>
                  </a:solidFill>
                </a:rPr>
                <a:t>|</a:t>
              </a:r>
              <a:r>
                <a:rPr lang="tr-TR" sz="1600" b="1" dirty="0" smtClean="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31</a:t>
            </a:fld>
            <a:endParaRPr lang="en-CA" dirty="0">
              <a:latin typeface="Calibri" panose="020F0502020204030204" pitchFamily="34" charset="0"/>
            </a:endParaRPr>
          </a:p>
        </p:txBody>
      </p:sp>
      <p:sp>
        <p:nvSpPr>
          <p:cNvPr id="17" name="Dikdörtgen 16"/>
          <p:cNvSpPr/>
          <p:nvPr/>
        </p:nvSpPr>
        <p:spPr>
          <a:xfrm>
            <a:off x="285377" y="865573"/>
            <a:ext cx="1482606"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BÜYÜK </a:t>
            </a:r>
            <a:br>
              <a:rPr lang="tr-TR" sz="2400" b="1" dirty="0" smtClean="0">
                <a:solidFill>
                  <a:srgbClr val="006597"/>
                </a:solidFill>
                <a:latin typeface="Calibri" panose="020F0502020204030204" pitchFamily="34" charset="0"/>
              </a:rPr>
            </a:br>
            <a:r>
              <a:rPr lang="tr-TR" sz="2400" b="1" dirty="0" smtClean="0">
                <a:solidFill>
                  <a:srgbClr val="006597"/>
                </a:solidFill>
                <a:latin typeface="Calibri" panose="020F0502020204030204" pitchFamily="34" charset="0"/>
              </a:rPr>
              <a:t>VERİ	</a:t>
            </a:r>
            <a:endParaRPr lang="tr-TR" sz="2400" b="1" dirty="0">
              <a:solidFill>
                <a:srgbClr val="006597"/>
              </a:solidFill>
              <a:latin typeface="Calibri" panose="020F0502020204030204" pitchFamily="34" charset="0"/>
            </a:endParaRPr>
          </a:p>
        </p:txBody>
      </p:sp>
      <p:graphicFrame>
        <p:nvGraphicFramePr>
          <p:cNvPr id="20" name="Tablo 19"/>
          <p:cNvGraphicFramePr>
            <a:graphicFrameLocks noGrp="1"/>
          </p:cNvGraphicFramePr>
          <p:nvPr>
            <p:extLst>
              <p:ext uri="{D42A27DB-BD31-4B8C-83A1-F6EECF244321}">
                <p14:modId xmlns:p14="http://schemas.microsoft.com/office/powerpoint/2010/main" val="631880461"/>
              </p:ext>
            </p:extLst>
          </p:nvPr>
        </p:nvGraphicFramePr>
        <p:xfrm>
          <a:off x="755576" y="2104430"/>
          <a:ext cx="8097283" cy="4480222"/>
        </p:xfrm>
        <a:graphic>
          <a:graphicData uri="http://schemas.openxmlformats.org/drawingml/2006/table">
            <a:tbl>
              <a:tblPr firstRow="1" bandRow="1">
                <a:tableStyleId>{5A111915-BE36-4E01-A7E5-04B1672EAD32}</a:tableStyleId>
              </a:tblPr>
              <a:tblGrid>
                <a:gridCol w="8097283">
                  <a:extLst>
                    <a:ext uri="{9D8B030D-6E8A-4147-A177-3AD203B41FA5}">
                      <a16:colId xmlns:a16="http://schemas.microsoft.com/office/drawing/2014/main" xmlns="" val="20000"/>
                    </a:ext>
                  </a:extLst>
                </a:gridCol>
              </a:tblGrid>
              <a:tr h="4023768">
                <a:tc>
                  <a:txBody>
                    <a:bodyPr/>
                    <a:lstStyle/>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Projenin, büyük verinin analitik yöntemlerle işlenmesi suretiyle; </a:t>
                      </a:r>
                      <a:r>
                        <a:rPr lang="tr-TR" sz="1600" u="sng" dirty="0" smtClean="0">
                          <a:effectLst/>
                          <a:latin typeface="Calibri" panose="020F0502020204030204" pitchFamily="34" charset="0"/>
                          <a:ea typeface="Times New Roman" panose="02020603050405020304" pitchFamily="18" charset="0"/>
                          <a:cs typeface="Calibri" panose="020F0502020204030204" pitchFamily="34" charset="0"/>
                        </a:rPr>
                        <a:t>imalat sanayi sektörü işletmesinin</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ÜRETİM, PLANLAMA, STOK TAKİP,  TEDARİK, PAZARLAMA, YÖNETİM VE KARAR DESTEK,  LOJİSTİK, ENERJİ KULLANIMI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iş süreçlerinden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EN AZ BİRİNİ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iyileştirecek veya ihtiyaçlarını giderecek çözümler üretiyor olması</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Verilerin işlenerek kullanılır hale getirilmesiyle ilgili yöntemlerin teknik olarak açıklanması </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Kullanılacak verilerin ve işleme yöntemlerinin, ilişkili iş süreçlerinde iyileştirme sağlama açısından etkililiği </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ürünün; dijital teknolojilerle entegre olma kabiliyetleri</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ürünün potansiyel alıcısı olan en az bir adet “bilanço esasına göre defter tutan ve </a:t>
                      </a:r>
                      <a:r>
                        <a:rPr lang="tr-TR" sz="1600" b="1" strike="noStrike"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2021 </a:t>
                      </a:r>
                      <a:r>
                        <a:rPr lang="tr-TR" sz="1600" b="1"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yılında net satış hasılatı 500.000 TL’nin üzerinde olan işletmenin” satın alma niyet beyanının varlığı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Teklif Çağrısı duyurusu altında bulunan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Satın Alma Niyet Beyanı</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nı doldurup ek olarak sisteme yükleyiniz)</a:t>
                      </a:r>
                    </a:p>
                    <a:p>
                      <a:pPr marL="285750" lvl="0" indent="-285750" algn="just">
                        <a:spcAft>
                          <a:spcPts val="0"/>
                        </a:spcAft>
                        <a:buClr>
                          <a:srgbClr val="FFFF00"/>
                        </a:buClr>
                        <a:buFont typeface="Wingdings" panose="05000000000000000000" pitchFamily="2" charset="2"/>
                        <a:buChar char=""/>
                        <a:tabLst>
                          <a:tab pos="66675" algn="l"/>
                        </a:tabLst>
                      </a:pPr>
                      <a:endParaRPr lang="tr-TR" sz="1600" dirty="0" smtClean="0">
                        <a:effectLst/>
                        <a:latin typeface="Calibri" panose="020F0502020204030204" pitchFamily="34" charset="0"/>
                        <a:ea typeface="Times New Roman" panose="02020603050405020304" pitchFamily="18" charset="0"/>
                        <a:cs typeface="Calibri" panose="020F0502020204030204" pitchFamily="34" charset="0"/>
                      </a:endParaRPr>
                    </a:p>
                    <a:p>
                      <a:pPr marL="0" lvl="0" indent="0" algn="just">
                        <a:spcAft>
                          <a:spcPts val="0"/>
                        </a:spcAft>
                        <a:buClr>
                          <a:srgbClr val="FFFF00"/>
                        </a:buClr>
                        <a:buFont typeface="Wingdings" panose="05000000000000000000" pitchFamily="2" charset="2"/>
                        <a:buNone/>
                        <a:tabLst>
                          <a:tab pos="66675" algn="l"/>
                        </a:tabLst>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Ayrıca </a:t>
                      </a:r>
                      <a:r>
                        <a:rPr lang="tr-TR" sz="1600" u="sng" dirty="0" smtClean="0">
                          <a:effectLst/>
                          <a:latin typeface="Calibri" panose="020F0502020204030204" pitchFamily="34" charset="0"/>
                          <a:ea typeface="Times New Roman" panose="02020603050405020304" pitchFamily="18" charset="0"/>
                          <a:cs typeface="Calibri" panose="020F0502020204030204" pitchFamily="34" charset="0"/>
                        </a:rPr>
                        <a:t>varsa</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Donanım yatırımlarını bulut teknolojiler kullanarak düşürme kabiliyetleri</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Mobil platformlardan veri ve raporlara erişim kabiliyetleri </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alandaki işletme faaliyetlerinin sürdürülebilirliğine yönelik imkan / kabiliyet / altyapının geliştirilmesi ile ilgili iş paketlerine projede yer verilmiş olması</a:t>
                      </a:r>
                    </a:p>
                  </a:txBody>
                  <a:tcPr marT="45551" marB="45551">
                    <a:solidFill>
                      <a:schemeClr val="tx2">
                        <a:lumMod val="75000"/>
                      </a:schemeClr>
                    </a:solidFill>
                  </a:tcPr>
                </a:tc>
                <a:extLst>
                  <a:ext uri="{0D108BD9-81ED-4DB2-BD59-A6C34878D82A}">
                    <a16:rowId xmlns:a16="http://schemas.microsoft.com/office/drawing/2014/main" xmlns="" val="10000"/>
                  </a:ext>
                </a:extLst>
              </a:tr>
            </a:tbl>
          </a:graphicData>
        </a:graphic>
      </p:graphicFrame>
    </p:spTree>
    <p:extLst>
      <p:ext uri="{BB962C8B-B14F-4D97-AF65-F5344CB8AC3E}">
        <p14:creationId xmlns:p14="http://schemas.microsoft.com/office/powerpoint/2010/main" val="15212871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178101629"/>
              </p:ext>
            </p:extLst>
          </p:nvPr>
        </p:nvGraphicFramePr>
        <p:xfrm>
          <a:off x="1993198" y="1976140"/>
          <a:ext cx="6971290" cy="4176464"/>
        </p:xfrm>
        <a:graphic>
          <a:graphicData uri="http://schemas.openxmlformats.org/drawingml/2006/table">
            <a:tbl>
              <a:tblPr firstRow="1" bandRow="1">
                <a:tableStyleId>{5A111915-BE36-4E01-A7E5-04B1672EAD32}</a:tableStyleId>
              </a:tblPr>
              <a:tblGrid>
                <a:gridCol w="6971290">
                  <a:extLst>
                    <a:ext uri="{9D8B030D-6E8A-4147-A177-3AD203B41FA5}">
                      <a16:colId xmlns:a16="http://schemas.microsoft.com/office/drawing/2014/main" xmlns="" val="20000"/>
                    </a:ext>
                  </a:extLst>
                </a:gridCol>
              </a:tblGrid>
              <a:tr h="4176464">
                <a:tc>
                  <a:txBody>
                    <a:bodyPr/>
                    <a:lstStyle/>
                    <a:p>
                      <a:pPr algn="just">
                        <a:lnSpc>
                          <a:spcPct val="100000"/>
                        </a:lnSpc>
                        <a:spcBef>
                          <a:spcPts val="600"/>
                        </a:spcBef>
                        <a:spcAft>
                          <a:spcPts val="600"/>
                        </a:spcAft>
                      </a:pP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Nesnelerin </a:t>
                      </a:r>
                      <a:r>
                        <a:rPr lang="tr-TR" sz="1600" b="1" kern="1200" dirty="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İnterneti </a:t>
                      </a:r>
                      <a:r>
                        <a:rPr lang="tr-TR" sz="1600" dirty="0">
                          <a:effectLst/>
                          <a:latin typeface="Calibri" panose="020F0502020204030204" pitchFamily="34" charset="0"/>
                          <a:ea typeface="Times New Roman" panose="02020603050405020304" pitchFamily="18" charset="0"/>
                          <a:cs typeface="Calibri" panose="020F0502020204030204" pitchFamily="34" charset="0"/>
                        </a:rPr>
                        <a:t>uygulamaları; internet / intranet / kablosuz ağ şebekeleriyle birbirine bağlı fiziksel nesneler (makineler, robotlar, araçlar, sensörler, çalıştırıcılar, kontrolörler) arasında iletişim ve/veya bu nesnelerden merkezi veri tabanlarına ve bulut sistemlerine veri transferi altyapısı oluşturularak imalat -  imalat tesis yönetimi – lojistik – kalite kontrolde dijitalleşme düzeyini arttıran sistemlerdir. Sunucular üzerindeki yazılım çözümleri ile güncel ve geçmiş veriler değerlendirilerek, nesnelere ilişkin eylemler hayata geçirilmektedir. Bu eylemler bazı durumlarda ilgili kullanıcıların bilgilendirilmesi veya ikazı şeklinde gerçekleşirken, başka durumlarda ise üretim sistemlerinde motor hareketi, anahtarlama, çevresel koşulların değişmesi gibi fiziksel değişikliklerle sonuçlanabilmektedir.</a:t>
                      </a:r>
                    </a:p>
                    <a:p>
                      <a:pPr algn="just">
                        <a:lnSpc>
                          <a:spcPct val="100000"/>
                        </a:lnSpc>
                        <a:spcBef>
                          <a:spcPts val="600"/>
                        </a:spcBef>
                        <a:spcAft>
                          <a:spcPts val="600"/>
                        </a:spcAft>
                      </a:pPr>
                      <a:r>
                        <a:rPr lang="tr-TR" sz="1600" dirty="0">
                          <a:effectLst/>
                          <a:latin typeface="Calibri" panose="020F0502020204030204" pitchFamily="34" charset="0"/>
                          <a:ea typeface="Times New Roman" panose="02020603050405020304" pitchFamily="18" charset="0"/>
                          <a:cs typeface="Calibri" panose="020F0502020204030204" pitchFamily="34" charset="0"/>
                        </a:rPr>
                        <a:t>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Bu </a:t>
                      </a:r>
                      <a:r>
                        <a:rPr lang="tr-TR" sz="1600" dirty="0">
                          <a:effectLst/>
                          <a:latin typeface="Calibri" panose="020F0502020204030204" pitchFamily="34" charset="0"/>
                          <a:ea typeface="Times New Roman" panose="02020603050405020304" pitchFamily="18" charset="0"/>
                          <a:cs typeface="Calibri" panose="020F0502020204030204" pitchFamily="34" charset="0"/>
                        </a:rPr>
                        <a:t>uygun proje konusunu içeren projeler; Nesnelerin İnterneti uygulamaları kullanılmak suretiyle, </a:t>
                      </a:r>
                      <a:r>
                        <a:rPr lang="tr-TR" sz="1600" b="1" u="sng" dirty="0">
                          <a:effectLst/>
                          <a:latin typeface="Calibri" panose="020F0502020204030204" pitchFamily="34" charset="0"/>
                          <a:ea typeface="Times New Roman" panose="02020603050405020304" pitchFamily="18" charset="0"/>
                          <a:cs typeface="Calibri" panose="020F0502020204030204" pitchFamily="34" charset="0"/>
                        </a:rPr>
                        <a:t>imalat sanayi sektörü </a:t>
                      </a:r>
                      <a:r>
                        <a:rPr lang="tr-TR" sz="1600" b="1" u="sng" dirty="0" smtClean="0">
                          <a:effectLst/>
                          <a:latin typeface="Calibri" panose="020F0502020204030204" pitchFamily="34" charset="0"/>
                          <a:ea typeface="Times New Roman" panose="02020603050405020304" pitchFamily="18" charset="0"/>
                          <a:cs typeface="Calibri" panose="020F0502020204030204" pitchFamily="34" charset="0"/>
                        </a:rPr>
                        <a:t>işletmesinin</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 </a:t>
                      </a:r>
                      <a:r>
                        <a:rPr lang="tr-TR" sz="1600" b="1" kern="1200" dirty="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ÜRETİM PROSESLERİNİN İZLENMESİ VE KONTROLÜ,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STOK KONTROLÜ, KALİTE </a:t>
                      </a:r>
                      <a:r>
                        <a:rPr lang="tr-TR" sz="1600" b="1" kern="1200" dirty="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KONTROL,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LOJİSTİK, ENERJİ KULLANIMI</a:t>
                      </a:r>
                      <a:r>
                        <a:rPr lang="tr-TR" sz="16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600" dirty="0">
                          <a:effectLst/>
                          <a:latin typeface="Calibri" panose="020F0502020204030204" pitchFamily="34" charset="0"/>
                          <a:ea typeface="Times New Roman" panose="02020603050405020304" pitchFamily="18" charset="0"/>
                          <a:cs typeface="Calibri" panose="020F0502020204030204" pitchFamily="34" charset="0"/>
                        </a:rPr>
                        <a:t>iş süreçlerinden </a:t>
                      </a:r>
                      <a:r>
                        <a:rPr lang="tr-TR" sz="1600" b="1" kern="1200" dirty="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EN AZ BİRİNİ</a:t>
                      </a:r>
                      <a:r>
                        <a:rPr lang="tr-TR" sz="1600" b="1" kern="1200" dirty="0">
                          <a:solidFill>
                            <a:srgbClr val="0033CC"/>
                          </a:solidFill>
                          <a:effectLst/>
                          <a:latin typeface="Calibri" panose="020F0502020204030204" pitchFamily="34" charset="0"/>
                          <a:ea typeface="Times New Roman" panose="02020603050405020304" pitchFamily="18" charset="0"/>
                          <a:cs typeface="Calibri" panose="020F0502020204030204" pitchFamily="34" charset="0"/>
                        </a:rPr>
                        <a:t> </a:t>
                      </a:r>
                      <a:r>
                        <a:rPr lang="tr-TR" sz="1600" dirty="0">
                          <a:effectLst/>
                          <a:latin typeface="Calibri" panose="020F0502020204030204" pitchFamily="34" charset="0"/>
                          <a:ea typeface="Times New Roman" panose="02020603050405020304" pitchFamily="18" charset="0"/>
                          <a:cs typeface="Calibri" panose="020F0502020204030204" pitchFamily="34" charset="0"/>
                        </a:rPr>
                        <a:t>iyileştirecek veya ihtiyaçlarını giderecek çözümler üretiyor olmalıdır</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flipV="1">
            <a:off x="2017863" y="1832124"/>
            <a:ext cx="6912768"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116574" y="762229"/>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NESNELERİN İNTERNETİ</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
        <p:nvSpPr>
          <p:cNvPr id="16" name="Dikdörtgen 15"/>
          <p:cNvSpPr/>
          <p:nvPr/>
        </p:nvSpPr>
        <p:spPr>
          <a:xfrm>
            <a:off x="1930382" y="870310"/>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403985"/>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32</a:t>
            </a:fld>
            <a:endParaRPr lang="en-CA" dirty="0">
              <a:latin typeface="Calibri" panose="020F0502020204030204" pitchFamily="34" charset="0"/>
            </a:endParaRPr>
          </a:p>
        </p:txBody>
      </p:sp>
    </p:spTree>
    <p:extLst>
      <p:ext uri="{BB962C8B-B14F-4D97-AF65-F5344CB8AC3E}">
        <p14:creationId xmlns:p14="http://schemas.microsoft.com/office/powerpoint/2010/main" val="12103538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1801454754"/>
              </p:ext>
            </p:extLst>
          </p:nvPr>
        </p:nvGraphicFramePr>
        <p:xfrm>
          <a:off x="19320" y="2056829"/>
          <a:ext cx="9124680" cy="4724062"/>
        </p:xfrm>
        <a:graphic>
          <a:graphicData uri="http://schemas.openxmlformats.org/drawingml/2006/table">
            <a:tbl>
              <a:tblPr firstRow="1" bandRow="1">
                <a:tableStyleId>{5A111915-BE36-4E01-A7E5-04B1672EAD32}</a:tableStyleId>
              </a:tblPr>
              <a:tblGrid>
                <a:gridCol w="9124680">
                  <a:extLst>
                    <a:ext uri="{9D8B030D-6E8A-4147-A177-3AD203B41FA5}">
                      <a16:colId xmlns:a16="http://schemas.microsoft.com/office/drawing/2014/main" xmlns="" val="20000"/>
                    </a:ext>
                  </a:extLst>
                </a:gridCol>
              </a:tblGrid>
              <a:tr h="4023768">
                <a:tc>
                  <a:txBody>
                    <a:bodyPr/>
                    <a:lstStyle/>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Projenin, </a:t>
                      </a:r>
                      <a:r>
                        <a:rPr lang="tr-TR" sz="1600" b="1" dirty="0" smtClean="0">
                          <a:effectLst/>
                          <a:latin typeface="Calibri" panose="020F0502020204030204" pitchFamily="34" charset="0"/>
                          <a:ea typeface="Times New Roman" panose="02020603050405020304" pitchFamily="18" charset="0"/>
                        </a:rPr>
                        <a:t>Nesnelerin İnterneti uygulamaları</a:t>
                      </a:r>
                      <a:r>
                        <a:rPr lang="tr-TR" sz="1600" dirty="0" smtClean="0">
                          <a:effectLst/>
                          <a:latin typeface="Calibri" panose="020F0502020204030204" pitchFamily="34" charset="0"/>
                          <a:ea typeface="Times New Roman" panose="02020603050405020304" pitchFamily="18" charset="0"/>
                        </a:rPr>
                        <a:t> kullanılmak suretiyle; </a:t>
                      </a:r>
                      <a:r>
                        <a:rPr lang="tr-TR" sz="1600" b="1" u="sng" dirty="0" smtClean="0">
                          <a:effectLst/>
                          <a:latin typeface="Calibri" panose="020F0502020204030204" pitchFamily="34" charset="0"/>
                          <a:ea typeface="Times New Roman" panose="02020603050405020304" pitchFamily="18" charset="0"/>
                        </a:rPr>
                        <a:t>imalat sanayi sektörü işletmesinin</a:t>
                      </a:r>
                      <a:r>
                        <a:rPr lang="tr-TR" sz="1600" dirty="0" smtClean="0">
                          <a:effectLst/>
                          <a:latin typeface="Calibri" panose="020F0502020204030204" pitchFamily="34" charset="0"/>
                          <a:ea typeface="Times New Roman" panose="02020603050405020304" pitchFamily="18" charset="0"/>
                        </a:rPr>
                        <a:t>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ÜRETİM PROSESLERİNİN İZLENMESİ VE KONTROLÜ, STOK KONTROLÜ, KALİTE KONTROL, LOJİSTİK, ENERJİ KULLANIMI </a:t>
                      </a:r>
                      <a:r>
                        <a:rPr lang="tr-TR" sz="1600" dirty="0" smtClean="0">
                          <a:effectLst/>
                          <a:latin typeface="Calibri" panose="020F0502020204030204" pitchFamily="34" charset="0"/>
                          <a:ea typeface="Times New Roman" panose="02020603050405020304" pitchFamily="18" charset="0"/>
                        </a:rPr>
                        <a:t>iş süreçlerinden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EN AZ BİRİNİ </a:t>
                      </a:r>
                      <a:r>
                        <a:rPr lang="tr-TR" sz="1600" dirty="0" smtClean="0">
                          <a:effectLst/>
                          <a:latin typeface="Calibri" panose="020F0502020204030204" pitchFamily="34" charset="0"/>
                          <a:ea typeface="Times New Roman" panose="02020603050405020304" pitchFamily="18" charset="0"/>
                        </a:rPr>
                        <a:t>iyileştirecek veya ihtiyaçlarını giderecek çözümler üretiyor olması</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Transfer edilecek verilerle ilgili elektronik ve yazılımsal altyapının çalışma şeklinin açıklanıyor olması</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 Transfer edilecek verilerin ve sistemin verileri değerlendirerek göstereceği tepkilerin ilişkili iş süreçlerinde iyileştirme (verimlilik, maliyet, hız, kaynak optimizasyonu vb.) sağlama açısından etkililiği </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Varsa</a:t>
                      </a:r>
                      <a:r>
                        <a:rPr lang="tr-TR" sz="1600" baseline="0" dirty="0" smtClean="0">
                          <a:effectLst/>
                          <a:latin typeface="Calibri" panose="020F0502020204030204" pitchFamily="34" charset="0"/>
                          <a:ea typeface="Times New Roman" panose="02020603050405020304" pitchFamily="18" charset="0"/>
                        </a:rPr>
                        <a:t> s</a:t>
                      </a:r>
                      <a:r>
                        <a:rPr lang="tr-TR" sz="1600" dirty="0" smtClean="0">
                          <a:effectLst/>
                          <a:latin typeface="Calibri" panose="020F0502020204030204" pitchFamily="34" charset="0"/>
                          <a:ea typeface="Times New Roman" panose="02020603050405020304" pitchFamily="18" charset="0"/>
                        </a:rPr>
                        <a:t>istemin farklı firmaların mamulü olan fiziksel nesnelerin iletişimini sağlayabilme kabiliyetleri</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 konusu ürünün; dijital teknolojilerle entegre olma kabiliyetleri</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ürünün potansiyel alıcısı olan en az bir adet “bilanço esasına göre defter tutan ve </a:t>
                      </a:r>
                      <a:r>
                        <a:rPr lang="tr-TR" sz="1600" b="1" strike="noStrike"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2021 </a:t>
                      </a:r>
                      <a:r>
                        <a:rPr lang="tr-TR" sz="1600" b="1"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yılında net satış hasılatı 500.000 TL’nin üzerinde olan işletmenin” satın alma niyet beyanının varlığı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Teklif Çağrısı duyurusu altında bulunan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Satın Alma Niyet Beyanı</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nı doldurup ek olarak sisteme yükleyiniz)</a:t>
                      </a:r>
                    </a:p>
                    <a:p>
                      <a:pPr marL="0" lvl="0" indent="0" algn="just">
                        <a:spcAft>
                          <a:spcPts val="0"/>
                        </a:spcAft>
                        <a:buClr>
                          <a:srgbClr val="FFFF00"/>
                        </a:buClr>
                        <a:buFont typeface="Wingdings" panose="05000000000000000000" pitchFamily="2" charset="2"/>
                        <a:buNone/>
                        <a:tabLst>
                          <a:tab pos="66675" algn="l"/>
                        </a:tabLst>
                      </a:pPr>
                      <a:endParaRPr lang="tr-TR" sz="1600" dirty="0" smtClean="0">
                        <a:effectLst/>
                        <a:latin typeface="Calibri" panose="020F0502020204030204" pitchFamily="34" charset="0"/>
                        <a:ea typeface="Times New Roman" panose="02020603050405020304" pitchFamily="18" charset="0"/>
                        <a:cs typeface="Calibri" panose="020F0502020204030204" pitchFamily="34" charset="0"/>
                      </a:endParaRPr>
                    </a:p>
                    <a:p>
                      <a:pPr algn="just">
                        <a:spcAft>
                          <a:spcPts val="0"/>
                        </a:spcAft>
                        <a:tabLst>
                          <a:tab pos="66675" algn="l"/>
                        </a:tabLst>
                      </a:pPr>
                      <a:r>
                        <a:rPr lang="tr-TR" sz="1600" b="1" dirty="0" smtClean="0">
                          <a:effectLst/>
                          <a:latin typeface="Calibri" panose="020F0502020204030204" pitchFamily="34" charset="0"/>
                          <a:ea typeface="Times New Roman" panose="02020603050405020304" pitchFamily="18" charset="0"/>
                        </a:rPr>
                        <a:t>Ayrıca </a:t>
                      </a:r>
                      <a:r>
                        <a:rPr lang="tr-TR" sz="1600" b="1" u="sng" dirty="0" smtClean="0">
                          <a:effectLst/>
                          <a:latin typeface="Calibri" panose="020F0502020204030204" pitchFamily="34" charset="0"/>
                          <a:ea typeface="Times New Roman" panose="02020603050405020304" pitchFamily="18" charset="0"/>
                        </a:rPr>
                        <a:t>varsa</a:t>
                      </a:r>
                      <a:r>
                        <a:rPr lang="tr-TR" sz="1600" b="1" dirty="0" smtClean="0">
                          <a:effectLst/>
                          <a:latin typeface="Calibri" panose="020F0502020204030204" pitchFamily="34" charset="0"/>
                          <a:ea typeface="Times New Roman" panose="02020603050405020304" pitchFamily="18" charset="0"/>
                        </a:rPr>
                        <a:t>:</a:t>
                      </a:r>
                      <a:endParaRPr lang="tr-TR" sz="1600" dirty="0" smtClean="0">
                        <a:effectLst/>
                        <a:latin typeface="Calibri" panose="020F0502020204030204" pitchFamily="34" charset="0"/>
                        <a:ea typeface="Times New Roman" panose="02020603050405020304" pitchFamily="18" charset="0"/>
                      </a:endParaRP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Donanım yatırımlarını bulut teknolojiler kullanarak düşürme kabiliyetleri</a:t>
                      </a:r>
                    </a:p>
                    <a:p>
                      <a:pPr marL="285750" indent="-285750">
                        <a:buClr>
                          <a:srgbClr val="FFFF00"/>
                        </a:buClr>
                        <a:buFont typeface="Wingdings" panose="05000000000000000000" pitchFamily="2" charset="2"/>
                        <a:buChar char="§"/>
                      </a:pPr>
                      <a:r>
                        <a:rPr lang="tr-TR" sz="1600" b="1" kern="1200" dirty="0" smtClean="0">
                          <a:solidFill>
                            <a:schemeClr val="bg1"/>
                          </a:solidFill>
                          <a:effectLst/>
                          <a:latin typeface="Calibri" panose="020F0502020204030204" pitchFamily="34" charset="0"/>
                          <a:ea typeface="Times New Roman" panose="02020603050405020304" pitchFamily="18" charset="0"/>
                          <a:cs typeface="+mn-cs"/>
                        </a:rPr>
                        <a:t>Mobil platformlardan veri ve raporlara erişim kabiliyetleri</a:t>
                      </a:r>
                    </a:p>
                    <a:p>
                      <a:pPr marL="285750" indent="-285750" algn="just">
                        <a:buClr>
                          <a:srgbClr val="FFFF00"/>
                        </a:buClr>
                        <a:buFont typeface="Wingdings" panose="05000000000000000000" pitchFamily="2" charset="2"/>
                        <a:buChar char="§"/>
                      </a:pP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Proje konusu alandaki işletme faaliyetlerinin sürdürülebilirliğine yönelik imkan / kabiliyet / altyapının geliştirilmesi ile ilgili iş paketlerine projede yer verilmiş olması</a:t>
                      </a:r>
                    </a:p>
                  </a:txBody>
                  <a:tcPr marT="45551" marB="45551">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flipV="1">
            <a:off x="19320" y="1976140"/>
            <a:ext cx="9124679"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824517" y="751962"/>
            <a:ext cx="7034106"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71542"/>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33</a:t>
            </a:fld>
            <a:endParaRPr lang="en-CA" dirty="0">
              <a:latin typeface="Calibri" panose="020F0502020204030204" pitchFamily="34" charset="0"/>
            </a:endParaRPr>
          </a:p>
        </p:txBody>
      </p:sp>
      <p:sp>
        <p:nvSpPr>
          <p:cNvPr id="18" name="Dikdörtgen 17"/>
          <p:cNvSpPr/>
          <p:nvPr/>
        </p:nvSpPr>
        <p:spPr>
          <a:xfrm>
            <a:off x="19320" y="730597"/>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NESNELERİN İNTERNETİ</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15019885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4111080657"/>
              </p:ext>
            </p:extLst>
          </p:nvPr>
        </p:nvGraphicFramePr>
        <p:xfrm>
          <a:off x="2123727" y="1674708"/>
          <a:ext cx="6806903" cy="4358993"/>
        </p:xfrm>
        <a:graphic>
          <a:graphicData uri="http://schemas.openxmlformats.org/drawingml/2006/table">
            <a:tbl>
              <a:tblPr firstRow="1" bandRow="1">
                <a:tableStyleId>{5A111915-BE36-4E01-A7E5-04B1672EAD32}</a:tableStyleId>
              </a:tblPr>
              <a:tblGrid>
                <a:gridCol w="6806903">
                  <a:extLst>
                    <a:ext uri="{9D8B030D-6E8A-4147-A177-3AD203B41FA5}">
                      <a16:colId xmlns:a16="http://schemas.microsoft.com/office/drawing/2014/main" xmlns="" val="20000"/>
                    </a:ext>
                  </a:extLst>
                </a:gridCol>
              </a:tblGrid>
              <a:tr h="4358993">
                <a:tc>
                  <a:txBody>
                    <a:bodyPr/>
                    <a:lstStyle/>
                    <a:p>
                      <a:pPr algn="just">
                        <a:spcBef>
                          <a:spcPts val="600"/>
                        </a:spcBef>
                        <a:spcAft>
                          <a:spcPts val="600"/>
                        </a:spcAft>
                      </a:pP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Endüstriyel robotlar</a:t>
                      </a:r>
                      <a:r>
                        <a:rPr lang="tr-TR" sz="1600" dirty="0" smtClean="0">
                          <a:effectLst/>
                          <a:latin typeface="Calibri" panose="020F0502020204030204" pitchFamily="34" charset="0"/>
                          <a:ea typeface="Times New Roman" panose="02020603050405020304" pitchFamily="18" charset="0"/>
                        </a:rPr>
                        <a:t>, endüstriyel uygulamalarda kullanılan, sabit konumlu veya hareketli olabilen, üç veya daha fazla programlanabilir eksene sahip, otomatik kontrollü, yeniden programlanabilir çok amaçlı manipülatöre (mekanik işlemi gerçekleştiren mafsallı kol) sahip cihazlardır. </a:t>
                      </a:r>
                    </a:p>
                    <a:p>
                      <a:pPr algn="just">
                        <a:spcBef>
                          <a:spcPts val="600"/>
                        </a:spcBef>
                        <a:spcAft>
                          <a:spcPts val="600"/>
                        </a:spcAft>
                      </a:pPr>
                      <a:r>
                        <a:rPr lang="tr-TR" sz="1600" dirty="0" smtClean="0">
                          <a:effectLst/>
                          <a:latin typeface="Calibri" panose="020F0502020204030204" pitchFamily="34" charset="0"/>
                          <a:ea typeface="Times New Roman" panose="02020603050405020304" pitchFamily="18" charset="0"/>
                        </a:rPr>
                        <a:t>Bu robotlar imalat sanayinde; malzemelerin / parçaların taşınması, birleştirilmesi - sökülmesi, sıralanması, temizlenmesi – parlatılması, kesilmesi, perçinlenmesi vb. işlemlerinde ve kaynak, boyama, stoklama – yükleme - boşaltma, döküm, kontrol – ölçüm otomasyonunda kullanılır, enerji kullanımında verimlilik sağlayabilir. Üretimle ilgili tehlikeli ve riskli yerlerde yapılacak farklı işlemleri de gerçekleştirebilirler. </a:t>
                      </a:r>
                    </a:p>
                    <a:p>
                      <a:pPr algn="just">
                        <a:spcBef>
                          <a:spcPts val="600"/>
                        </a:spcBef>
                        <a:spcAft>
                          <a:spcPts val="600"/>
                        </a:spcAft>
                      </a:pPr>
                      <a:r>
                        <a:rPr lang="tr-TR" sz="1600" dirty="0" smtClean="0">
                          <a:effectLst/>
                          <a:latin typeface="Calibri" panose="020F0502020204030204" pitchFamily="34" charset="0"/>
                          <a:ea typeface="Times New Roman" panose="02020603050405020304" pitchFamily="18" charset="0"/>
                        </a:rPr>
                        <a:t> </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Bu uygun proje konusunu içeren projeler; otonom robot teknolojileri kullanılmak suretiyle </a:t>
                      </a:r>
                      <a:r>
                        <a:rPr lang="tr-TR" sz="1600" b="1" u="sng" dirty="0" smtClean="0">
                          <a:effectLst/>
                          <a:latin typeface="Calibri" panose="020F0502020204030204" pitchFamily="34" charset="0"/>
                          <a:ea typeface="Times New Roman" panose="02020603050405020304" pitchFamily="18" charset="0"/>
                          <a:cs typeface="Times New Roman" panose="02020603050405020304" pitchFamily="18" charset="0"/>
                        </a:rPr>
                        <a:t>imalat sanayi sektörü işletmesinin</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ÜRETİM, KONTROL, TEST, ÖLÇÜM, STOK VEYA YÜKLEME – BOŞALTMA, ENERJİ KULLANIMI</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 iş süreçlerinden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EN AZ BİRİNİ </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iyileştirecek veya ihtiyaçlarını giderecek çözümler üretiyor olmalıdır.</a:t>
                      </a:r>
                      <a:endParaRPr lang="tr-TR" sz="1600" dirty="0">
                        <a:effectLst/>
                        <a:latin typeface="Calibri" panose="020F0502020204030204" pitchFamily="34" charset="0"/>
                        <a:ea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flipV="1">
            <a:off x="2146405" y="1486688"/>
            <a:ext cx="6746075"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2146406" y="870310"/>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88634"/>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34</a:t>
            </a:fld>
            <a:endParaRPr lang="en-CA" dirty="0">
              <a:latin typeface="Calibri" panose="020F0502020204030204" pitchFamily="34" charset="0"/>
            </a:endParaRPr>
          </a:p>
        </p:txBody>
      </p:sp>
      <p:sp>
        <p:nvSpPr>
          <p:cNvPr id="17" name="Dikdörtgen 16"/>
          <p:cNvSpPr/>
          <p:nvPr/>
        </p:nvSpPr>
        <p:spPr>
          <a:xfrm>
            <a:off x="48125" y="762229"/>
            <a:ext cx="1973179"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ENDÜSTRİYEL ROBOTLAR</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15751366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2817510848"/>
              </p:ext>
            </p:extLst>
          </p:nvPr>
        </p:nvGraphicFramePr>
        <p:xfrm>
          <a:off x="1428473" y="1932598"/>
          <a:ext cx="7488832" cy="4684006"/>
        </p:xfrm>
        <a:graphic>
          <a:graphicData uri="http://schemas.openxmlformats.org/drawingml/2006/table">
            <a:tbl>
              <a:tblPr firstRow="1" bandRow="1">
                <a:tableStyleId>{5A111915-BE36-4E01-A7E5-04B1672EAD32}</a:tableStyleId>
              </a:tblPr>
              <a:tblGrid>
                <a:gridCol w="7488832">
                  <a:extLst>
                    <a:ext uri="{9D8B030D-6E8A-4147-A177-3AD203B41FA5}">
                      <a16:colId xmlns:a16="http://schemas.microsoft.com/office/drawing/2014/main" xmlns="" val="20000"/>
                    </a:ext>
                  </a:extLst>
                </a:gridCol>
              </a:tblGrid>
              <a:tr h="4684006">
                <a:tc>
                  <a:txBody>
                    <a:bodyPr/>
                    <a:lstStyle/>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Projenin, endüstriyel</a:t>
                      </a:r>
                      <a:r>
                        <a:rPr lang="tr-TR" sz="1600" b="1" dirty="0" smtClean="0">
                          <a:effectLst/>
                          <a:latin typeface="Calibri" panose="020F0502020204030204" pitchFamily="34" charset="0"/>
                          <a:ea typeface="Times New Roman" panose="02020603050405020304" pitchFamily="18" charset="0"/>
                        </a:rPr>
                        <a:t> robot teknolojileri</a:t>
                      </a:r>
                      <a:r>
                        <a:rPr lang="tr-TR" sz="1600" dirty="0" smtClean="0">
                          <a:effectLst/>
                          <a:latin typeface="Calibri" panose="020F0502020204030204" pitchFamily="34" charset="0"/>
                          <a:ea typeface="Times New Roman" panose="02020603050405020304" pitchFamily="18" charset="0"/>
                        </a:rPr>
                        <a:t> kullanılmak suretiyle; </a:t>
                      </a:r>
                      <a:r>
                        <a:rPr lang="tr-TR" sz="1600" b="1" u="sng" dirty="0" smtClean="0">
                          <a:effectLst/>
                          <a:latin typeface="Calibri" panose="020F0502020204030204" pitchFamily="34" charset="0"/>
                          <a:ea typeface="Times New Roman" panose="02020603050405020304" pitchFamily="18" charset="0"/>
                        </a:rPr>
                        <a:t>imalat sanayi sektörü işletmesinin</a:t>
                      </a:r>
                      <a:r>
                        <a:rPr lang="tr-TR" sz="1600" b="1" u="none" dirty="0" smtClean="0">
                          <a:effectLst/>
                          <a:latin typeface="Calibri" panose="020F0502020204030204" pitchFamily="34" charset="0"/>
                          <a:ea typeface="Times New Roman" panose="02020603050405020304" pitchFamily="18" charset="0"/>
                        </a:rPr>
                        <a:t>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ÜRETİM, KONTROL, TEST, ÖLÇÜM, STOK VEYA YÜKLEME – BOŞALTMA, ENERJİ KULLANIMI</a:t>
                      </a:r>
                      <a:r>
                        <a:rPr lang="tr-TR" sz="1600" dirty="0" smtClean="0">
                          <a:effectLst/>
                          <a:latin typeface="Calibri" panose="020F0502020204030204" pitchFamily="34" charset="0"/>
                          <a:ea typeface="Times New Roman" panose="02020603050405020304" pitchFamily="18" charset="0"/>
                        </a:rPr>
                        <a:t> iş süreçlerinden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EN AZ BİRİNİ</a:t>
                      </a:r>
                      <a:r>
                        <a:rPr lang="tr-TR" sz="1600" dirty="0" smtClean="0">
                          <a:effectLst/>
                          <a:latin typeface="Calibri" panose="020F0502020204030204" pitchFamily="34" charset="0"/>
                          <a:ea typeface="Times New Roman" panose="02020603050405020304" pitchFamily="18" charset="0"/>
                        </a:rPr>
                        <a:t> iyileştirecek veya ihtiyaçlarını giderecek çözümler üretiyor olması</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 konusu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ürünün; </a:t>
                      </a:r>
                      <a:r>
                        <a:rPr lang="tr-TR" sz="1600" dirty="0" smtClean="0">
                          <a:effectLst/>
                          <a:latin typeface="Calibri" panose="020F0502020204030204" pitchFamily="34" charset="0"/>
                          <a:ea typeface="Times New Roman" panose="02020603050405020304" pitchFamily="18" charset="0"/>
                        </a:rPr>
                        <a:t>dijital teknolojilerle entegre olma kabiliyetleri</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İşçilik maliyetini azaltma etkisi</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Ürün kalitesini arttırma ve standartlara uyumu sağlama kabiliyetleri</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İnsan gücü / kabiliyetinin yetersiz olduğu iş gerekliliklerini yerine getirme kabiliyetleri</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ürünün potansiyel alıcısı olan en az bir adet “bilanço esasına göre defter tutan ve </a:t>
                      </a:r>
                      <a:r>
                        <a:rPr lang="tr-TR" sz="1600" b="1" strike="noStrike"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2021 </a:t>
                      </a:r>
                      <a:r>
                        <a:rPr lang="tr-TR" sz="1600" b="1"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yılında net satış hasılatı 500.000 TL’nin üzerinde olan işletmenin” satın alma niyet beyanının varlığı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Teklif Çağrısı duyurusu altında bulunan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Satın Alma Niyet Beyanı</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nı doldurup ek olarak sisteme yükleyiniz)</a:t>
                      </a:r>
                    </a:p>
                    <a:p>
                      <a:pPr algn="just">
                        <a:spcAft>
                          <a:spcPts val="0"/>
                        </a:spcAft>
                        <a:tabLst>
                          <a:tab pos="66675" algn="l"/>
                        </a:tabLst>
                      </a:pPr>
                      <a:r>
                        <a:rPr lang="tr-TR" sz="1600" dirty="0" smtClean="0">
                          <a:effectLst/>
                          <a:latin typeface="Calibri" panose="020F0502020204030204" pitchFamily="34" charset="0"/>
                          <a:ea typeface="Times New Roman" panose="02020603050405020304" pitchFamily="18" charset="0"/>
                        </a:rPr>
                        <a:t> </a:t>
                      </a:r>
                    </a:p>
                    <a:p>
                      <a:pPr algn="just">
                        <a:spcAft>
                          <a:spcPts val="0"/>
                        </a:spcAft>
                        <a:tabLst>
                          <a:tab pos="66675" algn="l"/>
                        </a:tabLst>
                      </a:pPr>
                      <a:r>
                        <a:rPr lang="tr-TR" sz="1600" b="1" dirty="0" smtClean="0">
                          <a:effectLst/>
                          <a:latin typeface="Calibri" panose="020F0502020204030204" pitchFamily="34" charset="0"/>
                          <a:ea typeface="Times New Roman" panose="02020603050405020304" pitchFamily="18" charset="0"/>
                        </a:rPr>
                        <a:t>Ayrıca </a:t>
                      </a:r>
                      <a:r>
                        <a:rPr lang="tr-TR" sz="1600" b="1" u="sng" dirty="0" smtClean="0">
                          <a:effectLst/>
                          <a:latin typeface="Calibri" panose="020F0502020204030204" pitchFamily="34" charset="0"/>
                          <a:ea typeface="Times New Roman" panose="02020603050405020304" pitchFamily="18" charset="0"/>
                        </a:rPr>
                        <a:t>varsa</a:t>
                      </a:r>
                      <a:r>
                        <a:rPr lang="tr-TR" sz="1600" b="1" dirty="0" smtClean="0">
                          <a:effectLst/>
                          <a:latin typeface="Calibri" panose="020F0502020204030204" pitchFamily="34" charset="0"/>
                          <a:ea typeface="Times New Roman" panose="02020603050405020304" pitchFamily="18" charset="0"/>
                        </a:rPr>
                        <a:t>:</a:t>
                      </a:r>
                      <a:endParaRPr lang="tr-TR" sz="1600" dirty="0" smtClean="0">
                        <a:effectLst/>
                        <a:latin typeface="Calibri" panose="020F0502020204030204" pitchFamily="34" charset="0"/>
                        <a:ea typeface="Times New Roman" panose="02020603050405020304" pitchFamily="18" charset="0"/>
                      </a:endParaRPr>
                    </a:p>
                    <a:p>
                      <a:pPr marL="285750" indent="-285750" algn="just">
                        <a:buClr>
                          <a:srgbClr val="FFFF00"/>
                        </a:buClr>
                        <a:buFont typeface="Wingdings" panose="05000000000000000000" pitchFamily="2" charset="2"/>
                        <a:buChar char="§"/>
                      </a:pP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Proje konusu alandaki işletme faaliyetlerinin sürdürülebilirliğine yönelik imkan / kabiliyet / altyapının geliştirilmesi ile ilgili iş paketlerine projede yer verilmiş olması</a:t>
                      </a:r>
                    </a:p>
                    <a:p>
                      <a:pPr marL="285750" indent="-285750" algn="just">
                        <a:buClr>
                          <a:srgbClr val="FFFF00"/>
                        </a:buClr>
                        <a:buFont typeface="Wingdings" panose="05000000000000000000" pitchFamily="2" charset="2"/>
                        <a:buChar char="§"/>
                      </a:pP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Tehlikeli ortamda çalışma kabiliyeti</a:t>
                      </a:r>
                    </a:p>
                  </a:txBody>
                  <a:tcPr marT="45551" marB="45551">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a:off x="1447378" y="1895452"/>
            <a:ext cx="7411244" cy="868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2103511" y="751962"/>
            <a:ext cx="6755111"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88634"/>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 01 </a:t>
              </a:r>
              <a:r>
                <a:rPr lang="tr-TR" sz="1600" b="1" dirty="0">
                  <a:solidFill>
                    <a:srgbClr val="0070C0"/>
                  </a:solidFill>
                </a:rPr>
                <a:t>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35</a:t>
            </a:fld>
            <a:endParaRPr lang="en-CA" dirty="0">
              <a:latin typeface="Calibri" panose="020F0502020204030204" pitchFamily="34" charset="0"/>
            </a:endParaRPr>
          </a:p>
        </p:txBody>
      </p:sp>
      <p:sp>
        <p:nvSpPr>
          <p:cNvPr id="18" name="Dikdörtgen 17"/>
          <p:cNvSpPr/>
          <p:nvPr/>
        </p:nvSpPr>
        <p:spPr>
          <a:xfrm>
            <a:off x="48125" y="762229"/>
            <a:ext cx="1973179"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ENDÜSTRİYEL ROBOTLAR</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30379733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2473743193"/>
              </p:ext>
            </p:extLst>
          </p:nvPr>
        </p:nvGraphicFramePr>
        <p:xfrm>
          <a:off x="1993198" y="1641928"/>
          <a:ext cx="6696744" cy="3502563"/>
        </p:xfrm>
        <a:graphic>
          <a:graphicData uri="http://schemas.openxmlformats.org/drawingml/2006/table">
            <a:tbl>
              <a:tblPr firstRow="1" bandRow="1">
                <a:tableStyleId>{5A111915-BE36-4E01-A7E5-04B1672EAD32}</a:tableStyleId>
              </a:tblPr>
              <a:tblGrid>
                <a:gridCol w="6696744">
                  <a:extLst>
                    <a:ext uri="{9D8B030D-6E8A-4147-A177-3AD203B41FA5}">
                      <a16:colId xmlns:a16="http://schemas.microsoft.com/office/drawing/2014/main" xmlns="" val="20000"/>
                    </a:ext>
                  </a:extLst>
                </a:gridCol>
              </a:tblGrid>
              <a:tr h="3502563">
                <a:tc>
                  <a:txBody>
                    <a:bodyPr/>
                    <a:lstStyle/>
                    <a:p>
                      <a:pPr algn="just">
                        <a:spcAft>
                          <a:spcPts val="0"/>
                        </a:spcAft>
                      </a:pP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Akıllı sensörler</a:t>
                      </a:r>
                      <a:r>
                        <a:rPr lang="tr-TR" sz="1600" dirty="0" smtClean="0">
                          <a:effectLst/>
                          <a:latin typeface="Calibri" panose="020F0502020204030204" pitchFamily="34" charset="0"/>
                          <a:ea typeface="Times New Roman" panose="02020603050405020304" pitchFamily="18" charset="0"/>
                        </a:rPr>
                        <a:t>; çift yönlü haberleşme ara yüzlerine sahip, doğrudan algılanan veriyi analiz eden, makinelere kolay entegre olan ve daha düşük maliyetli </a:t>
                      </a:r>
                      <a:r>
                        <a:rPr lang="tr-TR" sz="1600" dirty="0" err="1" smtClean="0">
                          <a:effectLst/>
                          <a:latin typeface="Calibri" panose="020F0502020204030204" pitchFamily="34" charset="0"/>
                          <a:ea typeface="Times New Roman" panose="02020603050405020304" pitchFamily="18" charset="0"/>
                        </a:rPr>
                        <a:t>sensörlerdir</a:t>
                      </a:r>
                      <a:r>
                        <a:rPr lang="tr-TR" sz="1600" dirty="0" smtClean="0">
                          <a:effectLst/>
                          <a:latin typeface="Calibri" panose="020F0502020204030204" pitchFamily="34" charset="0"/>
                          <a:ea typeface="Times New Roman" panose="02020603050405020304" pitchFamily="18" charset="0"/>
                        </a:rPr>
                        <a:t>. Akıllı sensörler üretim tesislerinde; önceden algılama ile proseslerin hızla gelişen duruma adapte edilmesi,  verimliliğin artırılması, arıza yönetimi, makine performans yönetimi, endüstriyel otomasyon uygulamaları,  gibi konularda kullanılır.</a:t>
                      </a:r>
                    </a:p>
                    <a:p>
                      <a:pPr algn="just">
                        <a:spcAft>
                          <a:spcPts val="0"/>
                        </a:spcAft>
                      </a:pPr>
                      <a:r>
                        <a:rPr lang="tr-TR" sz="1600" dirty="0" smtClean="0">
                          <a:effectLst/>
                          <a:latin typeface="Calibri" panose="020F0502020204030204" pitchFamily="34" charset="0"/>
                          <a:ea typeface="Times New Roman" panose="02020603050405020304" pitchFamily="18" charset="0"/>
                        </a:rPr>
                        <a:t> </a:t>
                      </a:r>
                    </a:p>
                    <a:p>
                      <a:pPr algn="just"/>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Bu uygun proje konusunu içeren projeler; akıllı sensör teknolojileri kullanılmak suretiyle, </a:t>
                      </a:r>
                      <a:r>
                        <a:rPr lang="tr-TR" sz="1600" b="1" u="sng" dirty="0" smtClean="0">
                          <a:effectLst/>
                          <a:latin typeface="Calibri" panose="020F0502020204030204" pitchFamily="34" charset="0"/>
                          <a:ea typeface="Times New Roman" panose="02020603050405020304" pitchFamily="18" charset="0"/>
                          <a:cs typeface="Times New Roman" panose="02020603050405020304" pitchFamily="18" charset="0"/>
                        </a:rPr>
                        <a:t>imalat sanayi sektörü işletmesinin</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ÜRETİM VE / VEYA STOK GİRİŞ – ÇIKIŞ PROSESLERİNİN İZLENMESİ VE KONTROLÜ, ENERJİ KULLANIMI, YÜKLEME BOŞALTMA, BAKIM, HATA ÖNLEME </a:t>
                      </a:r>
                      <a:r>
                        <a:rPr lang="tr-TR" sz="1600" b="1" kern="1200" dirty="0" smtClean="0">
                          <a:solidFill>
                            <a:srgbClr val="0033CC"/>
                          </a:solidFill>
                          <a:effectLst/>
                          <a:latin typeface="Calibri" panose="020F0502020204030204" pitchFamily="34" charset="0"/>
                          <a:ea typeface="Times New Roman" panose="02020603050405020304" pitchFamily="18" charset="0"/>
                          <a:cs typeface="Calibri" panose="020F0502020204030204" pitchFamily="34" charset="0"/>
                        </a:rPr>
                        <a:t> </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iş süreçlerini iyileştirecek veya ihtiyaçlarını giderecek çözümler üretiyor olmalıdır.</a:t>
                      </a:r>
                    </a:p>
                    <a:p>
                      <a:endParaRPr lang="tr-TR" sz="1600" dirty="0">
                        <a:effectLst/>
                        <a:latin typeface="Calibri" panose="020F0502020204030204" pitchFamily="34" charset="0"/>
                        <a:ea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flipV="1">
            <a:off x="2017863" y="1486688"/>
            <a:ext cx="669674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116574" y="762229"/>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AKILLI SENSÖRLER</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
        <p:nvSpPr>
          <p:cNvPr id="15" name="Dikdörtgen 14"/>
          <p:cNvSpPr/>
          <p:nvPr/>
        </p:nvSpPr>
        <p:spPr>
          <a:xfrm>
            <a:off x="1475656" y="1472084"/>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930382" y="870310"/>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88634"/>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36</a:t>
            </a:fld>
            <a:endParaRPr lang="en-CA" dirty="0">
              <a:latin typeface="Calibri" panose="020F0502020204030204" pitchFamily="34" charset="0"/>
            </a:endParaRPr>
          </a:p>
        </p:txBody>
      </p:sp>
    </p:spTree>
    <p:extLst>
      <p:ext uri="{BB962C8B-B14F-4D97-AF65-F5344CB8AC3E}">
        <p14:creationId xmlns:p14="http://schemas.microsoft.com/office/powerpoint/2010/main" val="32501465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3912666327"/>
              </p:ext>
            </p:extLst>
          </p:nvPr>
        </p:nvGraphicFramePr>
        <p:xfrm>
          <a:off x="1403648" y="2048148"/>
          <a:ext cx="7488832" cy="4023768"/>
        </p:xfrm>
        <a:graphic>
          <a:graphicData uri="http://schemas.openxmlformats.org/drawingml/2006/table">
            <a:tbl>
              <a:tblPr firstRow="1" bandRow="1">
                <a:tableStyleId>{5A111915-BE36-4E01-A7E5-04B1672EAD32}</a:tableStyleId>
              </a:tblPr>
              <a:tblGrid>
                <a:gridCol w="7488832">
                  <a:extLst>
                    <a:ext uri="{9D8B030D-6E8A-4147-A177-3AD203B41FA5}">
                      <a16:colId xmlns:a16="http://schemas.microsoft.com/office/drawing/2014/main" xmlns="" val="20000"/>
                    </a:ext>
                  </a:extLst>
                </a:gridCol>
              </a:tblGrid>
              <a:tr h="4023768">
                <a:tc>
                  <a:txBody>
                    <a:bodyPr/>
                    <a:lstStyle/>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Projenin, </a:t>
                      </a:r>
                      <a:r>
                        <a:rPr lang="tr-TR" sz="1600" b="1" dirty="0" smtClean="0">
                          <a:effectLst/>
                          <a:latin typeface="Calibri" panose="020F0502020204030204" pitchFamily="34" charset="0"/>
                          <a:ea typeface="Times New Roman" panose="02020603050405020304" pitchFamily="18" charset="0"/>
                        </a:rPr>
                        <a:t>akıllı sensör teknolojileri </a:t>
                      </a:r>
                      <a:r>
                        <a:rPr lang="tr-TR" sz="1600" dirty="0" smtClean="0">
                          <a:effectLst/>
                          <a:latin typeface="Calibri" panose="020F0502020204030204" pitchFamily="34" charset="0"/>
                          <a:ea typeface="Times New Roman" panose="02020603050405020304" pitchFamily="18" charset="0"/>
                        </a:rPr>
                        <a:t>kullanılmak suretiyle; </a:t>
                      </a:r>
                      <a:r>
                        <a:rPr lang="tr-TR" sz="1600" b="1" u="sng" dirty="0" smtClean="0">
                          <a:effectLst/>
                          <a:latin typeface="Calibri" panose="020F0502020204030204" pitchFamily="34" charset="0"/>
                          <a:ea typeface="Times New Roman" panose="02020603050405020304" pitchFamily="18" charset="0"/>
                        </a:rPr>
                        <a:t>imalat sanayi sektörü işletmesinin</a:t>
                      </a:r>
                      <a:r>
                        <a:rPr lang="tr-TR" sz="1600" dirty="0" smtClean="0">
                          <a:effectLst/>
                          <a:latin typeface="Calibri" panose="020F0502020204030204" pitchFamily="34" charset="0"/>
                          <a:ea typeface="Times New Roman" panose="02020603050405020304" pitchFamily="18" charset="0"/>
                        </a:rPr>
                        <a:t>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ÜRETİM VE / VEYA STOK GİRİŞ – ÇIKIŞ PROSESLERİNİN İZLENMESİ VE KONTROLÜ, ENERJİ KULLANIMI, YÜKLEME BOŞALTMA, BAKIM, HATA ÖNLEME</a:t>
                      </a:r>
                      <a:r>
                        <a:rPr lang="tr-TR" sz="1600" b="1" kern="1200" dirty="0" smtClean="0">
                          <a:solidFill>
                            <a:srgbClr val="0033CC"/>
                          </a:solidFill>
                          <a:effectLst/>
                          <a:latin typeface="Calibri" panose="020F0502020204030204" pitchFamily="34" charset="0"/>
                          <a:ea typeface="Times New Roman" panose="02020603050405020304" pitchFamily="18" charset="0"/>
                          <a:cs typeface="Calibri" panose="020F0502020204030204" pitchFamily="34" charset="0"/>
                        </a:rPr>
                        <a:t> </a:t>
                      </a:r>
                      <a:r>
                        <a:rPr lang="tr-TR" sz="1600" dirty="0" smtClean="0">
                          <a:effectLst/>
                          <a:latin typeface="Calibri" panose="020F0502020204030204" pitchFamily="34" charset="0"/>
                          <a:ea typeface="Times New Roman" panose="02020603050405020304" pitchFamily="18" charset="0"/>
                        </a:rPr>
                        <a:t>iş süreçlerini iyileştirecek veya ihtiyaçlarını giderecek çözümler üretiyor olması</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 konusu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ürünün; </a:t>
                      </a:r>
                      <a:r>
                        <a:rPr lang="tr-TR" sz="1600" dirty="0" smtClean="0">
                          <a:effectLst/>
                          <a:latin typeface="Calibri" panose="020F0502020204030204" pitchFamily="34" charset="0"/>
                          <a:ea typeface="Times New Roman" panose="02020603050405020304" pitchFamily="18" charset="0"/>
                        </a:rPr>
                        <a:t>dijital teknolojilerle entegre olma kabiliyetleri</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ürünün potansiyel alıcısı olan en az bir adet “bilanço esasına göre defter tutan ve </a:t>
                      </a:r>
                      <a:r>
                        <a:rPr lang="tr-TR" sz="1600" b="1" strike="noStrike"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2021 </a:t>
                      </a:r>
                      <a:r>
                        <a:rPr lang="tr-TR" sz="1600" b="1"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yılında net satış hasılatı 500.000 TL’nin üzerinde olan işletmenin” satın alma niyet beyanının varlığı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Teklif Çağrısı duyurusu altında bulunan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Satın Alma Niyet Beyanı</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nı doldurup ek olarak sisteme yükleyiniz)</a:t>
                      </a:r>
                    </a:p>
                    <a:p>
                      <a:pPr algn="just">
                        <a:spcAft>
                          <a:spcPts val="0"/>
                        </a:spcAft>
                        <a:tabLst>
                          <a:tab pos="66675" algn="l"/>
                        </a:tabLst>
                      </a:pPr>
                      <a:r>
                        <a:rPr lang="tr-TR" sz="1600" dirty="0" smtClean="0">
                          <a:effectLst/>
                          <a:latin typeface="Calibri" panose="020F0502020204030204" pitchFamily="34" charset="0"/>
                          <a:ea typeface="Times New Roman" panose="02020603050405020304" pitchFamily="18" charset="0"/>
                        </a:rPr>
                        <a:t> </a:t>
                      </a:r>
                    </a:p>
                    <a:p>
                      <a:pPr algn="just">
                        <a:spcAft>
                          <a:spcPts val="0"/>
                        </a:spcAft>
                        <a:tabLst>
                          <a:tab pos="66675" algn="l"/>
                        </a:tabLst>
                      </a:pPr>
                      <a:r>
                        <a:rPr lang="tr-TR" sz="1600" b="1" dirty="0" smtClean="0">
                          <a:effectLst/>
                          <a:latin typeface="Calibri" panose="020F0502020204030204" pitchFamily="34" charset="0"/>
                          <a:ea typeface="Times New Roman" panose="02020603050405020304" pitchFamily="18" charset="0"/>
                        </a:rPr>
                        <a:t>Ayrıca </a:t>
                      </a:r>
                      <a:r>
                        <a:rPr lang="tr-TR" sz="1600" b="1" u="sng" dirty="0" smtClean="0">
                          <a:effectLst/>
                          <a:latin typeface="Calibri" panose="020F0502020204030204" pitchFamily="34" charset="0"/>
                          <a:ea typeface="Times New Roman" panose="02020603050405020304" pitchFamily="18" charset="0"/>
                        </a:rPr>
                        <a:t>varsa</a:t>
                      </a:r>
                      <a:r>
                        <a:rPr lang="tr-TR" sz="1600" b="1" dirty="0" smtClean="0">
                          <a:effectLst/>
                          <a:latin typeface="Calibri" panose="020F0502020204030204" pitchFamily="34" charset="0"/>
                          <a:ea typeface="Times New Roman" panose="02020603050405020304" pitchFamily="18" charset="0"/>
                        </a:rPr>
                        <a:t>:</a:t>
                      </a:r>
                      <a:endParaRPr lang="tr-TR" sz="1600" dirty="0" smtClean="0">
                        <a:effectLst/>
                        <a:latin typeface="Calibri" panose="020F0502020204030204" pitchFamily="34" charset="0"/>
                        <a:ea typeface="Times New Roman" panose="02020603050405020304" pitchFamily="18" charset="0"/>
                      </a:endParaRPr>
                    </a:p>
                    <a:p>
                      <a:pPr marL="285750" indent="-285750" algn="just">
                        <a:buClr>
                          <a:srgbClr val="FFFF00"/>
                        </a:buClr>
                        <a:buFont typeface="Wingdings" panose="05000000000000000000" pitchFamily="2" charset="2"/>
                        <a:buChar char="§"/>
                      </a:pP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Proje konusu alandaki işletme faaliyetlerinin sürdürülebilirliğine yönelik imkan / kabiliyet / altyapının geliştirilmesi ile ilgili iş paketlerine projede yer verilmiş olması</a:t>
                      </a:r>
                    </a:p>
                  </a:txBody>
                  <a:tcPr marT="45551" marB="45551">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flipV="1">
            <a:off x="1824517" y="1976140"/>
            <a:ext cx="669674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824517" y="751962"/>
            <a:ext cx="7034106"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9718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37</a:t>
            </a:fld>
            <a:endParaRPr lang="en-CA" dirty="0">
              <a:latin typeface="Calibri" panose="020F0502020204030204" pitchFamily="34" charset="0"/>
            </a:endParaRPr>
          </a:p>
        </p:txBody>
      </p:sp>
      <p:sp>
        <p:nvSpPr>
          <p:cNvPr id="19" name="Dikdörtgen 18"/>
          <p:cNvSpPr/>
          <p:nvPr/>
        </p:nvSpPr>
        <p:spPr>
          <a:xfrm>
            <a:off x="43095" y="770393"/>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AKILLI SENSÖRLER</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39110490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470568623"/>
              </p:ext>
            </p:extLst>
          </p:nvPr>
        </p:nvGraphicFramePr>
        <p:xfrm>
          <a:off x="1993198" y="1544092"/>
          <a:ext cx="6696744" cy="4260730"/>
        </p:xfrm>
        <a:graphic>
          <a:graphicData uri="http://schemas.openxmlformats.org/drawingml/2006/table">
            <a:tbl>
              <a:tblPr firstRow="1" bandRow="1">
                <a:tableStyleId>{5A111915-BE36-4E01-A7E5-04B1672EAD32}</a:tableStyleId>
              </a:tblPr>
              <a:tblGrid>
                <a:gridCol w="6696744">
                  <a:extLst>
                    <a:ext uri="{9D8B030D-6E8A-4147-A177-3AD203B41FA5}">
                      <a16:colId xmlns:a16="http://schemas.microsoft.com/office/drawing/2014/main" xmlns="" val="20000"/>
                    </a:ext>
                  </a:extLst>
                </a:gridCol>
              </a:tblGrid>
              <a:tr h="4260730">
                <a:tc>
                  <a:txBody>
                    <a:bodyPr/>
                    <a:lstStyle/>
                    <a:p>
                      <a:pPr algn="just">
                        <a:spcAft>
                          <a:spcPts val="0"/>
                        </a:spcAft>
                      </a:pP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Yapay zeka</a:t>
                      </a:r>
                      <a:r>
                        <a:rPr lang="tr-TR" sz="1600" dirty="0" smtClean="0">
                          <a:effectLst/>
                          <a:latin typeface="Calibri" panose="020F0502020204030204" pitchFamily="34" charset="0"/>
                          <a:ea typeface="Times New Roman" panose="02020603050405020304" pitchFamily="18" charset="0"/>
                        </a:rPr>
                        <a:t>; öğrenerek ve öğrendiklerinden kendi çıkarımlarını yaparak insan zekasını taklit eden teknolojilerdir. Yapay zeka teknolojileri sayesinde siber fiziksel sistemler insan müdahalesi olmadan otonom şekilde işler hale gelebilmektedir.</a:t>
                      </a:r>
                    </a:p>
                    <a:p>
                      <a:pPr algn="just">
                        <a:spcAft>
                          <a:spcPts val="0"/>
                        </a:spcAft>
                      </a:pPr>
                      <a:r>
                        <a:rPr lang="tr-TR" sz="1600" dirty="0" smtClean="0">
                          <a:effectLst/>
                          <a:latin typeface="Calibri" panose="020F0502020204030204" pitchFamily="34" charset="0"/>
                          <a:ea typeface="Times New Roman" panose="02020603050405020304" pitchFamily="18" charset="0"/>
                        </a:rPr>
                        <a:t> </a:t>
                      </a:r>
                    </a:p>
                    <a:p>
                      <a:pPr algn="just">
                        <a:spcAft>
                          <a:spcPts val="0"/>
                        </a:spcAft>
                      </a:pPr>
                      <a:r>
                        <a:rPr lang="tr-TR" sz="1600" dirty="0" smtClean="0">
                          <a:effectLst/>
                          <a:latin typeface="Calibri" panose="020F0502020204030204" pitchFamily="34" charset="0"/>
                          <a:ea typeface="Times New Roman" panose="02020603050405020304" pitchFamily="18" charset="0"/>
                        </a:rPr>
                        <a:t>Yapay zekanın imalat sanayinde kullanımına örnek olarak; proses ve </a:t>
                      </a:r>
                      <a:r>
                        <a:rPr lang="tr-TR" sz="1600" dirty="0" err="1" smtClean="0">
                          <a:effectLst/>
                          <a:latin typeface="Calibri" panose="020F0502020204030204" pitchFamily="34" charset="0"/>
                          <a:ea typeface="Times New Roman" panose="02020603050405020304" pitchFamily="18" charset="0"/>
                        </a:rPr>
                        <a:t>sensörlerden</a:t>
                      </a:r>
                      <a:r>
                        <a:rPr lang="tr-TR" sz="1600" dirty="0" smtClean="0">
                          <a:effectLst/>
                          <a:latin typeface="Calibri" panose="020F0502020204030204" pitchFamily="34" charset="0"/>
                          <a:ea typeface="Times New Roman" panose="02020603050405020304" pitchFamily="18" charset="0"/>
                        </a:rPr>
                        <a:t> gelen verilerin tamamen veya kısmen otonom bir şekilde önleyici / optimize edici aksiyonlara çevrilmesi, veriye dayalı otonom hata önleme,  </a:t>
                      </a:r>
                      <a:r>
                        <a:rPr lang="tr-TR" sz="1600" dirty="0" err="1" smtClean="0">
                          <a:effectLst/>
                          <a:latin typeface="Calibri" panose="020F0502020204030204" pitchFamily="34" charset="0"/>
                          <a:ea typeface="Times New Roman" panose="02020603050405020304" pitchFamily="18" charset="0"/>
                        </a:rPr>
                        <a:t>kestirimci</a:t>
                      </a:r>
                      <a:r>
                        <a:rPr lang="tr-TR" sz="1600" dirty="0" smtClean="0">
                          <a:effectLst/>
                          <a:latin typeface="Calibri" panose="020F0502020204030204" pitchFamily="34" charset="0"/>
                          <a:ea typeface="Times New Roman" panose="02020603050405020304" pitchFamily="18" charset="0"/>
                        </a:rPr>
                        <a:t> bakım, veriye dayalı otonom stok kontrolü gösterilebilir.</a:t>
                      </a:r>
                    </a:p>
                    <a:p>
                      <a:pPr algn="just">
                        <a:spcAft>
                          <a:spcPts val="0"/>
                        </a:spcAft>
                      </a:pPr>
                      <a:r>
                        <a:rPr lang="tr-TR" sz="1600" b="1" dirty="0" smtClean="0">
                          <a:solidFill>
                            <a:srgbClr val="0070C0"/>
                          </a:solidFill>
                          <a:effectLst/>
                          <a:latin typeface="Calibri" panose="020F0502020204030204" pitchFamily="34" charset="0"/>
                          <a:ea typeface="Times New Roman" panose="02020603050405020304" pitchFamily="18" charset="0"/>
                        </a:rPr>
                        <a:t> </a:t>
                      </a:r>
                      <a:endParaRPr lang="tr-TR" sz="1600" dirty="0" smtClean="0">
                        <a:effectLst/>
                        <a:latin typeface="Calibri" panose="020F0502020204030204" pitchFamily="34" charset="0"/>
                        <a:ea typeface="Times New Roman" panose="02020603050405020304" pitchFamily="18" charset="0"/>
                      </a:endParaRPr>
                    </a:p>
                    <a:p>
                      <a:pPr algn="just"/>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Bu uygun proje konusunu içeren projeler; yapay zeka teknolojileri kullanılmak suretiyle</a:t>
                      </a:r>
                      <a:r>
                        <a:rPr lang="tr-TR" sz="1600" u="sng" dirty="0" smtClean="0">
                          <a:effectLst/>
                          <a:latin typeface="Calibri" panose="020F0502020204030204" pitchFamily="34" charset="0"/>
                          <a:ea typeface="Times New Roman" panose="02020603050405020304" pitchFamily="18" charset="0"/>
                          <a:cs typeface="Times New Roman" panose="02020603050405020304" pitchFamily="18" charset="0"/>
                        </a:rPr>
                        <a:t>; imalat sanayi sektörü işletmesinin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ÜRETİM PROSESLERİNİN İZLENMESİ VE KONTROLÜ, PLANLAMA, STOK YÖNETİMİ, BAKIM, ENERJİ KULLANIMI, HATA ÖNLEME </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iş süreçlerinden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EN AZ BİRİNİ </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iyileştirecek veya ihtiyaçlarını giderecek çözümler üretiyor olmalıdır.</a:t>
                      </a:r>
                      <a:endParaRPr lang="tr-TR" sz="1600" dirty="0">
                        <a:effectLst/>
                        <a:latin typeface="Calibri" panose="020F0502020204030204" pitchFamily="34" charset="0"/>
                        <a:ea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flipV="1">
            <a:off x="2017863" y="1486688"/>
            <a:ext cx="669674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116574" y="762229"/>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YAPAY ZEKA</a:t>
            </a:r>
            <a:endParaRPr lang="tr-TR" sz="2800" b="1" dirty="0">
              <a:solidFill>
                <a:srgbClr val="006597"/>
              </a:solidFill>
              <a:latin typeface="Calibri" panose="020F0502020204030204" pitchFamily="34" charset="0"/>
            </a:endParaRPr>
          </a:p>
        </p:txBody>
      </p:sp>
      <p:sp>
        <p:nvSpPr>
          <p:cNvPr id="15" name="Dikdörtgen 14"/>
          <p:cNvSpPr/>
          <p:nvPr/>
        </p:nvSpPr>
        <p:spPr>
          <a:xfrm>
            <a:off x="1475656" y="1472084"/>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930382" y="870310"/>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88634"/>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38</a:t>
            </a:fld>
            <a:endParaRPr lang="en-CA" dirty="0">
              <a:latin typeface="Calibri" panose="020F0502020204030204" pitchFamily="34" charset="0"/>
            </a:endParaRPr>
          </a:p>
        </p:txBody>
      </p:sp>
    </p:spTree>
    <p:extLst>
      <p:ext uri="{BB962C8B-B14F-4D97-AF65-F5344CB8AC3E}">
        <p14:creationId xmlns:p14="http://schemas.microsoft.com/office/powerpoint/2010/main" val="8008796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3773899841"/>
              </p:ext>
            </p:extLst>
          </p:nvPr>
        </p:nvGraphicFramePr>
        <p:xfrm>
          <a:off x="1403648" y="2060238"/>
          <a:ext cx="7488832" cy="3261022"/>
        </p:xfrm>
        <a:graphic>
          <a:graphicData uri="http://schemas.openxmlformats.org/drawingml/2006/table">
            <a:tbl>
              <a:tblPr firstRow="1" bandRow="1">
                <a:tableStyleId>{5A111915-BE36-4E01-A7E5-04B1672EAD32}</a:tableStyleId>
              </a:tblPr>
              <a:tblGrid>
                <a:gridCol w="7488832">
                  <a:extLst>
                    <a:ext uri="{9D8B030D-6E8A-4147-A177-3AD203B41FA5}">
                      <a16:colId xmlns:a16="http://schemas.microsoft.com/office/drawing/2014/main" xmlns="" val="20000"/>
                    </a:ext>
                  </a:extLst>
                </a:gridCol>
              </a:tblGrid>
              <a:tr h="3191994">
                <a:tc>
                  <a:txBody>
                    <a:bodyPr/>
                    <a:lstStyle/>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Projenin, yapay zeka teknolojileri kullanılmak suretiyle</a:t>
                      </a:r>
                      <a:r>
                        <a:rPr lang="tr-TR" sz="1600" b="1" u="none" dirty="0" smtClean="0">
                          <a:effectLst/>
                          <a:latin typeface="Calibri" panose="020F0502020204030204" pitchFamily="34" charset="0"/>
                          <a:ea typeface="Times New Roman" panose="02020603050405020304" pitchFamily="18" charset="0"/>
                        </a:rPr>
                        <a:t>; </a:t>
                      </a:r>
                      <a:r>
                        <a:rPr lang="tr-TR" sz="1600" b="1" u="sng" dirty="0" smtClean="0">
                          <a:effectLst/>
                          <a:latin typeface="Calibri" panose="020F0502020204030204" pitchFamily="34" charset="0"/>
                          <a:ea typeface="Times New Roman" panose="02020603050405020304" pitchFamily="18" charset="0"/>
                        </a:rPr>
                        <a:t>imalat sanayi sektörü işletmesinin</a:t>
                      </a:r>
                      <a:r>
                        <a:rPr lang="tr-TR" sz="1600" dirty="0" smtClean="0">
                          <a:effectLst/>
                          <a:latin typeface="Calibri" panose="020F0502020204030204" pitchFamily="34" charset="0"/>
                          <a:ea typeface="Times New Roman" panose="02020603050405020304" pitchFamily="18" charset="0"/>
                        </a:rPr>
                        <a:t>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ÜRETİM PROSESLERİNİN İZLENMESİ VE KONTROLÜ,  PLANLAMA, STOK YÖNETİMİ, ENERJİ KULLANIMI, BAKIM, HATA ÖNLEME </a:t>
                      </a:r>
                      <a:r>
                        <a:rPr lang="tr-TR" sz="1600" dirty="0" smtClean="0">
                          <a:effectLst/>
                          <a:latin typeface="Calibri" panose="020F0502020204030204" pitchFamily="34" charset="0"/>
                          <a:ea typeface="Times New Roman" panose="02020603050405020304" pitchFamily="18" charset="0"/>
                        </a:rPr>
                        <a:t>iş süreçlerinden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EN AZ BİRİNİ </a:t>
                      </a:r>
                      <a:r>
                        <a:rPr lang="tr-TR" sz="1600" dirty="0" smtClean="0">
                          <a:effectLst/>
                          <a:latin typeface="Calibri" panose="020F0502020204030204" pitchFamily="34" charset="0"/>
                          <a:ea typeface="Times New Roman" panose="02020603050405020304" pitchFamily="18" charset="0"/>
                        </a:rPr>
                        <a:t>iyileştirecek veya ihtiyaçlarını giderecek çözümler üretiyor olması </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 konusu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ürünün; </a:t>
                      </a:r>
                      <a:r>
                        <a:rPr lang="tr-TR" sz="1600" dirty="0" smtClean="0">
                          <a:effectLst/>
                          <a:latin typeface="Calibri" panose="020F0502020204030204" pitchFamily="34" charset="0"/>
                          <a:ea typeface="Times New Roman" panose="02020603050405020304" pitchFamily="18" charset="0"/>
                        </a:rPr>
                        <a:t>dijital teknolojilerle entegre olma kabiliyetleri</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ürünün potansiyel alıcısı olan en az bir adet “bilanço esasına göre defter tutan ve </a:t>
                      </a:r>
                      <a:r>
                        <a:rPr lang="tr-TR" sz="1600" b="1" strike="noStrike"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2021 </a:t>
                      </a:r>
                      <a:r>
                        <a:rPr lang="tr-TR" sz="1600" b="1"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yılında net satış hasılatı 500.000 TL’nin üzerinde olan işletmenin” satın alma niyet beyanının varlığı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Teklif Çağrısı duyurusu altında bulunan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Satın Alma Niyet Beyanı</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nı doldurup ek olarak sisteme yükleyiniz)</a:t>
                      </a:r>
                    </a:p>
                    <a:p>
                      <a:pPr algn="just">
                        <a:spcAft>
                          <a:spcPts val="0"/>
                        </a:spcAft>
                        <a:tabLst>
                          <a:tab pos="66675" algn="l"/>
                        </a:tabLst>
                      </a:pPr>
                      <a:r>
                        <a:rPr lang="tr-TR" sz="1600" dirty="0" smtClean="0">
                          <a:effectLst/>
                          <a:latin typeface="Calibri" panose="020F0502020204030204" pitchFamily="34" charset="0"/>
                          <a:ea typeface="Times New Roman" panose="02020603050405020304" pitchFamily="18" charset="0"/>
                        </a:rPr>
                        <a:t> </a:t>
                      </a:r>
                    </a:p>
                    <a:p>
                      <a:pPr algn="just">
                        <a:spcAft>
                          <a:spcPts val="0"/>
                        </a:spcAft>
                        <a:tabLst>
                          <a:tab pos="66675" algn="l"/>
                        </a:tabLst>
                      </a:pPr>
                      <a:r>
                        <a:rPr lang="tr-TR" sz="1600" b="1" dirty="0" smtClean="0">
                          <a:effectLst/>
                          <a:latin typeface="Calibri" panose="020F0502020204030204" pitchFamily="34" charset="0"/>
                          <a:ea typeface="Times New Roman" panose="02020603050405020304" pitchFamily="18" charset="0"/>
                        </a:rPr>
                        <a:t>Ayrıca </a:t>
                      </a:r>
                      <a:r>
                        <a:rPr lang="tr-TR" sz="1600" b="1" u="sng" dirty="0" smtClean="0">
                          <a:effectLst/>
                          <a:latin typeface="Calibri" panose="020F0502020204030204" pitchFamily="34" charset="0"/>
                          <a:ea typeface="Times New Roman" panose="02020603050405020304" pitchFamily="18" charset="0"/>
                        </a:rPr>
                        <a:t>varsa</a:t>
                      </a:r>
                      <a:r>
                        <a:rPr lang="tr-TR" sz="1600" b="1" dirty="0" smtClean="0">
                          <a:effectLst/>
                          <a:latin typeface="Calibri" panose="020F0502020204030204" pitchFamily="34" charset="0"/>
                          <a:ea typeface="Times New Roman" panose="02020603050405020304" pitchFamily="18" charset="0"/>
                        </a:rPr>
                        <a:t>:</a:t>
                      </a:r>
                      <a:endParaRPr lang="tr-TR" sz="1600" dirty="0" smtClean="0">
                        <a:effectLst/>
                        <a:latin typeface="Calibri" panose="020F0502020204030204" pitchFamily="34" charset="0"/>
                        <a:ea typeface="Times New Roman" panose="02020603050405020304" pitchFamily="18" charset="0"/>
                      </a:endParaRPr>
                    </a:p>
                    <a:p>
                      <a:pPr marL="285750" indent="-285750" algn="just">
                        <a:buClr>
                          <a:srgbClr val="FFFF00"/>
                        </a:buClr>
                        <a:buFont typeface="Wingdings" panose="05000000000000000000" pitchFamily="2" charset="2"/>
                        <a:buChar char="§"/>
                      </a:pP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Proje konusu alandaki işletme faaliyetlerinin sürdürülebilirliğine yönelik imkan / kabiliyet / altyapının geliştirilmesi ile ilgili iş paketlerine projede yer verilmiş olması</a:t>
                      </a:r>
                    </a:p>
                  </a:txBody>
                  <a:tcPr marT="45551" marB="45551">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a:off x="1379621" y="1973179"/>
            <a:ext cx="7479002" cy="2961"/>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824517" y="751962"/>
            <a:ext cx="7034106"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9718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39</a:t>
            </a:fld>
            <a:endParaRPr lang="en-CA" dirty="0">
              <a:latin typeface="Calibri" panose="020F0502020204030204" pitchFamily="34" charset="0"/>
            </a:endParaRPr>
          </a:p>
        </p:txBody>
      </p:sp>
      <p:sp>
        <p:nvSpPr>
          <p:cNvPr id="19" name="Dikdörtgen 18"/>
          <p:cNvSpPr/>
          <p:nvPr/>
        </p:nvSpPr>
        <p:spPr>
          <a:xfrm>
            <a:off x="43095" y="770393"/>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YAPAY ZEKA</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1416853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3688301832"/>
              </p:ext>
            </p:extLst>
          </p:nvPr>
        </p:nvGraphicFramePr>
        <p:xfrm>
          <a:off x="1993197" y="1641928"/>
          <a:ext cx="6721409" cy="4162893"/>
        </p:xfrm>
        <a:graphic>
          <a:graphicData uri="http://schemas.openxmlformats.org/drawingml/2006/table">
            <a:tbl>
              <a:tblPr firstRow="1" bandRow="1">
                <a:tableStyleId>{5A111915-BE36-4E01-A7E5-04B1672EAD32}</a:tableStyleId>
              </a:tblPr>
              <a:tblGrid>
                <a:gridCol w="6721409">
                  <a:extLst>
                    <a:ext uri="{9D8B030D-6E8A-4147-A177-3AD203B41FA5}">
                      <a16:colId xmlns:a16="http://schemas.microsoft.com/office/drawing/2014/main" xmlns="" val="20000"/>
                    </a:ext>
                  </a:extLst>
                </a:gridCol>
              </a:tblGrid>
              <a:tr h="4162893">
                <a:tc>
                  <a:txBody>
                    <a:bodyPr/>
                    <a:lstStyle/>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Siber güvenlik teknolojileri; ağları, bilgisayarları, programları ve verileri siber saldırılardan koruyan teknolojilerdir.</a:t>
                      </a:r>
                    </a:p>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İmalat sanayinde siber güvenlik uygulamalarına örnek olarak; üretim sistemindeki makine ve cihazlardan gelen verilerin sadece yetkili kişilerin erişimine açık tutulması, verilerin güvenliğinin sağlanması, veri doğruluğunun saptanabilmesi konuları verilebilir.</a:t>
                      </a:r>
                    </a:p>
                    <a:p>
                      <a:pPr algn="just">
                        <a:spcAft>
                          <a:spcPts val="0"/>
                        </a:spcAft>
                      </a:pPr>
                      <a:endParaRPr lang="tr-TR" sz="1600" b="1" dirty="0" smtClean="0">
                        <a:solidFill>
                          <a:schemeClr val="bg1"/>
                        </a:solidFill>
                        <a:effectLst/>
                        <a:latin typeface="Calibri" panose="020F0502020204030204" pitchFamily="34" charset="0"/>
                        <a:ea typeface="Times New Roman" panose="02020603050405020304" pitchFamily="18" charset="0"/>
                      </a:endParaRPr>
                    </a:p>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Bu uygun proje konusunu içeren projeler; </a:t>
                      </a:r>
                      <a:r>
                        <a:rPr lang="tr-TR" sz="1600" b="1" u="sng" dirty="0" smtClean="0">
                          <a:solidFill>
                            <a:schemeClr val="bg1"/>
                          </a:solidFill>
                          <a:effectLst/>
                          <a:latin typeface="Calibri" panose="020F0502020204030204" pitchFamily="34" charset="0"/>
                          <a:ea typeface="Times New Roman" panose="02020603050405020304" pitchFamily="18" charset="0"/>
                        </a:rPr>
                        <a:t>imalat sanayi sektörü işletmesinin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ÜRETİM iş süreçlerindeki verilerin tek başına </a:t>
                      </a:r>
                      <a:r>
                        <a:rPr lang="tr-TR" sz="1600" b="1" u="sng" dirty="0" smtClean="0">
                          <a:solidFill>
                            <a:schemeClr val="bg1"/>
                          </a:solidFill>
                          <a:effectLst/>
                          <a:latin typeface="Calibri" panose="020F0502020204030204" pitchFamily="34" charset="0"/>
                          <a:ea typeface="Times New Roman" panose="02020603050405020304" pitchFamily="18" charset="0"/>
                        </a:rPr>
                        <a:t>veya bununla birlikte</a:t>
                      </a:r>
                      <a:r>
                        <a:rPr lang="tr-TR" sz="1600" b="1" dirty="0" smtClean="0">
                          <a:solidFill>
                            <a:schemeClr val="bg1"/>
                          </a:solidFill>
                          <a:effectLst/>
                          <a:latin typeface="Calibri" panose="020F0502020204030204" pitchFamily="34" charset="0"/>
                          <a:ea typeface="Times New Roman" panose="02020603050405020304" pitchFamily="18" charset="0"/>
                        </a:rPr>
                        <a:t>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TEDARİK, PAZARLAMA, YÖNETİM VE KARAR DESTEK,  LOJİSTİK</a:t>
                      </a:r>
                      <a:r>
                        <a:rPr lang="tr-TR" sz="1600" b="1" kern="1200" dirty="0" smtClean="0">
                          <a:solidFill>
                            <a:srgbClr val="0033CC"/>
                          </a:solidFill>
                          <a:effectLst/>
                          <a:latin typeface="Calibri" panose="020F0502020204030204" pitchFamily="34" charset="0"/>
                          <a:ea typeface="Times New Roman" panose="02020603050405020304" pitchFamily="18" charset="0"/>
                          <a:cs typeface="Calibri" panose="020F0502020204030204" pitchFamily="34" charset="0"/>
                        </a:rPr>
                        <a:t> </a:t>
                      </a:r>
                      <a:r>
                        <a:rPr lang="tr-TR" sz="1600" b="1" dirty="0" smtClean="0">
                          <a:solidFill>
                            <a:schemeClr val="bg1"/>
                          </a:solidFill>
                          <a:effectLst/>
                          <a:latin typeface="Calibri" panose="020F0502020204030204" pitchFamily="34" charset="0"/>
                          <a:ea typeface="Times New Roman" panose="02020603050405020304" pitchFamily="18" charset="0"/>
                        </a:rPr>
                        <a:t>iş süreçlerinden biri veya birkaçındaki verilerin </a:t>
                      </a:r>
                      <a:r>
                        <a:rPr lang="tr-TR" sz="1600" b="1" dirty="0" smtClean="0">
                          <a:solidFill>
                            <a:srgbClr val="FFFF00"/>
                          </a:solidFill>
                          <a:effectLst/>
                          <a:latin typeface="Calibri" panose="020F0502020204030204" pitchFamily="34" charset="0"/>
                          <a:ea typeface="Times New Roman" panose="02020603050405020304" pitchFamily="18" charset="0"/>
                        </a:rPr>
                        <a:t>siber güvenlik ihtiyaçlarını</a:t>
                      </a:r>
                      <a:r>
                        <a:rPr lang="tr-TR" sz="1600" b="1" dirty="0" smtClean="0">
                          <a:solidFill>
                            <a:schemeClr val="bg1"/>
                          </a:solidFill>
                          <a:effectLst/>
                          <a:latin typeface="Calibri" panose="020F0502020204030204" pitchFamily="34" charset="0"/>
                          <a:ea typeface="Times New Roman" panose="02020603050405020304" pitchFamily="18" charset="0"/>
                        </a:rPr>
                        <a:t> giderecek çözümler üretiyor olmalıdır</a:t>
                      </a:r>
                    </a:p>
                  </a:txBody>
                  <a:tcPr marL="68580" marR="68580" marT="0" marB="0">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flipV="1">
            <a:off x="2017863" y="1486688"/>
            <a:ext cx="669674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116574" y="762229"/>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SİBER GÜVENLİK </a:t>
            </a:r>
            <a:endParaRPr lang="tr-TR" sz="2800" b="1" dirty="0">
              <a:solidFill>
                <a:srgbClr val="006597"/>
              </a:solidFill>
              <a:latin typeface="Calibri" panose="020F0502020204030204" pitchFamily="34" charset="0"/>
            </a:endParaRPr>
          </a:p>
        </p:txBody>
      </p:sp>
      <p:sp>
        <p:nvSpPr>
          <p:cNvPr id="15" name="Dikdörtgen 14"/>
          <p:cNvSpPr/>
          <p:nvPr/>
        </p:nvSpPr>
        <p:spPr>
          <a:xfrm>
            <a:off x="1475656" y="1472084"/>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930382" y="870310"/>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88634"/>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40</a:t>
            </a:fld>
            <a:endParaRPr lang="en-CA" dirty="0">
              <a:latin typeface="Calibri" panose="020F0502020204030204" pitchFamily="34" charset="0"/>
            </a:endParaRPr>
          </a:p>
        </p:txBody>
      </p:sp>
    </p:spTree>
    <p:extLst>
      <p:ext uri="{BB962C8B-B14F-4D97-AF65-F5344CB8AC3E}">
        <p14:creationId xmlns:p14="http://schemas.microsoft.com/office/powerpoint/2010/main" val="26500990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39572337"/>
              </p:ext>
            </p:extLst>
          </p:nvPr>
        </p:nvGraphicFramePr>
        <p:xfrm>
          <a:off x="1441799" y="2009933"/>
          <a:ext cx="7488832" cy="4023768"/>
        </p:xfrm>
        <a:graphic>
          <a:graphicData uri="http://schemas.openxmlformats.org/drawingml/2006/table">
            <a:tbl>
              <a:tblPr firstRow="1" bandRow="1">
                <a:tableStyleId>{5A111915-BE36-4E01-A7E5-04B1672EAD32}</a:tableStyleId>
              </a:tblPr>
              <a:tblGrid>
                <a:gridCol w="7488832">
                  <a:extLst>
                    <a:ext uri="{9D8B030D-6E8A-4147-A177-3AD203B41FA5}">
                      <a16:colId xmlns:a16="http://schemas.microsoft.com/office/drawing/2014/main" xmlns="" val="20000"/>
                    </a:ext>
                  </a:extLst>
                </a:gridCol>
              </a:tblGrid>
              <a:tr h="4023768">
                <a:tc>
                  <a:txBody>
                    <a:bodyPr/>
                    <a:lstStyle/>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rPr>
                        <a:t>Projenin, </a:t>
                      </a:r>
                      <a:r>
                        <a:rPr lang="tr-TR" sz="1600" u="sng" dirty="0" smtClean="0">
                          <a:effectLst/>
                          <a:latin typeface="Calibri" panose="020F0502020204030204" pitchFamily="34" charset="0"/>
                          <a:ea typeface="Times New Roman" panose="02020603050405020304" pitchFamily="18" charset="0"/>
                        </a:rPr>
                        <a:t>imalat sanayi sektörü işletmesinin</a:t>
                      </a:r>
                      <a:r>
                        <a:rPr lang="tr-TR" sz="1600" dirty="0" smtClean="0">
                          <a:effectLst/>
                          <a:latin typeface="Calibri" panose="020F0502020204030204" pitchFamily="34" charset="0"/>
                          <a:ea typeface="Times New Roman" panose="02020603050405020304" pitchFamily="18" charset="0"/>
                        </a:rPr>
                        <a:t>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ÜRETİM</a:t>
                      </a:r>
                      <a:r>
                        <a:rPr lang="tr-TR" sz="1600" b="1" kern="1200" dirty="0" smtClean="0">
                          <a:solidFill>
                            <a:srgbClr val="0070C0"/>
                          </a:solidFill>
                          <a:effectLst/>
                          <a:latin typeface="Calibri" panose="020F0502020204030204" pitchFamily="34" charset="0"/>
                          <a:ea typeface="Times New Roman" panose="02020603050405020304" pitchFamily="18" charset="0"/>
                          <a:cs typeface="Times New Roman" panose="02020603050405020304" pitchFamily="18" charset="0"/>
                        </a:rPr>
                        <a:t> </a:t>
                      </a:r>
                      <a:r>
                        <a:rPr lang="tr-TR" sz="1600" b="1" kern="1200" dirty="0" smtClean="0">
                          <a:solidFill>
                            <a:srgbClr val="FFFF00"/>
                          </a:solidFill>
                          <a:effectLst/>
                          <a:latin typeface="Calibri" panose="020F0502020204030204" pitchFamily="34" charset="0"/>
                          <a:ea typeface="Times New Roman" panose="02020603050405020304" pitchFamily="18" charset="0"/>
                          <a:cs typeface="+mn-cs"/>
                        </a:rPr>
                        <a:t>iş süreçlerindeki verilerin tek başına</a:t>
                      </a:r>
                      <a:r>
                        <a:rPr lang="tr-TR" sz="1600" b="1" kern="1200"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tr-TR" sz="1600" u="sng" dirty="0" smtClean="0">
                          <a:effectLst/>
                          <a:latin typeface="Calibri" panose="020F0502020204030204" pitchFamily="34" charset="0"/>
                          <a:ea typeface="Times New Roman" panose="02020603050405020304" pitchFamily="18" charset="0"/>
                        </a:rPr>
                        <a:t>veya bununla birlikte</a:t>
                      </a:r>
                      <a:r>
                        <a:rPr lang="tr-TR" sz="1600" dirty="0" smtClean="0">
                          <a:effectLst/>
                          <a:latin typeface="Calibri" panose="020F0502020204030204" pitchFamily="34" charset="0"/>
                          <a:ea typeface="Times New Roman" panose="02020603050405020304" pitchFamily="18" charset="0"/>
                        </a:rPr>
                        <a:t>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TEDARİK, PAZARLAMA, YÖNETİM VE KARAR DESTEK,  LOJİSTİK </a:t>
                      </a:r>
                      <a:r>
                        <a:rPr lang="tr-TR" sz="1600" dirty="0" smtClean="0">
                          <a:effectLst/>
                          <a:latin typeface="Calibri" panose="020F0502020204030204" pitchFamily="34" charset="0"/>
                          <a:ea typeface="Times New Roman" panose="02020603050405020304" pitchFamily="18" charset="0"/>
                        </a:rPr>
                        <a:t>iş süreçlerinden biri veya </a:t>
                      </a:r>
                      <a:r>
                        <a:rPr lang="tr-TR" sz="1600" b="1" kern="1200" dirty="0" smtClean="0">
                          <a:solidFill>
                            <a:schemeClr val="bg1"/>
                          </a:solidFill>
                          <a:effectLst/>
                          <a:latin typeface="Calibri" panose="020F0502020204030204" pitchFamily="34" charset="0"/>
                          <a:ea typeface="Times New Roman" panose="02020603050405020304" pitchFamily="18" charset="0"/>
                          <a:cs typeface="+mn-cs"/>
                        </a:rPr>
                        <a:t>birkaç</a:t>
                      </a:r>
                      <a:r>
                        <a:rPr lang="tr-TR" sz="1600" dirty="0" smtClean="0">
                          <a:effectLst/>
                          <a:latin typeface="Calibri" panose="020F0502020204030204" pitchFamily="34" charset="0"/>
                          <a:ea typeface="Times New Roman" panose="02020603050405020304" pitchFamily="18" charset="0"/>
                        </a:rPr>
                        <a:t>ındaki verilerin </a:t>
                      </a:r>
                      <a:r>
                        <a:rPr lang="tr-TR" sz="1600" dirty="0" smtClean="0">
                          <a:solidFill>
                            <a:srgbClr val="FFFF00"/>
                          </a:solidFill>
                          <a:effectLst/>
                          <a:latin typeface="Calibri" panose="020F0502020204030204" pitchFamily="34" charset="0"/>
                          <a:ea typeface="Times New Roman" panose="02020603050405020304" pitchFamily="18" charset="0"/>
                        </a:rPr>
                        <a:t>siber güvenlik ihtiyaçlarını </a:t>
                      </a:r>
                      <a:r>
                        <a:rPr lang="tr-TR" sz="1600" dirty="0" smtClean="0">
                          <a:effectLst/>
                          <a:latin typeface="Calibri" panose="020F0502020204030204" pitchFamily="34" charset="0"/>
                          <a:ea typeface="Times New Roman" panose="02020603050405020304" pitchFamily="18" charset="0"/>
                        </a:rPr>
                        <a:t>giderecek çözümler üretiyor olması</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Tehditlere karşı otonom karar alabilme kabiliyeti</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Bulut platformlar kullanıldığında oluşacak risk ve </a:t>
                      </a:r>
                      <a:r>
                        <a:rPr lang="tr-TR" sz="1600" b="1" kern="1200" dirty="0" smtClean="0">
                          <a:solidFill>
                            <a:schemeClr val="bg1"/>
                          </a:solidFill>
                          <a:effectLst/>
                          <a:latin typeface="Calibri" panose="020F0502020204030204" pitchFamily="34" charset="0"/>
                          <a:ea typeface="Times New Roman" panose="02020603050405020304" pitchFamily="18" charset="0"/>
                          <a:cs typeface="+mn-cs"/>
                        </a:rPr>
                        <a:t>tehditlerin önlenmesi </a:t>
                      </a:r>
                      <a:r>
                        <a:rPr lang="tr-TR" sz="1600" dirty="0" smtClean="0">
                          <a:effectLst/>
                          <a:latin typeface="Calibri" panose="020F0502020204030204" pitchFamily="34" charset="0"/>
                          <a:ea typeface="Times New Roman" panose="02020603050405020304" pitchFamily="18" charset="0"/>
                        </a:rPr>
                        <a:t>kabiliyeti</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ürünün potansiyel alıcısı olan en az bir adet “bilanço esasına göre defter tutan ve </a:t>
                      </a:r>
                      <a:r>
                        <a:rPr lang="tr-TR" sz="1600" b="1" strike="noStrike"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2021 </a:t>
                      </a:r>
                      <a:r>
                        <a:rPr lang="tr-TR" sz="1600" b="1"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yılında net satış hasılatı 500.000 TL’nin üzerinde olan işletmenin” satın alma niyet beyanının varlığı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Teklif Çağrısı duyurusu altında bulunan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Satın Alma Niyet Beyanı</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nı doldurup ek olarak sisteme yükleyiniz)</a:t>
                      </a:r>
                    </a:p>
                    <a:p>
                      <a:pPr marL="285750" lvl="0" indent="-285750" algn="just">
                        <a:spcAft>
                          <a:spcPts val="0"/>
                        </a:spcAft>
                        <a:buClr>
                          <a:srgbClr val="FFFF00"/>
                        </a:buClr>
                        <a:buFont typeface="Wingdings" panose="05000000000000000000" pitchFamily="2" charset="2"/>
                        <a:buChar char=""/>
                        <a:tabLst>
                          <a:tab pos="66675" algn="l"/>
                        </a:tabLst>
                      </a:pPr>
                      <a:endParaRPr lang="tr-TR" sz="1600" dirty="0" smtClean="0">
                        <a:effectLst/>
                        <a:latin typeface="Calibri" panose="020F0502020204030204" pitchFamily="34" charset="0"/>
                        <a:ea typeface="Times New Roman" panose="02020603050405020304" pitchFamily="18" charset="0"/>
                      </a:endParaRPr>
                    </a:p>
                    <a:p>
                      <a:pPr algn="just">
                        <a:spcAft>
                          <a:spcPts val="0"/>
                        </a:spcAft>
                        <a:tabLst>
                          <a:tab pos="66675" algn="l"/>
                        </a:tabLst>
                      </a:pPr>
                      <a:r>
                        <a:rPr lang="tr-TR" sz="1600" b="1" dirty="0" smtClean="0">
                          <a:effectLst/>
                          <a:latin typeface="Calibri" panose="020F0502020204030204" pitchFamily="34" charset="0"/>
                          <a:ea typeface="Times New Roman" panose="02020603050405020304" pitchFamily="18" charset="0"/>
                        </a:rPr>
                        <a:t>Ayrıca </a:t>
                      </a:r>
                      <a:r>
                        <a:rPr lang="tr-TR" sz="1600" b="1" u="sng" dirty="0" smtClean="0">
                          <a:effectLst/>
                          <a:latin typeface="Calibri" panose="020F0502020204030204" pitchFamily="34" charset="0"/>
                          <a:ea typeface="Times New Roman" panose="02020603050405020304" pitchFamily="18" charset="0"/>
                        </a:rPr>
                        <a:t>varsa</a:t>
                      </a:r>
                      <a:r>
                        <a:rPr lang="tr-TR" sz="1600" b="1" dirty="0" smtClean="0">
                          <a:effectLst/>
                          <a:latin typeface="Calibri" panose="020F0502020204030204" pitchFamily="34" charset="0"/>
                          <a:ea typeface="Times New Roman" panose="02020603050405020304" pitchFamily="18" charset="0"/>
                        </a:rPr>
                        <a:t>:</a:t>
                      </a:r>
                      <a:endParaRPr lang="tr-TR" sz="1600" dirty="0" smtClean="0">
                        <a:effectLst/>
                        <a:latin typeface="Calibri" panose="020F0502020204030204" pitchFamily="34" charset="0"/>
                        <a:ea typeface="Times New Roman" panose="02020603050405020304" pitchFamily="18" charset="0"/>
                      </a:endParaRPr>
                    </a:p>
                    <a:p>
                      <a:pPr marL="285750" indent="-285750" algn="just">
                        <a:buClr>
                          <a:srgbClr val="FFFF00"/>
                        </a:buClr>
                        <a:buFont typeface="Wingdings" panose="05000000000000000000" pitchFamily="2" charset="2"/>
                        <a:buChar char="§"/>
                      </a:pP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Proje konusu alandaki işletme faaliyetlerinin sürdürülebilirliğine yönelik imkan / kabiliyet / altyapının geliştirilmesi ile ilgili iş paketlerine projede yer verilmiş olması</a:t>
                      </a:r>
                    </a:p>
                    <a:p>
                      <a:pPr marL="285750" indent="-285750" algn="just">
                        <a:buClr>
                          <a:srgbClr val="FFFF00"/>
                        </a:buClr>
                        <a:buFont typeface="Wingdings" panose="05000000000000000000" pitchFamily="2" charset="2"/>
                        <a:buChar char="§"/>
                      </a:pPr>
                      <a:r>
                        <a:rPr lang="tr-TR" sz="1600" b="1" kern="1200" dirty="0" smtClean="0">
                          <a:solidFill>
                            <a:schemeClr val="bg1"/>
                          </a:solidFill>
                          <a:effectLst/>
                          <a:latin typeface="Calibri" panose="020F0502020204030204" pitchFamily="34" charset="0"/>
                          <a:ea typeface="+mn-ea"/>
                          <a:cs typeface="+mn-cs"/>
                        </a:rPr>
                        <a:t>Bilgi güvenliği kontrolleri için uygulama kuralları standartlarına uyumluluk konusunun açıklanıyor olması </a:t>
                      </a:r>
                    </a:p>
                  </a:txBody>
                  <a:tcPr marT="45551" marB="45551">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flipV="1">
            <a:off x="1447378" y="1895452"/>
            <a:ext cx="7445102" cy="37958"/>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824517" y="751962"/>
            <a:ext cx="7034106"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9718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41</a:t>
            </a:fld>
            <a:endParaRPr lang="en-CA" dirty="0">
              <a:latin typeface="Calibri" panose="020F0502020204030204" pitchFamily="34" charset="0"/>
            </a:endParaRPr>
          </a:p>
        </p:txBody>
      </p:sp>
      <p:sp>
        <p:nvSpPr>
          <p:cNvPr id="19" name="Dikdörtgen 18"/>
          <p:cNvSpPr/>
          <p:nvPr/>
        </p:nvSpPr>
        <p:spPr>
          <a:xfrm>
            <a:off x="43095" y="770393"/>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a:solidFill>
                  <a:srgbClr val="006597"/>
                </a:solidFill>
                <a:latin typeface="Calibri" panose="020F0502020204030204" pitchFamily="34" charset="0"/>
              </a:rPr>
              <a:t>SİBER GÜVENLİK </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35287424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3549757995"/>
              </p:ext>
            </p:extLst>
          </p:nvPr>
        </p:nvGraphicFramePr>
        <p:xfrm>
          <a:off x="2267743" y="1641929"/>
          <a:ext cx="6696744" cy="4654692"/>
        </p:xfrm>
        <a:graphic>
          <a:graphicData uri="http://schemas.openxmlformats.org/drawingml/2006/table">
            <a:tbl>
              <a:tblPr firstRow="1" bandRow="1">
                <a:tableStyleId>{5A111915-BE36-4E01-A7E5-04B1672EAD32}</a:tableStyleId>
              </a:tblPr>
              <a:tblGrid>
                <a:gridCol w="6696744">
                  <a:extLst>
                    <a:ext uri="{9D8B030D-6E8A-4147-A177-3AD203B41FA5}">
                      <a16:colId xmlns:a16="http://schemas.microsoft.com/office/drawing/2014/main" xmlns="" val="20000"/>
                    </a:ext>
                  </a:extLst>
                </a:gridCol>
              </a:tblGrid>
              <a:tr h="4654692">
                <a:tc>
                  <a:txBody>
                    <a:bodyPr/>
                    <a:lstStyle/>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Akıllı ve esnek otomasyon sistemleri; ürün çeşitliliği fazla olan işletmelerde, aynı gruptan olup farklılık gösteren parçaları / ürünleri insan müdahalesiyle önemli bir değişiklik yapılmadan ve tezgah duruşuna gerek kalmadan üretebilme ve/veya test edebilme kabiliyetine sahip üretim / kontrol sistemleridir. Malzemeler bir ana bilgisayar kontrolünde otomatik bantlarla ya da taşıyıcılarla hareket edebilmektedir.  </a:t>
                      </a:r>
                    </a:p>
                    <a:p>
                      <a:pPr algn="just">
                        <a:spcAft>
                          <a:spcPts val="0"/>
                        </a:spcAft>
                      </a:pPr>
                      <a:endParaRPr lang="tr-TR" sz="1600" b="1" dirty="0" smtClean="0">
                        <a:solidFill>
                          <a:schemeClr val="bg1"/>
                        </a:solidFill>
                        <a:effectLst/>
                        <a:latin typeface="Calibri" panose="020F0502020204030204" pitchFamily="34" charset="0"/>
                        <a:ea typeface="Times New Roman" panose="02020603050405020304" pitchFamily="18" charset="0"/>
                      </a:endParaRPr>
                    </a:p>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İmalat sanayinde akıllı ve esnek otomasyon uygulamalarına örnek olarak; etiket </a:t>
                      </a:r>
                      <a:r>
                        <a:rPr lang="tr-TR" sz="1600" b="1" dirty="0" err="1" smtClean="0">
                          <a:solidFill>
                            <a:schemeClr val="bg1"/>
                          </a:solidFill>
                          <a:effectLst/>
                          <a:latin typeface="Calibri" panose="020F0502020204030204" pitchFamily="34" charset="0"/>
                          <a:ea typeface="Times New Roman" panose="02020603050405020304" pitchFamily="18" charset="0"/>
                        </a:rPr>
                        <a:t>sensörleri</a:t>
                      </a:r>
                      <a:r>
                        <a:rPr lang="tr-TR" sz="1600" b="1" dirty="0" smtClean="0">
                          <a:solidFill>
                            <a:schemeClr val="bg1"/>
                          </a:solidFill>
                          <a:effectLst/>
                          <a:latin typeface="Calibri" panose="020F0502020204030204" pitchFamily="34" charset="0"/>
                          <a:ea typeface="Times New Roman" panose="02020603050405020304" pitchFamily="18" charset="0"/>
                        </a:rPr>
                        <a:t> ile üretim bandındaki ürünün algılanarak ilgili ürün türüne özel işlem gerekliliklerinin yerine getirilmesi verilebilir.   </a:t>
                      </a:r>
                    </a:p>
                    <a:p>
                      <a:pPr algn="just">
                        <a:spcAft>
                          <a:spcPts val="0"/>
                        </a:spcAft>
                      </a:pPr>
                      <a:endParaRPr lang="tr-TR" sz="1600" b="1" dirty="0" smtClean="0">
                        <a:solidFill>
                          <a:schemeClr val="bg1"/>
                        </a:solidFill>
                        <a:effectLst/>
                        <a:latin typeface="Calibri" panose="020F0502020204030204" pitchFamily="34" charset="0"/>
                        <a:ea typeface="Times New Roman" panose="02020603050405020304" pitchFamily="18" charset="0"/>
                      </a:endParaRPr>
                    </a:p>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Bu uygun proje konusunu içeren projeler; akıllı ve esnek otomasyon teknolojileri kullanılmak suretiyle; </a:t>
                      </a:r>
                      <a:r>
                        <a:rPr lang="tr-TR" sz="1600" b="1" u="sng" dirty="0" smtClean="0">
                          <a:solidFill>
                            <a:schemeClr val="bg1"/>
                          </a:solidFill>
                          <a:effectLst/>
                          <a:latin typeface="Calibri" panose="020F0502020204030204" pitchFamily="34" charset="0"/>
                          <a:ea typeface="Times New Roman" panose="02020603050405020304" pitchFamily="18" charset="0"/>
                        </a:rPr>
                        <a:t>imalat sanayi sektörü işletmesinin </a:t>
                      </a:r>
                      <a:r>
                        <a:rPr lang="tr-TR" sz="1600" b="1" dirty="0" smtClean="0">
                          <a:solidFill>
                            <a:srgbClr val="FFFF00"/>
                          </a:solidFill>
                          <a:effectLst/>
                          <a:latin typeface="Calibri" panose="020F0502020204030204" pitchFamily="34" charset="0"/>
                          <a:ea typeface="Times New Roman" panose="02020603050405020304" pitchFamily="18" charset="0"/>
                        </a:rPr>
                        <a:t>ÜRETİM, TEST, KALİTE KONTROL, ENERJİ KULLANIMI </a:t>
                      </a:r>
                      <a:r>
                        <a:rPr lang="tr-TR" sz="1600" b="1" dirty="0" smtClean="0">
                          <a:solidFill>
                            <a:schemeClr val="bg1"/>
                          </a:solidFill>
                          <a:effectLst/>
                          <a:latin typeface="Calibri" panose="020F0502020204030204" pitchFamily="34" charset="0"/>
                          <a:ea typeface="Times New Roman" panose="02020603050405020304" pitchFamily="18" charset="0"/>
                        </a:rPr>
                        <a:t>iş süreçlerinden </a:t>
                      </a:r>
                      <a:r>
                        <a:rPr lang="tr-TR" sz="1600" b="1" dirty="0" smtClean="0">
                          <a:solidFill>
                            <a:srgbClr val="FFFF00"/>
                          </a:solidFill>
                          <a:effectLst/>
                          <a:latin typeface="Calibri" panose="020F0502020204030204" pitchFamily="34" charset="0"/>
                          <a:ea typeface="Times New Roman" panose="02020603050405020304" pitchFamily="18" charset="0"/>
                        </a:rPr>
                        <a:t>EN AZ BİRİNİ </a:t>
                      </a:r>
                      <a:r>
                        <a:rPr lang="tr-TR" sz="1600" b="1" dirty="0" smtClean="0">
                          <a:solidFill>
                            <a:schemeClr val="bg1"/>
                          </a:solidFill>
                          <a:effectLst/>
                          <a:latin typeface="Calibri" panose="020F0502020204030204" pitchFamily="34" charset="0"/>
                          <a:ea typeface="Times New Roman" panose="02020603050405020304" pitchFamily="18" charset="0"/>
                        </a:rPr>
                        <a:t>iyileştirecek veya ihtiyaçlarını giderecek çözümler üretiyor olmalıdır. </a:t>
                      </a:r>
                    </a:p>
                    <a:p>
                      <a:pPr algn="just">
                        <a:spcAft>
                          <a:spcPts val="0"/>
                        </a:spcAft>
                      </a:pPr>
                      <a:endParaRPr lang="tr-TR" sz="1600" b="1" dirty="0" smtClean="0">
                        <a:solidFill>
                          <a:schemeClr val="bg1"/>
                        </a:solidFill>
                        <a:effectLst/>
                        <a:latin typeface="Calibri" panose="020F0502020204030204" pitchFamily="34" charset="0"/>
                        <a:ea typeface="Times New Roman" panose="02020603050405020304" pitchFamily="18" charset="0"/>
                      </a:endParaRPr>
                    </a:p>
                    <a:p>
                      <a:pPr algn="just">
                        <a:spcAft>
                          <a:spcPts val="0"/>
                        </a:spcAft>
                      </a:pPr>
                      <a:r>
                        <a:rPr lang="tr-TR" sz="1400" b="1" dirty="0" smtClean="0">
                          <a:solidFill>
                            <a:schemeClr val="bg1"/>
                          </a:solidFill>
                          <a:effectLst/>
                          <a:latin typeface="Calibri" panose="020F0502020204030204" pitchFamily="34" charset="0"/>
                          <a:ea typeface="Times New Roman" panose="02020603050405020304" pitchFamily="18" charset="0"/>
                        </a:rPr>
                        <a:t>Not: Otomatik bant veya taşıyıcı sisteminin ve sistem elemanlarının birbirinden haberdar olmasını sağlayan ana bilgisayar kontrolünün mevcut olmadığı, münferit makine (CNC, pres, lazer - plazma vb.) alımlarından oluşan projeler kapsam dışıdır. </a:t>
                      </a:r>
                    </a:p>
                  </a:txBody>
                  <a:tcPr marL="68580" marR="68580" marT="0" marB="0">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flipV="1">
            <a:off x="2339752" y="1486688"/>
            <a:ext cx="6552728"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116574" y="762229"/>
            <a:ext cx="2079162" cy="1429935"/>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AKILLI VE ESNEK OTOMASYON SİSTEMLERİ</a:t>
            </a:r>
            <a:endParaRPr lang="tr-TR" sz="2800" b="1" dirty="0">
              <a:solidFill>
                <a:srgbClr val="006597"/>
              </a:solidFill>
              <a:latin typeface="Calibri" panose="020F0502020204030204" pitchFamily="34" charset="0"/>
            </a:endParaRPr>
          </a:p>
        </p:txBody>
      </p:sp>
      <p:sp>
        <p:nvSpPr>
          <p:cNvPr id="16" name="Dikdörtgen 15"/>
          <p:cNvSpPr/>
          <p:nvPr/>
        </p:nvSpPr>
        <p:spPr>
          <a:xfrm>
            <a:off x="2195736" y="897716"/>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88634"/>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42</a:t>
            </a:fld>
            <a:endParaRPr lang="en-CA" dirty="0">
              <a:latin typeface="Calibri" panose="020F0502020204030204" pitchFamily="34" charset="0"/>
            </a:endParaRPr>
          </a:p>
        </p:txBody>
      </p:sp>
    </p:spTree>
    <p:extLst>
      <p:ext uri="{BB962C8B-B14F-4D97-AF65-F5344CB8AC3E}">
        <p14:creationId xmlns:p14="http://schemas.microsoft.com/office/powerpoint/2010/main" val="9743312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216970064"/>
              </p:ext>
            </p:extLst>
          </p:nvPr>
        </p:nvGraphicFramePr>
        <p:xfrm>
          <a:off x="2273407" y="2002375"/>
          <a:ext cx="6870593" cy="4861222"/>
        </p:xfrm>
        <a:graphic>
          <a:graphicData uri="http://schemas.openxmlformats.org/drawingml/2006/table">
            <a:tbl>
              <a:tblPr firstRow="1" bandRow="1">
                <a:tableStyleId>{5A111915-BE36-4E01-A7E5-04B1672EAD32}</a:tableStyleId>
              </a:tblPr>
              <a:tblGrid>
                <a:gridCol w="6870593">
                  <a:extLst>
                    <a:ext uri="{9D8B030D-6E8A-4147-A177-3AD203B41FA5}">
                      <a16:colId xmlns:a16="http://schemas.microsoft.com/office/drawing/2014/main" xmlns="" val="20000"/>
                    </a:ext>
                  </a:extLst>
                </a:gridCol>
              </a:tblGrid>
              <a:tr h="4222237">
                <a:tc>
                  <a:txBody>
                    <a:bodyPr/>
                    <a:lstStyle/>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Projenin, akıllı ve esnek otomasyon teknolojileri kullanılmak suretiyle; imalat sanayi sektörü işletmesinin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ÜRETİM, TEST, KALİTE KONTROL, ENERJİ KULLANIMI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iş süreçlerinden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EN AZ BİRİNİ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iyileştirecek veya ihtiyaçlarını giderecek çözümler üretiyor olması</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Sistemin işleyişindeki insan müdahalesini asgariye indirme kabiliyetleri</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Ürün türüne göre gerekli olan tezgah / operasyon ayarlarını hızlı ve otomatik gerçekleştirme kabiliyetleri</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Hataları / değişiklikleri algılama ve sürecin ilerleyişi etkilenmeden giderme / adapte olma kabiliyetleri </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ürünün; dijital teknolojilerle entegre olma kabiliyetleri</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ürünün potansiyel alıcısı olan en az bir adet “bilanço esasına göre defter tutan ve </a:t>
                      </a:r>
                      <a:r>
                        <a:rPr lang="tr-TR" sz="1600" b="1" strike="noStrike"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2021 </a:t>
                      </a:r>
                      <a:r>
                        <a:rPr lang="tr-TR" sz="1600" b="1"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yılında net satış hasılatı 500.000 TL’nin üzerinde olan işletmenin” satın alma niyet beyanının varlığı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Teklif Çağrısı duyurusu altında bulunan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Satın Alma Niyet Beyanı</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nı doldurup ek olarak sisteme yükleyiniz)</a:t>
                      </a:r>
                    </a:p>
                    <a:p>
                      <a:pPr marL="0" marR="0" lvl="0" indent="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None/>
                        <a:tabLst>
                          <a:tab pos="66675" algn="l"/>
                        </a:tabLst>
                        <a:defRPr/>
                      </a:pPr>
                      <a:endParaRPr lang="tr-TR" sz="900" dirty="0" smtClean="0">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None/>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Ayrıca varsa:</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alandaki işletme faaliyetlerinin sürdürülebilirliğine yönelik imkan / kabiliyet / altyapının geliştirilmesi ile ilgili iş paketlerine projede yer verilmiş olması</a:t>
                      </a:r>
                    </a:p>
                  </a:txBody>
                  <a:tcPr marT="45551" marB="45551">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flipV="1">
            <a:off x="2273406" y="1933410"/>
            <a:ext cx="6870593"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2273407" y="751962"/>
            <a:ext cx="6585215"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9718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43</a:t>
            </a:fld>
            <a:endParaRPr lang="en-CA" dirty="0">
              <a:latin typeface="Calibri" panose="020F0502020204030204" pitchFamily="34" charset="0"/>
            </a:endParaRPr>
          </a:p>
        </p:txBody>
      </p:sp>
      <p:sp>
        <p:nvSpPr>
          <p:cNvPr id="17" name="Dikdörtgen 16"/>
          <p:cNvSpPr/>
          <p:nvPr/>
        </p:nvSpPr>
        <p:spPr>
          <a:xfrm>
            <a:off x="70446" y="761554"/>
            <a:ext cx="2079162" cy="1429935"/>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AKILLI VE ESNEK OTOMASYON SİSTEMLERİ</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23492352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1889276254"/>
              </p:ext>
            </p:extLst>
          </p:nvPr>
        </p:nvGraphicFramePr>
        <p:xfrm>
          <a:off x="2339751" y="2009324"/>
          <a:ext cx="6590879" cy="4145280"/>
        </p:xfrm>
        <a:graphic>
          <a:graphicData uri="http://schemas.openxmlformats.org/drawingml/2006/table">
            <a:tbl>
              <a:tblPr firstRow="1" bandRow="1">
                <a:tableStyleId>{5A111915-BE36-4E01-A7E5-04B1672EAD32}</a:tableStyleId>
              </a:tblPr>
              <a:tblGrid>
                <a:gridCol w="6590879">
                  <a:extLst>
                    <a:ext uri="{9D8B030D-6E8A-4147-A177-3AD203B41FA5}">
                      <a16:colId xmlns:a16="http://schemas.microsoft.com/office/drawing/2014/main" xmlns="" val="20000"/>
                    </a:ext>
                  </a:extLst>
                </a:gridCol>
              </a:tblGrid>
              <a:tr h="2565863">
                <a:tc>
                  <a:txBody>
                    <a:bodyPr/>
                    <a:lstStyle/>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Sanal gerçeklik teknolojisi; gerçek hayatın veya durumların bilgisayar destekli olarak </a:t>
                      </a:r>
                      <a:r>
                        <a:rPr lang="tr-TR" sz="1600" b="1" dirty="0" err="1" smtClean="0">
                          <a:solidFill>
                            <a:schemeClr val="bg1"/>
                          </a:solidFill>
                          <a:effectLst/>
                          <a:latin typeface="Calibri" panose="020F0502020204030204" pitchFamily="34" charset="0"/>
                          <a:ea typeface="Times New Roman" panose="02020603050405020304" pitchFamily="18" charset="0"/>
                        </a:rPr>
                        <a:t>simüle</a:t>
                      </a:r>
                      <a:r>
                        <a:rPr lang="tr-TR" sz="1600" b="1" dirty="0" smtClean="0">
                          <a:solidFill>
                            <a:schemeClr val="bg1"/>
                          </a:solidFill>
                          <a:effectLst/>
                          <a:latin typeface="Calibri" panose="020F0502020204030204" pitchFamily="34" charset="0"/>
                          <a:ea typeface="Times New Roman" panose="02020603050405020304" pitchFamily="18" charset="0"/>
                        </a:rPr>
                        <a:t> edilmesi ve yapay biçimde yeniden oluşturulması,  artırılmış gerçeklik teknolojisi ise; bilgisayar tarafından ses, görüntü, grafik ve GPS verileriyle üretilen sanal nesnelerin gerçek dünya ortamına eklenmesi suretiyle eş zamanlı karma gerçeklik ortamı oluşturulmasıdır.</a:t>
                      </a:r>
                    </a:p>
                    <a:p>
                      <a:pPr algn="just">
                        <a:spcAft>
                          <a:spcPts val="0"/>
                        </a:spcAft>
                      </a:pPr>
                      <a:endParaRPr lang="tr-TR" sz="1600" b="1" dirty="0" smtClean="0">
                        <a:solidFill>
                          <a:schemeClr val="bg1"/>
                        </a:solidFill>
                        <a:effectLst/>
                        <a:latin typeface="Calibri" panose="020F0502020204030204" pitchFamily="34" charset="0"/>
                        <a:ea typeface="Times New Roman" panose="02020603050405020304" pitchFamily="18" charset="0"/>
                      </a:endParaRPr>
                    </a:p>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İmalat sanayinde sanal gerçeklik /  artırılmış gerçeklik teknolojilerinin kullanımına örnek olarak; tehlikeli alanlarda veya deneme maliyeti yüksek olan konularda işbaşı eğitim  / mesleki eğitim amaçlı simülasyon, endüstriyel tasarımların </a:t>
                      </a:r>
                      <a:r>
                        <a:rPr lang="tr-TR" sz="1600" b="1" dirty="0" err="1" smtClean="0">
                          <a:solidFill>
                            <a:schemeClr val="bg1"/>
                          </a:solidFill>
                          <a:effectLst/>
                          <a:latin typeface="Calibri" panose="020F0502020204030204" pitchFamily="34" charset="0"/>
                          <a:ea typeface="Times New Roman" panose="02020603050405020304" pitchFamily="18" charset="0"/>
                        </a:rPr>
                        <a:t>önizlemesi</a:t>
                      </a:r>
                      <a:r>
                        <a:rPr lang="tr-TR" sz="1600" b="1" dirty="0" smtClean="0">
                          <a:solidFill>
                            <a:schemeClr val="bg1"/>
                          </a:solidFill>
                          <a:effectLst/>
                          <a:latin typeface="Calibri" panose="020F0502020204030204" pitchFamily="34" charset="0"/>
                          <a:ea typeface="Times New Roman" panose="02020603050405020304" pitchFamily="18" charset="0"/>
                        </a:rPr>
                        <a:t> amaçlı simülasyon, montaj – bakım gibi teknik operasyonların kılavuzlarını destekleyici simülasyonlar verilebilir. </a:t>
                      </a:r>
                    </a:p>
                    <a:p>
                      <a:pPr algn="just">
                        <a:spcAft>
                          <a:spcPts val="0"/>
                        </a:spcAft>
                      </a:pPr>
                      <a:endParaRPr lang="tr-TR" sz="1600" b="1" dirty="0" smtClean="0">
                        <a:solidFill>
                          <a:schemeClr val="bg1"/>
                        </a:solidFill>
                        <a:effectLst/>
                        <a:latin typeface="Calibri" panose="020F0502020204030204" pitchFamily="34" charset="0"/>
                        <a:ea typeface="Times New Roman" panose="02020603050405020304" pitchFamily="18" charset="0"/>
                      </a:endParaRPr>
                    </a:p>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Bu uygun proje konusunu içeren projeler; sanal gerçeklik ve/veya artırılmış gerçeklik teknolojileri kullanılmak suretiyle; imalat sanayi sektörü işletmesinin </a:t>
                      </a:r>
                      <a:r>
                        <a:rPr lang="tr-TR" sz="1600" b="1" kern="1200" dirty="0" smtClean="0">
                          <a:solidFill>
                            <a:srgbClr val="FFFF00"/>
                          </a:solidFill>
                          <a:effectLst/>
                          <a:latin typeface="Calibri" panose="020F0502020204030204" pitchFamily="34" charset="0"/>
                          <a:ea typeface="Times New Roman" panose="02020603050405020304" pitchFamily="18" charset="0"/>
                          <a:cs typeface="+mn-cs"/>
                        </a:rPr>
                        <a:t>ÜRÜN TASARIMI, ÜRETİME İLİŞKİN EĞİTİM, ÜRETİM, TEST, KALİTE KONTROL </a:t>
                      </a:r>
                      <a:r>
                        <a:rPr lang="tr-TR" sz="1600" b="1" dirty="0" smtClean="0">
                          <a:solidFill>
                            <a:schemeClr val="bg1"/>
                          </a:solidFill>
                          <a:effectLst/>
                          <a:latin typeface="Calibri" panose="020F0502020204030204" pitchFamily="34" charset="0"/>
                          <a:ea typeface="Times New Roman" panose="02020603050405020304" pitchFamily="18" charset="0"/>
                        </a:rPr>
                        <a:t>iş süreçlerinden </a:t>
                      </a:r>
                      <a:r>
                        <a:rPr lang="tr-TR" sz="1600" b="1" kern="1200" dirty="0" smtClean="0">
                          <a:solidFill>
                            <a:srgbClr val="FFFF00"/>
                          </a:solidFill>
                          <a:effectLst/>
                          <a:latin typeface="Calibri" panose="020F0502020204030204" pitchFamily="34" charset="0"/>
                          <a:ea typeface="Times New Roman" panose="02020603050405020304" pitchFamily="18" charset="0"/>
                          <a:cs typeface="+mn-cs"/>
                        </a:rPr>
                        <a:t>EN AZ BİRİNİ </a:t>
                      </a:r>
                      <a:r>
                        <a:rPr lang="tr-TR" sz="1600" b="1" dirty="0" smtClean="0">
                          <a:solidFill>
                            <a:schemeClr val="bg1"/>
                          </a:solidFill>
                          <a:effectLst/>
                          <a:latin typeface="Calibri" panose="020F0502020204030204" pitchFamily="34" charset="0"/>
                          <a:ea typeface="Times New Roman" panose="02020603050405020304" pitchFamily="18" charset="0"/>
                        </a:rPr>
                        <a:t>iyileştirecek veya ihtiyaçlarını giderecek çözümler üretiyor olmalıdır.</a:t>
                      </a:r>
                    </a:p>
                  </a:txBody>
                  <a:tcPr marL="68580" marR="68580" marT="0" marB="0">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flipV="1">
            <a:off x="2339751" y="1904132"/>
            <a:ext cx="6590880"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116574" y="762229"/>
            <a:ext cx="2079162" cy="1614489"/>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ARTIRILMIŞ GERÇEKLİK / SANAL GERÇEKLİK</a:t>
            </a:r>
            <a:endParaRPr lang="tr-TR" sz="2800" b="1" dirty="0">
              <a:solidFill>
                <a:srgbClr val="006597"/>
              </a:solidFill>
              <a:latin typeface="Calibri" panose="020F0502020204030204" pitchFamily="34" charset="0"/>
            </a:endParaRPr>
          </a:p>
        </p:txBody>
      </p:sp>
      <p:sp>
        <p:nvSpPr>
          <p:cNvPr id="16" name="Dikdörtgen 15"/>
          <p:cNvSpPr/>
          <p:nvPr/>
        </p:nvSpPr>
        <p:spPr>
          <a:xfrm>
            <a:off x="2195736" y="897716"/>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88634"/>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44</a:t>
            </a:fld>
            <a:endParaRPr lang="en-CA" dirty="0">
              <a:latin typeface="Calibri" panose="020F0502020204030204" pitchFamily="34" charset="0"/>
            </a:endParaRPr>
          </a:p>
        </p:txBody>
      </p:sp>
    </p:spTree>
    <p:extLst>
      <p:ext uri="{BB962C8B-B14F-4D97-AF65-F5344CB8AC3E}">
        <p14:creationId xmlns:p14="http://schemas.microsoft.com/office/powerpoint/2010/main" val="40514317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225577799"/>
              </p:ext>
            </p:extLst>
          </p:nvPr>
        </p:nvGraphicFramePr>
        <p:xfrm>
          <a:off x="2273407" y="2002375"/>
          <a:ext cx="6703352" cy="4236382"/>
        </p:xfrm>
        <a:graphic>
          <a:graphicData uri="http://schemas.openxmlformats.org/drawingml/2006/table">
            <a:tbl>
              <a:tblPr firstRow="1" bandRow="1">
                <a:tableStyleId>{5A111915-BE36-4E01-A7E5-04B1672EAD32}</a:tableStyleId>
              </a:tblPr>
              <a:tblGrid>
                <a:gridCol w="6703352">
                  <a:extLst>
                    <a:ext uri="{9D8B030D-6E8A-4147-A177-3AD203B41FA5}">
                      <a16:colId xmlns:a16="http://schemas.microsoft.com/office/drawing/2014/main" xmlns="" val="20000"/>
                    </a:ext>
                  </a:extLst>
                </a:gridCol>
              </a:tblGrid>
              <a:tr h="4023768">
                <a:tc>
                  <a:txBody>
                    <a:bodyPr/>
                    <a:lstStyle/>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Projenin, sanal gerçeklik veya artırılmış gerçeklik teknolojileri kullanılmak suretiyle; imalat sanayi sektörü işletmesinin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ÜRÜN TASARIMI, ÜRETİME İLİŞKİN EĞİTİM, ÜRETİM, TEST, KALİTE KONTROL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iş süreçlerinden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EN AZ BİRİNİ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iyileştirecek veya ihtiyaçlarını giderecek çözümler üretiyor olması</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Sanallaştırma için kullanılacak verilerin ve kullanılacak yöntemlerin açıklanıyor olması </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ürünün; dijital teknolojilerle entegre olma kabiliyetleri</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ürünün potansiyel alıcısı olan en az bir adet “bilanço esasına göre defter tutan ve </a:t>
                      </a:r>
                      <a:r>
                        <a:rPr lang="tr-TR" sz="1600" b="1" strike="noStrike"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2021 </a:t>
                      </a:r>
                      <a:r>
                        <a:rPr lang="tr-TR" sz="1600" b="1"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yılında net satış hasılatı 500.000 TL’nin üzerinde olan işletmenin” satın alma niyet beyanının varlığı  </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Teklif Çağrısı duyurusu altında bulunan </a:t>
                      </a:r>
                      <a:r>
                        <a:rPr lang="tr-TR" sz="1600" b="1" kern="1200" dirty="0" smtClean="0">
                          <a:solidFill>
                            <a:srgbClr val="FFFF00"/>
                          </a:solidFill>
                          <a:effectLst/>
                          <a:latin typeface="Calibri" panose="020F0502020204030204" pitchFamily="34" charset="0"/>
                          <a:ea typeface="Times New Roman" panose="02020603050405020304" pitchFamily="18" charset="0"/>
                          <a:cs typeface="Calibri" panose="020F0502020204030204" pitchFamily="34" charset="0"/>
                        </a:rPr>
                        <a:t>Satın Alma Niyet Beyanı</a:t>
                      </a: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nı doldurup ek olarak sisteme yükleyiniz)</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endParaRPr lang="tr-TR" sz="1600" dirty="0" smtClean="0">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None/>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Ayrıca varsa:</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600" dirty="0" smtClean="0">
                          <a:effectLst/>
                          <a:latin typeface="Calibri" panose="020F0502020204030204" pitchFamily="34" charset="0"/>
                          <a:ea typeface="Times New Roman" panose="02020603050405020304" pitchFamily="18" charset="0"/>
                          <a:cs typeface="Calibri" panose="020F0502020204030204" pitchFamily="34" charset="0"/>
                        </a:rPr>
                        <a:t>Proje konusu alandaki işletme faaliyetlerinin sürdürülebilirliğine yönelik imkan / kabiliyet / altyapının geliştirilmesi ile ilgili iş paketlerine projede yer verilmiş olması</a:t>
                      </a:r>
                    </a:p>
                  </a:txBody>
                  <a:tcPr marT="45551" marB="45551">
                    <a:solidFill>
                      <a:schemeClr val="tx2">
                        <a:lumMod val="75000"/>
                      </a:schemeClr>
                    </a:solidFill>
                  </a:tcPr>
                </a:tc>
                <a:extLst>
                  <a:ext uri="{0D108BD9-81ED-4DB2-BD59-A6C34878D82A}">
                    <a16:rowId xmlns:a16="http://schemas.microsoft.com/office/drawing/2014/main" xmlns="" val="10000"/>
                  </a:ext>
                </a:extLst>
              </a:tr>
            </a:tbl>
          </a:graphicData>
        </a:graphic>
      </p:graphicFrame>
      <p:sp>
        <p:nvSpPr>
          <p:cNvPr id="10" name="Düz Bağlayıcı 9"/>
          <p:cNvSpPr/>
          <p:nvPr/>
        </p:nvSpPr>
        <p:spPr>
          <a:xfrm flipV="1">
            <a:off x="2267744" y="1933410"/>
            <a:ext cx="669674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2273407" y="751962"/>
            <a:ext cx="6585215"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9718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2" name="Slayt Numarası Yer Tutucusu 1"/>
          <p:cNvSpPr txBox="1">
            <a:spLocks/>
          </p:cNvSpPr>
          <p:nvPr/>
        </p:nvSpPr>
        <p:spPr>
          <a:xfrm>
            <a:off x="6542856" y="6440636"/>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endParaRPr lang="en-CA" dirty="0">
              <a:solidFill>
                <a:srgbClr val="FFFF00"/>
              </a:solidFill>
              <a:latin typeface="Calibri" panose="020F0502020204030204" pitchFamily="34" charset="0"/>
            </a:endParaRPr>
          </a:p>
        </p:txBody>
      </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45</a:t>
            </a:fld>
            <a:endParaRPr lang="en-CA" dirty="0">
              <a:latin typeface="Calibri" panose="020F0502020204030204" pitchFamily="34" charset="0"/>
            </a:endParaRPr>
          </a:p>
        </p:txBody>
      </p:sp>
      <p:sp>
        <p:nvSpPr>
          <p:cNvPr id="18" name="Dikdörtgen 17"/>
          <p:cNvSpPr/>
          <p:nvPr/>
        </p:nvSpPr>
        <p:spPr>
          <a:xfrm>
            <a:off x="116574" y="762230"/>
            <a:ext cx="2079162" cy="1484825"/>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a:solidFill>
                  <a:srgbClr val="006597"/>
                </a:solidFill>
                <a:latin typeface="Calibri" panose="020F0502020204030204" pitchFamily="34" charset="0"/>
              </a:rPr>
              <a:t>ARTIRILMIŞ GERÇEKLİK / SANAL GERÇEKLİK</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15380636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grpSp>
        <p:nvGrpSpPr>
          <p:cNvPr id="25" name="Grup 24"/>
          <p:cNvGrpSpPr/>
          <p:nvPr/>
        </p:nvGrpSpPr>
        <p:grpSpPr>
          <a:xfrm>
            <a:off x="271736" y="384172"/>
            <a:ext cx="8332712" cy="338554"/>
            <a:chOff x="271736" y="514606"/>
            <a:chExt cx="8332712" cy="338554"/>
          </a:xfrm>
        </p:grpSpPr>
        <p:sp>
          <p:nvSpPr>
            <p:cNvPr id="30"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01 Proje Teklif Çağrısı</a:t>
              </a: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5" name="Köşeli Çift Ayraç 34"/>
          <p:cNvSpPr/>
          <p:nvPr/>
        </p:nvSpPr>
        <p:spPr>
          <a:xfrm>
            <a:off x="316836" y="851904"/>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36" name="Tablo 35"/>
          <p:cNvGraphicFramePr>
            <a:graphicFrameLocks noGrp="1"/>
          </p:cNvGraphicFramePr>
          <p:nvPr>
            <p:extLst>
              <p:ext uri="{D42A27DB-BD31-4B8C-83A1-F6EECF244321}">
                <p14:modId xmlns:p14="http://schemas.microsoft.com/office/powerpoint/2010/main" val="1585824176"/>
              </p:ext>
            </p:extLst>
          </p:nvPr>
        </p:nvGraphicFramePr>
        <p:xfrm>
          <a:off x="827584" y="929268"/>
          <a:ext cx="7992888" cy="456862"/>
        </p:xfrm>
        <a:graphic>
          <a:graphicData uri="http://schemas.openxmlformats.org/drawingml/2006/table">
            <a:tbl>
              <a:tblPr firstRow="1" bandRow="1">
                <a:tableStyleId>{5C22544A-7EE6-4342-B048-85BDC9FD1C3A}</a:tableStyleId>
              </a:tblPr>
              <a:tblGrid>
                <a:gridCol w="7992888">
                  <a:extLst>
                    <a:ext uri="{9D8B030D-6E8A-4147-A177-3AD203B41FA5}">
                      <a16:colId xmlns:a16="http://schemas.microsoft.com/office/drawing/2014/main" xmlns="" val="20000"/>
                    </a:ext>
                  </a:extLst>
                </a:gridCol>
              </a:tblGrid>
              <a:tr h="404520">
                <a:tc>
                  <a:txBody>
                    <a:bodyPr/>
                    <a:lstStyle/>
                    <a:p>
                      <a:pPr fontAlgn="base">
                        <a:spcBef>
                          <a:spcPct val="0"/>
                        </a:spcBef>
                        <a:spcAft>
                          <a:spcPct val="0"/>
                        </a:spcAft>
                        <a:buClr>
                          <a:srgbClr val="52AADF"/>
                        </a:buClr>
                      </a:pPr>
                      <a:r>
                        <a:rPr lang="tr-TR" sz="2400" b="1" dirty="0" smtClean="0">
                          <a:solidFill>
                            <a:srgbClr val="FF0000"/>
                          </a:solidFill>
                          <a:latin typeface="Calibri" pitchFamily="34" charset="0"/>
                          <a:ea typeface="ヒラギノ角ゴ Pro W3" pitchFamily="1" charset="-128"/>
                        </a:rPr>
                        <a:t>Desteklenecek</a:t>
                      </a:r>
                      <a:r>
                        <a:rPr lang="tr-TR" sz="2400" b="1" baseline="0" dirty="0" smtClean="0">
                          <a:solidFill>
                            <a:srgbClr val="FF0000"/>
                          </a:solidFill>
                          <a:latin typeface="Calibri" pitchFamily="34" charset="0"/>
                          <a:ea typeface="ヒラギノ角ゴ Pro W3" pitchFamily="1" charset="-128"/>
                        </a:rPr>
                        <a:t> gider türleri</a:t>
                      </a:r>
                      <a:r>
                        <a:rPr lang="tr-TR" sz="2400" b="1" dirty="0" smtClean="0">
                          <a:solidFill>
                            <a:srgbClr val="FF0000"/>
                          </a:solidFill>
                          <a:latin typeface="Calibri" pitchFamily="34" charset="0"/>
                          <a:ea typeface="ヒラギノ角ゴ Pro W3" pitchFamily="1" charset="-128"/>
                        </a:rPr>
                        <a:t>:</a:t>
                      </a:r>
                      <a:endParaRPr lang="tr-TR" sz="2400" dirty="0">
                        <a:solidFill>
                          <a:srgbClr val="5994CE"/>
                        </a:solidFill>
                        <a:latin typeface="Calibri" pitchFamily="34" charset="0"/>
                        <a:ea typeface="ヒラギノ角ゴ Pro W3" pitchFamily="1" charset="-128"/>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8"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46</a:t>
            </a:fld>
            <a:endParaRPr lang="en-CA" dirty="0">
              <a:latin typeface="Calibri" panose="020F0502020204030204" pitchFamily="34" charset="0"/>
            </a:endParaRPr>
          </a:p>
        </p:txBody>
      </p:sp>
      <p:sp>
        <p:nvSpPr>
          <p:cNvPr id="10" name="Metin kutusu 9"/>
          <p:cNvSpPr txBox="1"/>
          <p:nvPr/>
        </p:nvSpPr>
        <p:spPr>
          <a:xfrm>
            <a:off x="115964" y="5500789"/>
            <a:ext cx="8727281" cy="307777"/>
          </a:xfrm>
          <a:prstGeom prst="rect">
            <a:avLst/>
          </a:prstGeom>
          <a:noFill/>
        </p:spPr>
        <p:txBody>
          <a:bodyPr wrap="square" rtlCol="0">
            <a:spAutoFit/>
          </a:bodyPr>
          <a:lstStyle/>
          <a:p>
            <a:r>
              <a:rPr lang="tr-TR" sz="1400" dirty="0" smtClean="0">
                <a:solidFill>
                  <a:srgbClr val="154E5F"/>
                </a:solidFill>
              </a:rPr>
              <a:t>*Yazılıma </a:t>
            </a:r>
            <a:r>
              <a:rPr lang="tr-TR" sz="1400" dirty="0">
                <a:solidFill>
                  <a:srgbClr val="154E5F"/>
                </a:solidFill>
              </a:rPr>
              <a:t>ilişkin eğitim – danışmanlık giderleri </a:t>
            </a:r>
            <a:r>
              <a:rPr lang="tr-TR" sz="1400" dirty="0" smtClean="0">
                <a:solidFill>
                  <a:srgbClr val="154E5F"/>
                </a:solidFill>
              </a:rPr>
              <a:t>dahil</a:t>
            </a:r>
          </a:p>
        </p:txBody>
      </p:sp>
      <p:graphicFrame>
        <p:nvGraphicFramePr>
          <p:cNvPr id="11" name="Tablo 10"/>
          <p:cNvGraphicFramePr>
            <a:graphicFrameLocks noGrp="1"/>
          </p:cNvGraphicFramePr>
          <p:nvPr>
            <p:extLst>
              <p:ext uri="{D42A27DB-BD31-4B8C-83A1-F6EECF244321}">
                <p14:modId xmlns:p14="http://schemas.microsoft.com/office/powerpoint/2010/main" val="295030249"/>
              </p:ext>
            </p:extLst>
          </p:nvPr>
        </p:nvGraphicFramePr>
        <p:xfrm>
          <a:off x="237207" y="1558761"/>
          <a:ext cx="8727281" cy="3839137"/>
        </p:xfrm>
        <a:graphic>
          <a:graphicData uri="http://schemas.openxmlformats.org/drawingml/2006/table">
            <a:tbl>
              <a:tblPr firstRow="1" bandRow="1">
                <a:tableStyleId>{5C22544A-7EE6-4342-B048-85BDC9FD1C3A}</a:tableStyleId>
              </a:tblPr>
              <a:tblGrid>
                <a:gridCol w="3754840">
                  <a:extLst>
                    <a:ext uri="{9D8B030D-6E8A-4147-A177-3AD203B41FA5}">
                      <a16:colId xmlns:a16="http://schemas.microsoft.com/office/drawing/2014/main" xmlns="" val="20000"/>
                    </a:ext>
                  </a:extLst>
                </a:gridCol>
                <a:gridCol w="4972441">
                  <a:extLst>
                    <a:ext uri="{9D8B030D-6E8A-4147-A177-3AD203B41FA5}">
                      <a16:colId xmlns:a16="http://schemas.microsoft.com/office/drawing/2014/main" xmlns="" val="20001"/>
                    </a:ext>
                  </a:extLst>
                </a:gridCol>
              </a:tblGrid>
              <a:tr h="319168">
                <a:tc>
                  <a:txBody>
                    <a:bodyPr/>
                    <a:lstStyle/>
                    <a:p>
                      <a:pPr>
                        <a:spcAft>
                          <a:spcPts val="0"/>
                        </a:spcAft>
                      </a:pPr>
                      <a:r>
                        <a:rPr lang="tr-TR" sz="1800" b="1" dirty="0" smtClean="0">
                          <a:solidFill>
                            <a:srgbClr val="FFFFFF"/>
                          </a:solidFill>
                          <a:effectLst/>
                          <a:latin typeface="Calibri" panose="020F0502020204030204" pitchFamily="34" charset="0"/>
                          <a:ea typeface="Cambria"/>
                        </a:rPr>
                        <a:t>Gider türü</a:t>
                      </a:r>
                      <a:endParaRPr lang="tr-TR" sz="1800" dirty="0">
                        <a:effectLst/>
                        <a:latin typeface="Calibri" panose="020F0502020204030204" pitchFamily="34" charset="0"/>
                        <a:ea typeface="Times New Roman"/>
                      </a:endParaRPr>
                    </a:p>
                  </a:txBody>
                  <a:tcPr marL="68580" marR="68580" marT="0" marB="0">
                    <a:lnL w="12700" cap="flat" cmpd="sng" algn="ctr">
                      <a:solidFill>
                        <a:srgbClr val="439BB3"/>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solidFill>
                      <a:srgbClr val="4BACC6"/>
                    </a:solidFill>
                  </a:tcPr>
                </a:tc>
                <a:tc>
                  <a:txBody>
                    <a:bodyPr/>
                    <a:lstStyle/>
                    <a:p>
                      <a:pPr algn="ctr">
                        <a:spcAft>
                          <a:spcPts val="0"/>
                        </a:spcAft>
                      </a:pPr>
                      <a:r>
                        <a:rPr lang="tr-TR" sz="1800" baseline="0" dirty="0" smtClean="0">
                          <a:effectLst/>
                          <a:latin typeface="Calibri" panose="020F0502020204030204" pitchFamily="34" charset="0"/>
                          <a:ea typeface="Times New Roman"/>
                        </a:rPr>
                        <a:t>Destek üst limiti</a:t>
                      </a:r>
                      <a:endParaRPr lang="tr-TR" sz="1800" dirty="0">
                        <a:effectLst/>
                        <a:latin typeface="Calibri" panose="020F0502020204030204" pitchFamily="34" charset="0"/>
                        <a:ea typeface="Times New Roman"/>
                      </a:endParaRPr>
                    </a:p>
                  </a:txBody>
                  <a:tcPr marL="68580" marR="68580" marT="0" marB="0">
                    <a:lnL w="12700" cap="flat" cmpd="sng" algn="ctr">
                      <a:solidFill>
                        <a:schemeClr val="bg1"/>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solidFill>
                      <a:srgbClr val="4BACC6"/>
                    </a:solidFill>
                  </a:tcPr>
                </a:tc>
                <a:extLst>
                  <a:ext uri="{0D108BD9-81ED-4DB2-BD59-A6C34878D82A}">
                    <a16:rowId xmlns:a16="http://schemas.microsoft.com/office/drawing/2014/main" xmlns="" val="10000"/>
                  </a:ext>
                </a:extLst>
              </a:tr>
              <a:tr h="354238">
                <a:tc>
                  <a:txBody>
                    <a:bodyPr/>
                    <a:lstStyle/>
                    <a:p>
                      <a:pPr algn="l" rtl="0" fontAlgn="base">
                        <a:spcBef>
                          <a:spcPct val="0"/>
                        </a:spcBef>
                        <a:spcAft>
                          <a:spcPct val="0"/>
                        </a:spcAft>
                        <a:buClr>
                          <a:srgbClr val="52AADF"/>
                        </a:buClr>
                        <a:buSzPct val="125000"/>
                      </a:pPr>
                      <a:r>
                        <a:rPr lang="tr-TR" sz="1800" b="1" kern="1200" dirty="0" smtClean="0">
                          <a:solidFill>
                            <a:srgbClr val="52AADF">
                              <a:lumMod val="50000"/>
                            </a:srgbClr>
                          </a:solidFill>
                          <a:latin typeface="Calibri" pitchFamily="34" charset="0"/>
                          <a:ea typeface="ヒラギノ角ゴ Pro W3" pitchFamily="1" charset="-128"/>
                          <a:cs typeface="+mn-cs"/>
                        </a:rPr>
                        <a:t>Personel</a:t>
                      </a:r>
                      <a:endParaRPr lang="tr-TR" sz="1800" b="1" strike="sngStrike" kern="1200" dirty="0">
                        <a:solidFill>
                          <a:srgbClr val="52AADF">
                            <a:lumMod val="50000"/>
                          </a:srgbClr>
                        </a:solidFill>
                        <a:latin typeface="Calibri" pitchFamily="34" charset="0"/>
                        <a:ea typeface="ヒラギノ角ゴ Pro W3" pitchFamily="1" charset="-128"/>
                        <a:cs typeface="+mn-cs"/>
                      </a:endParaRPr>
                    </a:p>
                  </a:txBody>
                  <a:tcPr marL="68580" marR="68580" marT="0" marB="0"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a:txBody>
                    <a:bodyPr/>
                    <a:lstStyle/>
                    <a:p>
                      <a:pPr marL="0" indent="0" algn="l" defTabSz="914400" rtl="0" eaLnBrk="1" latinLnBrk="0" hangingPunct="1">
                        <a:buClr>
                          <a:srgbClr val="52AADF"/>
                        </a:buClr>
                        <a:buSzPct val="99000"/>
                        <a:buFont typeface="Arial" panose="020B0604020202020204" pitchFamily="34" charset="0"/>
                        <a:buNone/>
                      </a:pPr>
                      <a:r>
                        <a:rPr lang="tr-TR" sz="1800" b="0" strike="noStrike" kern="1200" dirty="0" smtClean="0">
                          <a:solidFill>
                            <a:srgbClr val="FF0000"/>
                          </a:solidFill>
                          <a:latin typeface="Calibri" panose="020F0502020204030204" pitchFamily="34" charset="0"/>
                          <a:ea typeface="+mn-ea"/>
                          <a:cs typeface="+mn-cs"/>
                        </a:rPr>
                        <a:t>90</a:t>
                      </a:r>
                      <a:r>
                        <a:rPr lang="sv-SE" sz="1800" b="0" strike="noStrike" kern="1200" dirty="0" smtClean="0">
                          <a:solidFill>
                            <a:srgbClr val="FF0000"/>
                          </a:solidFill>
                          <a:latin typeface="Calibri" panose="020F0502020204030204" pitchFamily="34" charset="0"/>
                          <a:ea typeface="+mn-ea"/>
                          <a:cs typeface="+mn-cs"/>
                        </a:rPr>
                        <a:t>0.000 TL</a:t>
                      </a:r>
                      <a:r>
                        <a:rPr lang="sv-SE" sz="1800" strike="noStrike" kern="1200" dirty="0" smtClean="0">
                          <a:solidFill>
                            <a:srgbClr val="154E5F"/>
                          </a:solidFill>
                          <a:latin typeface="Calibri" pitchFamily="34" charset="0"/>
                          <a:ea typeface="ヒラギノ角ゴ Pro W3" pitchFamily="1" charset="-128"/>
                          <a:cs typeface="+mn-cs"/>
                        </a:rPr>
                        <a:t>’ye kadar geri ödemesiz</a:t>
                      </a:r>
                      <a:endParaRPr lang="tr-TR" sz="1800" strike="noStrike" kern="1200" dirty="0">
                        <a:solidFill>
                          <a:srgbClr val="154E5F"/>
                        </a:solidFill>
                        <a:latin typeface="Calibri" pitchFamily="34" charset="0"/>
                        <a:ea typeface="ヒラギノ角ゴ Pro W3" pitchFamily="1" charset="-128"/>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xmlns="" val="10001"/>
                  </a:ext>
                </a:extLst>
              </a:tr>
              <a:tr h="354238">
                <a:tc>
                  <a:txBody>
                    <a:bodyPr/>
                    <a:lstStyle/>
                    <a:p>
                      <a:pPr algn="l" rtl="0" fontAlgn="base">
                        <a:spcBef>
                          <a:spcPct val="0"/>
                        </a:spcBef>
                        <a:spcAft>
                          <a:spcPct val="0"/>
                        </a:spcAft>
                        <a:buClr>
                          <a:srgbClr val="52AADF"/>
                        </a:buClr>
                        <a:buSzPct val="125000"/>
                      </a:pPr>
                      <a:r>
                        <a:rPr lang="tr-TR" sz="1800" b="1" kern="1200" dirty="0">
                          <a:solidFill>
                            <a:srgbClr val="52AADF">
                              <a:lumMod val="50000"/>
                            </a:srgbClr>
                          </a:solidFill>
                          <a:latin typeface="Calibri" pitchFamily="34" charset="0"/>
                          <a:ea typeface="ヒラギノ角ゴ Pro W3" pitchFamily="1" charset="-128"/>
                          <a:cs typeface="+mn-cs"/>
                        </a:rPr>
                        <a:t>Makine – </a:t>
                      </a:r>
                      <a:r>
                        <a:rPr lang="tr-TR" sz="1800" b="1" kern="1200" dirty="0" smtClean="0">
                          <a:solidFill>
                            <a:srgbClr val="52AADF">
                              <a:lumMod val="50000"/>
                            </a:srgbClr>
                          </a:solidFill>
                          <a:latin typeface="Calibri" pitchFamily="34" charset="0"/>
                          <a:ea typeface="ヒラギノ角ゴ Pro W3" pitchFamily="1" charset="-128"/>
                          <a:cs typeface="+mn-cs"/>
                        </a:rPr>
                        <a:t>Teçhizat</a:t>
                      </a:r>
                      <a:endParaRPr lang="tr-TR" sz="1800" b="1" strike="sngStrike" kern="1200" dirty="0">
                        <a:solidFill>
                          <a:srgbClr val="52AADF">
                            <a:lumMod val="50000"/>
                          </a:srgbClr>
                        </a:solidFill>
                        <a:latin typeface="Calibri" pitchFamily="34" charset="0"/>
                        <a:ea typeface="ヒラギノ角ゴ Pro W3" pitchFamily="1" charset="-128"/>
                        <a:cs typeface="+mn-cs"/>
                      </a:endParaRPr>
                    </a:p>
                  </a:txBody>
                  <a:tcPr marL="68580" marR="68580" marT="0" marB="0"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a:txBody>
                    <a:bodyPr/>
                    <a:lstStyle/>
                    <a:p>
                      <a:pPr marL="0" indent="0" algn="l" defTabSz="914400" rtl="0" eaLnBrk="1" latinLnBrk="0" hangingPunct="1">
                        <a:buClr>
                          <a:srgbClr val="52AADF"/>
                        </a:buClr>
                        <a:buSzPct val="99000"/>
                        <a:buFont typeface="Arial" panose="020B0604020202020204" pitchFamily="34" charset="0"/>
                        <a:buNone/>
                      </a:pPr>
                      <a:r>
                        <a:rPr lang="tr-TR" sz="1800" b="0" strike="noStrike" kern="1200" dirty="0" smtClean="0">
                          <a:solidFill>
                            <a:srgbClr val="FF0000"/>
                          </a:solidFill>
                          <a:latin typeface="Calibri" panose="020F0502020204030204" pitchFamily="34" charset="0"/>
                          <a:ea typeface="+mn-ea"/>
                          <a:cs typeface="+mn-cs"/>
                        </a:rPr>
                        <a:t>1.10</a:t>
                      </a:r>
                      <a:r>
                        <a:rPr lang="sv-SE" sz="1800" b="0" strike="noStrike" kern="1200" dirty="0" smtClean="0">
                          <a:solidFill>
                            <a:srgbClr val="FF0000"/>
                          </a:solidFill>
                          <a:latin typeface="Calibri" panose="020F0502020204030204" pitchFamily="34" charset="0"/>
                          <a:ea typeface="+mn-ea"/>
                          <a:cs typeface="+mn-cs"/>
                        </a:rPr>
                        <a:t>0.000 TL</a:t>
                      </a:r>
                      <a:r>
                        <a:rPr lang="sv-SE" sz="1800" strike="noStrike" kern="1200" dirty="0" smtClean="0">
                          <a:solidFill>
                            <a:srgbClr val="154E5F"/>
                          </a:solidFill>
                          <a:latin typeface="Calibri" pitchFamily="34" charset="0"/>
                          <a:ea typeface="ヒラギノ角ゴ Pro W3" pitchFamily="1" charset="-128"/>
                          <a:cs typeface="+mn-cs"/>
                        </a:rPr>
                        <a:t>’ye kadar geri ödemeli </a:t>
                      </a:r>
                      <a:endParaRPr lang="tr-TR" sz="1800" strike="noStrike" kern="1200" dirty="0">
                        <a:solidFill>
                          <a:srgbClr val="154E5F"/>
                        </a:solidFill>
                        <a:latin typeface="Calibri" pitchFamily="34" charset="0"/>
                        <a:ea typeface="ヒラギノ角ゴ Pro W3" pitchFamily="1" charset="-128"/>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xmlns="" val="10002"/>
                  </a:ext>
                </a:extLst>
              </a:tr>
              <a:tr h="354238">
                <a:tc>
                  <a:txBody>
                    <a:bodyPr/>
                    <a:lstStyle/>
                    <a:p>
                      <a:pPr algn="l" rtl="0" fontAlgn="base">
                        <a:spcBef>
                          <a:spcPct val="0"/>
                        </a:spcBef>
                        <a:spcAft>
                          <a:spcPct val="0"/>
                        </a:spcAft>
                        <a:buClr>
                          <a:srgbClr val="52AADF"/>
                        </a:buClr>
                        <a:buSzPct val="125000"/>
                      </a:pPr>
                      <a:r>
                        <a:rPr lang="tr-TR" sz="1800" b="1" kern="1200" dirty="0" smtClean="0">
                          <a:solidFill>
                            <a:srgbClr val="52AADF">
                              <a:lumMod val="50000"/>
                            </a:srgbClr>
                          </a:solidFill>
                          <a:latin typeface="Calibri" pitchFamily="34" charset="0"/>
                          <a:ea typeface="ヒラギノ角ゴ Pro W3" pitchFamily="1" charset="-128"/>
                          <a:cs typeface="+mn-cs"/>
                        </a:rPr>
                        <a:t>Yazılım</a:t>
                      </a:r>
                      <a:endParaRPr lang="tr-TR" sz="1800" b="1" kern="1200" dirty="0">
                        <a:solidFill>
                          <a:srgbClr val="52AADF">
                            <a:lumMod val="50000"/>
                          </a:srgbClr>
                        </a:solidFill>
                        <a:latin typeface="Calibri" pitchFamily="34" charset="0"/>
                        <a:ea typeface="ヒラギノ角ゴ Pro W3" pitchFamily="1" charset="-128"/>
                        <a:cs typeface="+mn-cs"/>
                      </a:endParaRPr>
                    </a:p>
                  </a:txBody>
                  <a:tcPr marL="68580" marR="68580" marT="0" marB="0"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a:txBody>
                    <a:bodyPr/>
                    <a:lstStyle/>
                    <a:p>
                      <a:pPr marL="0" indent="0" algn="l" defTabSz="914400" rtl="0" eaLnBrk="1" latinLnBrk="0" hangingPunct="1">
                        <a:buClr>
                          <a:srgbClr val="52AADF"/>
                        </a:buClr>
                        <a:buSzPct val="99000"/>
                        <a:buFont typeface="Arial" panose="020B0604020202020204" pitchFamily="34" charset="0"/>
                        <a:buNone/>
                      </a:pPr>
                      <a:r>
                        <a:rPr lang="tr-TR" sz="1800" b="0" strike="noStrike" kern="1200" dirty="0" smtClean="0">
                          <a:solidFill>
                            <a:srgbClr val="FF0000"/>
                          </a:solidFill>
                          <a:latin typeface="Calibri" panose="020F0502020204030204" pitchFamily="34" charset="0"/>
                          <a:ea typeface="+mn-ea"/>
                          <a:cs typeface="+mn-cs"/>
                        </a:rPr>
                        <a:t>4</a:t>
                      </a:r>
                      <a:r>
                        <a:rPr lang="sv-SE" sz="1800" b="0" strike="noStrike" kern="1200" dirty="0" smtClean="0">
                          <a:solidFill>
                            <a:srgbClr val="FF0000"/>
                          </a:solidFill>
                          <a:latin typeface="Calibri" panose="020F0502020204030204" pitchFamily="34" charset="0"/>
                          <a:ea typeface="+mn-ea"/>
                          <a:cs typeface="+mn-cs"/>
                        </a:rPr>
                        <a:t>00.000 TL</a:t>
                      </a:r>
                      <a:r>
                        <a:rPr lang="sv-SE" sz="1800" b="0" strike="noStrike" kern="1200" dirty="0" smtClean="0">
                          <a:solidFill>
                            <a:srgbClr val="154E5F"/>
                          </a:solidFill>
                          <a:latin typeface="Calibri" panose="020F0502020204030204" pitchFamily="34" charset="0"/>
                          <a:ea typeface="+mn-ea"/>
                          <a:cs typeface="+mn-cs"/>
                        </a:rPr>
                        <a:t>’ye kadar geri ödemeli</a:t>
                      </a:r>
                      <a:r>
                        <a:rPr lang="tr-TR" sz="1800" b="0" strike="noStrike" kern="1200" dirty="0" smtClean="0">
                          <a:solidFill>
                            <a:srgbClr val="154E5F"/>
                          </a:solidFill>
                          <a:latin typeface="Calibri" panose="020F0502020204030204" pitchFamily="34" charset="0"/>
                          <a:ea typeface="+mn-ea"/>
                          <a:cs typeface="+mn-cs"/>
                        </a:rPr>
                        <a:t>*</a:t>
                      </a:r>
                      <a:endParaRPr lang="tr-TR" sz="1800" b="0" strike="noStrike" kern="1200" dirty="0">
                        <a:solidFill>
                          <a:srgbClr val="FF0000"/>
                        </a:solidFill>
                        <a:latin typeface="Calibri" panose="020F0502020204030204" pitchFamily="34" charset="0"/>
                        <a:ea typeface="+mn-ea"/>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xmlns="" val="10003"/>
                  </a:ext>
                </a:extLst>
              </a:tr>
              <a:tr h="344144">
                <a:tc>
                  <a:txBody>
                    <a:bodyPr/>
                    <a:lstStyle/>
                    <a:p>
                      <a:pPr algn="l" rtl="0" fontAlgn="base">
                        <a:spcBef>
                          <a:spcPct val="0"/>
                        </a:spcBef>
                        <a:spcAft>
                          <a:spcPct val="0"/>
                        </a:spcAft>
                        <a:buClr>
                          <a:srgbClr val="52AADF"/>
                        </a:buClr>
                        <a:buSzPct val="125000"/>
                      </a:pPr>
                      <a:r>
                        <a:rPr lang="tr-TR" sz="1800" b="1" kern="1200" dirty="0" smtClean="0">
                          <a:solidFill>
                            <a:srgbClr val="52AADF">
                              <a:lumMod val="50000"/>
                            </a:srgbClr>
                          </a:solidFill>
                          <a:latin typeface="Calibri" pitchFamily="34" charset="0"/>
                          <a:ea typeface="ヒラギノ角ゴ Pro W3" pitchFamily="1" charset="-128"/>
                          <a:cs typeface="+mn-cs"/>
                        </a:rPr>
                        <a:t>Hizmet Alımı</a:t>
                      </a:r>
                      <a:endParaRPr lang="tr-TR" sz="1800" b="1" kern="1200" dirty="0">
                        <a:solidFill>
                          <a:srgbClr val="52AADF">
                            <a:lumMod val="50000"/>
                          </a:srgbClr>
                        </a:solidFill>
                        <a:latin typeface="Calibri" pitchFamily="34" charset="0"/>
                        <a:ea typeface="ヒラギノ角ゴ Pro W3" pitchFamily="1" charset="-128"/>
                        <a:cs typeface="+mn-cs"/>
                      </a:endParaRPr>
                    </a:p>
                  </a:txBody>
                  <a:tcPr marL="68580" marR="68580" marT="0" marB="0">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rowSpan="6">
                  <a:txBody>
                    <a:bodyPr/>
                    <a:lstStyle/>
                    <a:p>
                      <a:pPr marL="0" indent="0" algn="l" defTabSz="914400" rtl="0" eaLnBrk="1" latinLnBrk="0" hangingPunct="1">
                        <a:buClr>
                          <a:srgbClr val="52AADF"/>
                        </a:buClr>
                        <a:buSzPct val="99000"/>
                        <a:buFont typeface="Arial" panose="020B0604020202020204" pitchFamily="34" charset="0"/>
                        <a:buNone/>
                      </a:pPr>
                      <a:r>
                        <a:rPr lang="tr-TR" sz="1800" b="0" strike="noStrike" kern="1200" dirty="0" smtClean="0">
                          <a:solidFill>
                            <a:srgbClr val="FF0000"/>
                          </a:solidFill>
                          <a:latin typeface="Calibri" panose="020F0502020204030204" pitchFamily="34" charset="0"/>
                          <a:ea typeface="+mn-ea"/>
                          <a:cs typeface="+mn-cs"/>
                        </a:rPr>
                        <a:t>4</a:t>
                      </a:r>
                      <a:r>
                        <a:rPr lang="sv-SE" sz="1800" b="0" strike="noStrike" kern="1200" dirty="0" smtClean="0">
                          <a:solidFill>
                            <a:srgbClr val="FF0000"/>
                          </a:solidFill>
                          <a:latin typeface="Calibri" panose="020F0502020204030204" pitchFamily="34" charset="0"/>
                          <a:ea typeface="+mn-ea"/>
                          <a:cs typeface="+mn-cs"/>
                        </a:rPr>
                        <a:t>00.000 TL</a:t>
                      </a:r>
                      <a:r>
                        <a:rPr lang="sv-SE" sz="1800" b="0" strike="noStrike" kern="1200" dirty="0" smtClean="0">
                          <a:solidFill>
                            <a:srgbClr val="154E5F"/>
                          </a:solidFill>
                          <a:latin typeface="Calibri" panose="020F0502020204030204" pitchFamily="34" charset="0"/>
                          <a:ea typeface="+mn-ea"/>
                          <a:cs typeface="+mn-cs"/>
                        </a:rPr>
                        <a:t>’ye kadar geri ödemeli </a:t>
                      </a:r>
                      <a:endParaRPr lang="tr-TR" sz="1800" b="0" strike="noStrike" kern="1200" dirty="0">
                        <a:solidFill>
                          <a:srgbClr val="154E5F"/>
                        </a:solidFill>
                        <a:latin typeface="Calibri" panose="020F0502020204030204" pitchFamily="34" charset="0"/>
                        <a:ea typeface="+mn-ea"/>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xmlns="" val="10004"/>
                  </a:ext>
                </a:extLst>
              </a:tr>
              <a:tr h="345719">
                <a:tc>
                  <a:txBody>
                    <a:bodyPr/>
                    <a:lstStyle/>
                    <a:p>
                      <a:pPr marL="207963" marR="0" lvl="0" indent="0" algn="l" defTabSz="914400" rtl="0" eaLnBrk="1" fontAlgn="base" latinLnBrk="0" hangingPunct="1">
                        <a:lnSpc>
                          <a:spcPct val="100000"/>
                        </a:lnSpc>
                        <a:spcBef>
                          <a:spcPct val="0"/>
                        </a:spcBef>
                        <a:spcAft>
                          <a:spcPct val="0"/>
                        </a:spcAft>
                        <a:buClr>
                          <a:srgbClr val="52AADF"/>
                        </a:buClr>
                        <a:buSzPct val="125000"/>
                        <a:buFontTx/>
                        <a:buNone/>
                        <a:tabLst/>
                        <a:defRPr/>
                      </a:pPr>
                      <a:r>
                        <a:rPr lang="tr-TR" sz="1800" kern="1200" dirty="0" smtClean="0">
                          <a:solidFill>
                            <a:srgbClr val="154E5F"/>
                          </a:solidFill>
                          <a:latin typeface="Calibri" pitchFamily="34" charset="0"/>
                          <a:ea typeface="ヒラギノ角ゴ Pro W3" pitchFamily="1" charset="-128"/>
                          <a:cs typeface="+mn-cs"/>
                        </a:rPr>
                        <a:t>Eğitim</a:t>
                      </a:r>
                    </a:p>
                  </a:txBody>
                  <a:tcPr marL="68580" marR="68580" marT="0" marB="0"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vMerge="1">
                  <a:txBody>
                    <a:bodyPr/>
                    <a:lstStyle/>
                    <a:p>
                      <a:endParaRPr lang="tr-TR"/>
                    </a:p>
                  </a:txBody>
                  <a:tcPr/>
                </a:tc>
                <a:extLst>
                  <a:ext uri="{0D108BD9-81ED-4DB2-BD59-A6C34878D82A}">
                    <a16:rowId xmlns:a16="http://schemas.microsoft.com/office/drawing/2014/main" xmlns="" val="10007"/>
                  </a:ext>
                </a:extLst>
              </a:tr>
              <a:tr h="403339">
                <a:tc>
                  <a:txBody>
                    <a:bodyPr/>
                    <a:lstStyle/>
                    <a:p>
                      <a:pPr marL="176213" marR="0" indent="0" algn="l" defTabSz="914400" rtl="0" eaLnBrk="1" fontAlgn="base" latinLnBrk="0" hangingPunct="1">
                        <a:lnSpc>
                          <a:spcPct val="100000"/>
                        </a:lnSpc>
                        <a:spcBef>
                          <a:spcPct val="0"/>
                        </a:spcBef>
                        <a:spcAft>
                          <a:spcPct val="0"/>
                        </a:spcAft>
                        <a:buClr>
                          <a:srgbClr val="52AADF"/>
                        </a:buClr>
                        <a:buSzPct val="125000"/>
                        <a:buFont typeface="Arial" panose="020B0604020202020204" pitchFamily="34" charset="0"/>
                        <a:buNone/>
                        <a:tabLst/>
                        <a:defRPr/>
                      </a:pPr>
                      <a:r>
                        <a:rPr lang="tr-TR" sz="1800" kern="1200" dirty="0" smtClean="0">
                          <a:solidFill>
                            <a:srgbClr val="154E5F"/>
                          </a:solidFill>
                          <a:latin typeface="Calibri" pitchFamily="34" charset="0"/>
                          <a:ea typeface="ヒラギノ角ゴ Pro W3" pitchFamily="1" charset="-128"/>
                          <a:cs typeface="+mn-cs"/>
                        </a:rPr>
                        <a:t>Danışmanlık</a:t>
                      </a: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vMerge="1">
                  <a:txBody>
                    <a:bodyPr/>
                    <a:lstStyle/>
                    <a:p>
                      <a:pPr marL="117475" indent="-117475" algn="l" defTabSz="914400" rtl="0" eaLnBrk="1" latinLnBrk="0" hangingPunct="1">
                        <a:buClr>
                          <a:srgbClr val="52AADF"/>
                        </a:buClr>
                        <a:buSzPct val="99000"/>
                        <a:buFont typeface="Arial" panose="020B0604020202020204" pitchFamily="34" charset="0"/>
                        <a:buChar char="•"/>
                      </a:pPr>
                      <a:endParaRPr lang="tr-TR" sz="2000" b="0" kern="1200" dirty="0">
                        <a:solidFill>
                          <a:schemeClr val="accent1">
                            <a:lumMod val="50000"/>
                          </a:schemeClr>
                        </a:solidFill>
                        <a:latin typeface="Calibri" panose="020F0502020204030204" pitchFamily="34" charset="0"/>
                        <a:ea typeface="+mn-ea"/>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xmlns="" val="10005"/>
                  </a:ext>
                </a:extLst>
              </a:tr>
              <a:tr h="354238">
                <a:tc>
                  <a:txBody>
                    <a:bodyPr/>
                    <a:lstStyle/>
                    <a:p>
                      <a:pPr marL="176213" marR="0" indent="0" algn="l" defTabSz="914400" rtl="0" eaLnBrk="1" fontAlgn="base" latinLnBrk="0" hangingPunct="1">
                        <a:lnSpc>
                          <a:spcPct val="100000"/>
                        </a:lnSpc>
                        <a:spcBef>
                          <a:spcPct val="0"/>
                        </a:spcBef>
                        <a:spcAft>
                          <a:spcPct val="0"/>
                        </a:spcAft>
                        <a:buClr>
                          <a:srgbClr val="52AADF"/>
                        </a:buClr>
                        <a:buSzPct val="125000"/>
                        <a:buFont typeface="Arial" panose="020B0604020202020204" pitchFamily="34" charset="0"/>
                        <a:buNone/>
                        <a:tabLst/>
                        <a:defRPr/>
                      </a:pPr>
                      <a:r>
                        <a:rPr lang="tr-TR" sz="1800" kern="1200" dirty="0" smtClean="0">
                          <a:solidFill>
                            <a:srgbClr val="154E5F"/>
                          </a:solidFill>
                          <a:latin typeface="Calibri" pitchFamily="34" charset="0"/>
                          <a:ea typeface="ヒラギノ角ゴ Pro W3" pitchFamily="1" charset="-128"/>
                          <a:cs typeface="+mn-cs"/>
                        </a:rPr>
                        <a:t>Belgelendirme, test ve analiz</a:t>
                      </a:r>
                      <a:endParaRPr lang="tr-TR" sz="1800" kern="1200" dirty="0">
                        <a:solidFill>
                          <a:srgbClr val="154E5F"/>
                        </a:solidFill>
                        <a:latin typeface="Calibri" pitchFamily="34" charset="0"/>
                        <a:ea typeface="ヒラギノ角ゴ Pro W3" pitchFamily="1" charset="-128"/>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vMerge="1">
                  <a:txBody>
                    <a:bodyPr/>
                    <a:lstStyle/>
                    <a:p>
                      <a:endParaRPr lang="tr-TR"/>
                    </a:p>
                  </a:txBody>
                  <a:tcPr/>
                </a:tc>
                <a:extLst>
                  <a:ext uri="{0D108BD9-81ED-4DB2-BD59-A6C34878D82A}">
                    <a16:rowId xmlns:a16="http://schemas.microsoft.com/office/drawing/2014/main" xmlns="" val="10008"/>
                  </a:ext>
                </a:extLst>
              </a:tr>
              <a:tr h="406067">
                <a:tc>
                  <a:txBody>
                    <a:bodyPr/>
                    <a:lstStyle/>
                    <a:p>
                      <a:pPr marL="176213" indent="0" algn="l" rtl="0" fontAlgn="base">
                        <a:spcBef>
                          <a:spcPct val="0"/>
                        </a:spcBef>
                        <a:spcAft>
                          <a:spcPct val="0"/>
                        </a:spcAft>
                        <a:buClr>
                          <a:srgbClr val="52AADF"/>
                        </a:buClr>
                        <a:buSzPct val="125000"/>
                        <a:buFont typeface="Arial" panose="020B0604020202020204" pitchFamily="34" charset="0"/>
                        <a:buNone/>
                      </a:pPr>
                      <a:r>
                        <a:rPr lang="tr-TR" sz="1800" kern="1200" dirty="0" smtClean="0">
                          <a:solidFill>
                            <a:srgbClr val="154E5F"/>
                          </a:solidFill>
                          <a:latin typeface="Calibri" pitchFamily="34" charset="0"/>
                          <a:ea typeface="ヒラギノ角ゴ Pro W3" pitchFamily="1" charset="-128"/>
                          <a:cs typeface="+mn-cs"/>
                        </a:rPr>
                        <a:t>Tanıtım, yurtdışı</a:t>
                      </a:r>
                      <a:r>
                        <a:rPr lang="tr-TR" sz="1800" kern="1200" baseline="0" dirty="0" smtClean="0">
                          <a:solidFill>
                            <a:srgbClr val="154E5F"/>
                          </a:solidFill>
                          <a:latin typeface="Calibri" pitchFamily="34" charset="0"/>
                          <a:ea typeface="ヒラギノ角ゴ Pro W3" pitchFamily="1" charset="-128"/>
                          <a:cs typeface="+mn-cs"/>
                        </a:rPr>
                        <a:t> seyahat, fuar </a:t>
                      </a:r>
                      <a:endParaRPr lang="tr-TR" sz="1800" kern="1200" dirty="0">
                        <a:solidFill>
                          <a:srgbClr val="154E5F"/>
                        </a:solidFill>
                        <a:latin typeface="Calibri" pitchFamily="34" charset="0"/>
                        <a:ea typeface="ヒラギノ角ゴ Pro W3" pitchFamily="1" charset="-128"/>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vMerge="1">
                  <a:txBody>
                    <a:bodyPr/>
                    <a:lstStyle/>
                    <a:p>
                      <a:endParaRPr lang="tr-TR"/>
                    </a:p>
                  </a:txBody>
                  <a:tcPr/>
                </a:tc>
                <a:extLst>
                  <a:ext uri="{0D108BD9-81ED-4DB2-BD59-A6C34878D82A}">
                    <a16:rowId xmlns:a16="http://schemas.microsoft.com/office/drawing/2014/main" xmlns="" val="10009"/>
                  </a:ext>
                </a:extLst>
              </a:tr>
              <a:tr h="557660">
                <a:tc>
                  <a:txBody>
                    <a:bodyPr/>
                    <a:lstStyle/>
                    <a:p>
                      <a:pPr marL="176213" indent="0" algn="l" rtl="0" fontAlgn="base">
                        <a:spcBef>
                          <a:spcPct val="0"/>
                        </a:spcBef>
                        <a:spcAft>
                          <a:spcPct val="0"/>
                        </a:spcAft>
                        <a:buClr>
                          <a:srgbClr val="52AADF"/>
                        </a:buClr>
                        <a:buSzPct val="125000"/>
                        <a:buFont typeface="Arial" panose="020B0604020202020204" pitchFamily="34" charset="0"/>
                        <a:buNone/>
                      </a:pPr>
                      <a:r>
                        <a:rPr lang="tr-TR" sz="1800" kern="1200" dirty="0" smtClean="0">
                          <a:solidFill>
                            <a:srgbClr val="154E5F"/>
                          </a:solidFill>
                          <a:latin typeface="Calibri" pitchFamily="34" charset="0"/>
                          <a:ea typeface="ヒラギノ角ゴ Pro W3" pitchFamily="1" charset="-128"/>
                          <a:cs typeface="+mn-cs"/>
                        </a:rPr>
                        <a:t>Proje hazırlama danışmanlığı </a:t>
                      </a: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vMerge="1">
                  <a:txBody>
                    <a:bodyPr/>
                    <a:lstStyle/>
                    <a:p>
                      <a:pPr marL="117475" indent="-117475" algn="l" defTabSz="914400" rtl="0" eaLnBrk="1" latinLnBrk="0" hangingPunct="1">
                        <a:buClr>
                          <a:srgbClr val="52AADF"/>
                        </a:buClr>
                        <a:buSzPct val="99000"/>
                        <a:buFont typeface="Arial" panose="020B0604020202020204" pitchFamily="34" charset="0"/>
                        <a:buChar char="•"/>
                      </a:pPr>
                      <a:endParaRPr lang="tr-TR" sz="2000" b="0" kern="1200" dirty="0">
                        <a:solidFill>
                          <a:schemeClr val="accent1">
                            <a:lumMod val="50000"/>
                          </a:schemeClr>
                        </a:solidFill>
                        <a:latin typeface="Calibri" panose="020F0502020204030204" pitchFamily="34" charset="0"/>
                        <a:ea typeface="+mn-ea"/>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17722350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o 6"/>
          <p:cNvGraphicFramePr>
            <a:graphicFrameLocks noGrp="1"/>
          </p:cNvGraphicFramePr>
          <p:nvPr>
            <p:extLst>
              <p:ext uri="{D42A27DB-BD31-4B8C-83A1-F6EECF244321}">
                <p14:modId xmlns:p14="http://schemas.microsoft.com/office/powerpoint/2010/main" val="1202951638"/>
              </p:ext>
            </p:extLst>
          </p:nvPr>
        </p:nvGraphicFramePr>
        <p:xfrm>
          <a:off x="243227" y="831549"/>
          <a:ext cx="8620745" cy="5849604"/>
        </p:xfrm>
        <a:graphic>
          <a:graphicData uri="http://schemas.openxmlformats.org/drawingml/2006/table">
            <a:tbl>
              <a:tblPr firstRow="1" firstCol="1" bandRow="1"/>
              <a:tblGrid>
                <a:gridCol w="2364982">
                  <a:extLst>
                    <a:ext uri="{9D8B030D-6E8A-4147-A177-3AD203B41FA5}">
                      <a16:colId xmlns:a16="http://schemas.microsoft.com/office/drawing/2014/main" xmlns="" val="20000"/>
                    </a:ext>
                  </a:extLst>
                </a:gridCol>
                <a:gridCol w="3738200">
                  <a:extLst>
                    <a:ext uri="{9D8B030D-6E8A-4147-A177-3AD203B41FA5}">
                      <a16:colId xmlns:a16="http://schemas.microsoft.com/office/drawing/2014/main" xmlns="" val="20001"/>
                    </a:ext>
                  </a:extLst>
                </a:gridCol>
                <a:gridCol w="2517563">
                  <a:extLst>
                    <a:ext uri="{9D8B030D-6E8A-4147-A177-3AD203B41FA5}">
                      <a16:colId xmlns:a16="http://schemas.microsoft.com/office/drawing/2014/main" xmlns="" val="20002"/>
                    </a:ext>
                  </a:extLst>
                </a:gridCol>
              </a:tblGrid>
              <a:tr h="321018">
                <a:tc gridSpan="2">
                  <a:txBody>
                    <a:bodyPr/>
                    <a:lstStyle/>
                    <a:p>
                      <a:pPr>
                        <a:spcAft>
                          <a:spcPts val="0"/>
                        </a:spcAft>
                      </a:pPr>
                      <a:r>
                        <a:rPr lang="tr-TR" sz="2200" b="1" dirty="0">
                          <a:solidFill>
                            <a:srgbClr val="FFFFFF"/>
                          </a:solidFill>
                          <a:effectLst/>
                          <a:latin typeface="Calibri" panose="020F0502020204030204" pitchFamily="34" charset="0"/>
                          <a:ea typeface="Cambria"/>
                        </a:rPr>
                        <a:t>Desteklenecek </a:t>
                      </a:r>
                      <a:r>
                        <a:rPr lang="tr-TR" sz="2200" b="1" dirty="0" smtClean="0">
                          <a:solidFill>
                            <a:srgbClr val="FFFFFF"/>
                          </a:solidFill>
                          <a:effectLst/>
                          <a:latin typeface="Calibri" panose="020F0502020204030204" pitchFamily="34" charset="0"/>
                          <a:ea typeface="Cambria"/>
                        </a:rPr>
                        <a:t>Giderlerle İlgili Diğer</a:t>
                      </a:r>
                      <a:r>
                        <a:rPr lang="tr-TR" sz="2200" b="1" baseline="0" dirty="0" smtClean="0">
                          <a:solidFill>
                            <a:srgbClr val="FFFFFF"/>
                          </a:solidFill>
                          <a:effectLst/>
                          <a:latin typeface="Calibri" panose="020F0502020204030204" pitchFamily="34" charset="0"/>
                          <a:ea typeface="Cambria"/>
                        </a:rPr>
                        <a:t> Hususlar</a:t>
                      </a:r>
                      <a:r>
                        <a:rPr lang="tr-TR" sz="2200" b="1" dirty="0" smtClean="0">
                          <a:solidFill>
                            <a:srgbClr val="FFFFFF"/>
                          </a:solidFill>
                          <a:effectLst/>
                          <a:latin typeface="Calibri" panose="020F0502020204030204" pitchFamily="34" charset="0"/>
                          <a:ea typeface="Cambria"/>
                        </a:rPr>
                        <a:t> </a:t>
                      </a:r>
                      <a:endParaRPr lang="tr-TR" sz="2200" dirty="0">
                        <a:effectLst/>
                        <a:latin typeface="Calibri" panose="020F0502020204030204" pitchFamily="34" charset="0"/>
                        <a:ea typeface="Times New Roman"/>
                      </a:endParaRPr>
                    </a:p>
                  </a:txBody>
                  <a:tcPr marL="68580" marR="68580" marT="0" marB="0">
                    <a:lnL>
                      <a:noFill/>
                    </a:lnL>
                    <a:lnR>
                      <a:noFill/>
                    </a:lnR>
                    <a:lnT>
                      <a:noFill/>
                    </a:lnT>
                    <a:lnB>
                      <a:noFill/>
                    </a:lnB>
                    <a:solidFill>
                      <a:srgbClr val="4BACC6"/>
                    </a:solidFill>
                  </a:tcPr>
                </a:tc>
                <a:tc hMerge="1">
                  <a:txBody>
                    <a:bodyPr/>
                    <a:lstStyle/>
                    <a:p>
                      <a:endParaRPr lang="tr-TR"/>
                    </a:p>
                  </a:txBody>
                  <a:tcPr/>
                </a:tc>
                <a:tc>
                  <a:txBody>
                    <a:bodyPr/>
                    <a:lstStyle/>
                    <a:p>
                      <a:pPr>
                        <a:spcAft>
                          <a:spcPts val="0"/>
                        </a:spcAft>
                      </a:pPr>
                      <a:r>
                        <a:rPr lang="tr-TR" sz="2200" dirty="0">
                          <a:effectLst/>
                          <a:latin typeface="Times New Roman"/>
                          <a:ea typeface="Cambria"/>
                        </a:rPr>
                        <a:t> </a:t>
                      </a:r>
                      <a:endParaRPr lang="tr-TR" sz="2200" dirty="0">
                        <a:effectLst/>
                        <a:latin typeface="Times New Roman"/>
                        <a:ea typeface="Times New Roman"/>
                      </a:endParaRPr>
                    </a:p>
                  </a:txBody>
                  <a:tcPr marL="68580" marR="68580" marT="0" marB="0">
                    <a:lnL>
                      <a:noFill/>
                    </a:lnL>
                    <a:lnR>
                      <a:noFill/>
                    </a:lnR>
                    <a:lnT>
                      <a:noFill/>
                    </a:lnT>
                    <a:lnB>
                      <a:noFill/>
                    </a:lnB>
                  </a:tcPr>
                </a:tc>
                <a:extLst>
                  <a:ext uri="{0D108BD9-81ED-4DB2-BD59-A6C34878D82A}">
                    <a16:rowId xmlns:a16="http://schemas.microsoft.com/office/drawing/2014/main" xmlns="" val="10000"/>
                  </a:ext>
                </a:extLst>
              </a:tr>
              <a:tr h="145917">
                <a:tc gridSpan="3">
                  <a:txBody>
                    <a:bodyPr/>
                    <a:lstStyle/>
                    <a:p>
                      <a:pPr algn="just">
                        <a:spcAft>
                          <a:spcPts val="0"/>
                        </a:spcAft>
                      </a:pPr>
                      <a:endParaRPr lang="tr-TR" sz="1000" dirty="0">
                        <a:effectLst/>
                        <a:latin typeface="Calibri" panose="020F0502020204030204" pitchFamily="34" charset="0"/>
                        <a:ea typeface="Times New Roman"/>
                      </a:endParaRPr>
                    </a:p>
                  </a:txBody>
                  <a:tcPr marL="68580" marR="68580" marT="0" marB="0">
                    <a:lnL>
                      <a:noFill/>
                    </a:lnL>
                    <a:lnR>
                      <a:noFill/>
                    </a:lnR>
                    <a:lnT>
                      <a:noFill/>
                    </a:lnT>
                    <a:lnB w="12700" cap="flat" cmpd="sng" algn="ctr">
                      <a:solidFill>
                        <a:schemeClr val="tx1"/>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xmlns="" val="10001"/>
                  </a:ext>
                </a:extLst>
              </a:tr>
              <a:tr h="3224773">
                <a:tc>
                  <a:txBody>
                    <a:bodyPr/>
                    <a:lstStyle/>
                    <a:p>
                      <a:pPr algn="l">
                        <a:spcAft>
                          <a:spcPts val="0"/>
                        </a:spcAft>
                      </a:pPr>
                      <a:r>
                        <a:rPr lang="tr-TR" sz="2200" b="1" dirty="0">
                          <a:solidFill>
                            <a:srgbClr val="FFFF00"/>
                          </a:solidFill>
                          <a:effectLst/>
                          <a:latin typeface="Calibri" panose="020F0502020204030204" pitchFamily="34" charset="0"/>
                          <a:ea typeface="Cambria"/>
                        </a:rPr>
                        <a:t> </a:t>
                      </a:r>
                      <a:r>
                        <a:rPr lang="tr-TR" sz="2200" b="1" dirty="0" smtClean="0">
                          <a:solidFill>
                            <a:schemeClr val="bg1"/>
                          </a:solidFill>
                          <a:effectLst/>
                          <a:latin typeface="Calibri" panose="020F0502020204030204" pitchFamily="34" charset="0"/>
                          <a:ea typeface="Cambria"/>
                        </a:rPr>
                        <a:t>Personel desteği</a:t>
                      </a:r>
                      <a:endParaRPr lang="tr-TR" sz="2200" b="1" dirty="0">
                        <a:solidFill>
                          <a:schemeClr val="bg1"/>
                        </a:solidFill>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217488" indent="-217488" algn="just">
                        <a:spcBef>
                          <a:spcPts val="600"/>
                        </a:spcBef>
                        <a:spcAft>
                          <a:spcPts val="0"/>
                        </a:spcAft>
                        <a:buClr>
                          <a:srgbClr val="52AADF"/>
                        </a:buClr>
                        <a:buSzPct val="125000"/>
                        <a:buFont typeface="Arial" panose="020B0604020202020204" pitchFamily="34" charset="0"/>
                        <a:buChar char="•"/>
                        <a:tabLst/>
                      </a:pPr>
                      <a:r>
                        <a:rPr lang="tr-TR" sz="1800" b="0" kern="1200" dirty="0" smtClean="0">
                          <a:solidFill>
                            <a:srgbClr val="154E5F"/>
                          </a:solidFill>
                          <a:latin typeface="Calibri" panose="020F0502020204030204" pitchFamily="34" charset="0"/>
                          <a:ea typeface="+mn-ea"/>
                          <a:cs typeface="+mn-cs"/>
                        </a:rPr>
                        <a:t>Proje ile ilişkilendirilmiş olmak kaydıyla işletmede </a:t>
                      </a:r>
                      <a:r>
                        <a:rPr lang="tr-TR" sz="1800" b="0" kern="1200" dirty="0" smtClean="0">
                          <a:solidFill>
                            <a:srgbClr val="FF0000"/>
                          </a:solidFill>
                          <a:latin typeface="Calibri" panose="020F0502020204030204" pitchFamily="34" charset="0"/>
                          <a:ea typeface="+mn-ea"/>
                          <a:cs typeface="+mn-cs"/>
                        </a:rPr>
                        <a:t>tam zamanlı</a:t>
                      </a:r>
                      <a:r>
                        <a:rPr lang="tr-TR" sz="1800" b="0" kern="1200" dirty="0" smtClean="0">
                          <a:solidFill>
                            <a:srgbClr val="006597"/>
                          </a:solidFill>
                          <a:latin typeface="Calibri" panose="020F0502020204030204" pitchFamily="34" charset="0"/>
                          <a:ea typeface="+mn-ea"/>
                          <a:cs typeface="+mn-cs"/>
                        </a:rPr>
                        <a:t> </a:t>
                      </a:r>
                      <a:r>
                        <a:rPr lang="tr-TR" sz="1800" b="0" kern="1200" dirty="0" smtClean="0">
                          <a:solidFill>
                            <a:srgbClr val="154E5F"/>
                          </a:solidFill>
                          <a:latin typeface="Calibri" panose="020F0502020204030204" pitchFamily="34" charset="0"/>
                          <a:ea typeface="+mn-ea"/>
                          <a:cs typeface="+mn-cs"/>
                        </a:rPr>
                        <a:t>çalışacak en fazla </a:t>
                      </a:r>
                      <a:r>
                        <a:rPr lang="tr-TR" sz="1800" b="0" kern="1200" dirty="0" smtClean="0">
                          <a:solidFill>
                            <a:srgbClr val="FF0000"/>
                          </a:solidFill>
                          <a:latin typeface="Calibri" panose="020F0502020204030204" pitchFamily="34" charset="0"/>
                          <a:ea typeface="+mn-ea"/>
                          <a:cs typeface="+mn-cs"/>
                        </a:rPr>
                        <a:t>6 mevcut veya yeni</a:t>
                      </a:r>
                      <a:r>
                        <a:rPr lang="tr-TR" sz="1800" b="0" kern="1200" dirty="0" smtClean="0">
                          <a:solidFill>
                            <a:srgbClr val="6ECFE2"/>
                          </a:solidFill>
                          <a:latin typeface="Calibri" panose="020F0502020204030204" pitchFamily="34" charset="0"/>
                          <a:ea typeface="+mn-ea"/>
                          <a:cs typeface="+mn-cs"/>
                        </a:rPr>
                        <a:t>*</a:t>
                      </a:r>
                      <a:r>
                        <a:rPr lang="tr-TR" sz="1800" b="0" kern="1200" dirty="0" smtClean="0">
                          <a:solidFill>
                            <a:srgbClr val="154E5F"/>
                          </a:solidFill>
                          <a:latin typeface="Calibri" panose="020F0502020204030204" pitchFamily="34" charset="0"/>
                          <a:ea typeface="+mn-ea"/>
                          <a:cs typeface="+mn-cs"/>
                        </a:rPr>
                        <a:t> </a:t>
                      </a:r>
                      <a:r>
                        <a:rPr lang="tr-TR" sz="1800" b="0" kern="1200" dirty="0" smtClean="0">
                          <a:solidFill>
                            <a:srgbClr val="FF0000"/>
                          </a:solidFill>
                          <a:latin typeface="Calibri" panose="020F0502020204030204" pitchFamily="34" charset="0"/>
                          <a:ea typeface="+mn-ea"/>
                          <a:cs typeface="+mn-cs"/>
                        </a:rPr>
                        <a:t>personel</a:t>
                      </a:r>
                      <a:r>
                        <a:rPr lang="tr-TR" sz="1800" b="0" kern="1200" dirty="0" smtClean="0">
                          <a:solidFill>
                            <a:srgbClr val="154E5F"/>
                          </a:solidFill>
                          <a:latin typeface="Calibri" panose="020F0502020204030204" pitchFamily="34" charset="0"/>
                          <a:ea typeface="+mn-ea"/>
                          <a:cs typeface="+mn-cs"/>
                        </a:rPr>
                        <a:t> desteklenebilir.</a:t>
                      </a:r>
                    </a:p>
                    <a:p>
                      <a:pPr marL="273050" indent="0" algn="just">
                        <a:spcBef>
                          <a:spcPts val="0"/>
                        </a:spcBef>
                        <a:spcAft>
                          <a:spcPts val="600"/>
                        </a:spcAft>
                        <a:buClr>
                          <a:srgbClr val="52AADF"/>
                        </a:buClr>
                        <a:buSzPct val="125000"/>
                        <a:buFont typeface="Arial" panose="020B0604020202020204" pitchFamily="34" charset="0"/>
                        <a:buNone/>
                        <a:tabLst/>
                      </a:pPr>
                      <a:r>
                        <a:rPr lang="tr-TR" sz="1800" b="0" kern="1200" dirty="0" smtClean="0">
                          <a:solidFill>
                            <a:srgbClr val="6ECFE2"/>
                          </a:solidFill>
                          <a:latin typeface="Calibri" panose="020F0502020204030204" pitchFamily="34" charset="0"/>
                          <a:ea typeface="+mn-ea"/>
                          <a:cs typeface="+mn-cs"/>
                        </a:rPr>
                        <a:t>*</a:t>
                      </a:r>
                      <a:r>
                        <a:rPr lang="tr-TR" sz="1400" b="0" kern="1200" dirty="0" smtClean="0">
                          <a:solidFill>
                            <a:srgbClr val="154E5F"/>
                          </a:solidFill>
                          <a:latin typeface="Calibri" panose="020F0502020204030204" pitchFamily="34" charset="0"/>
                          <a:ea typeface="+mn-ea"/>
                          <a:cs typeface="+mn-cs"/>
                        </a:rPr>
                        <a:t>Proje başlangıç tarihinden itibaren son 4 ay içinde işletmede çalışmayan veya proje başlangıç tarihi (desteklemeye ilişkin kurul kararının KOSGEB evrak kayıt tarihi)  itibariyle son 30 gün içinde istihdam edilmiş olan personel yeni sayılacaktır.</a:t>
                      </a:r>
                    </a:p>
                    <a:p>
                      <a:pPr marL="217488" indent="-217488" algn="just">
                        <a:spcBef>
                          <a:spcPts val="600"/>
                        </a:spcBef>
                        <a:spcAft>
                          <a:spcPts val="600"/>
                        </a:spcAft>
                        <a:buClr>
                          <a:srgbClr val="52AADF"/>
                        </a:buClr>
                        <a:buSzPct val="125000"/>
                        <a:buFont typeface="Arial" panose="020B0604020202020204" pitchFamily="34" charset="0"/>
                        <a:buChar char="•"/>
                        <a:tabLst/>
                      </a:pPr>
                      <a:r>
                        <a:rPr lang="tr-TR" sz="1800" b="0" kern="1200" dirty="0" smtClean="0">
                          <a:solidFill>
                            <a:srgbClr val="154E5F"/>
                          </a:solidFill>
                          <a:latin typeface="Calibri" panose="020F0502020204030204" pitchFamily="34" charset="0"/>
                          <a:ea typeface="+mn-ea"/>
                          <a:cs typeface="+mn-cs"/>
                        </a:rPr>
                        <a:t>Desteklenmesi uygun görülen her bir personel için ödenebilecek aylık destek üst limiti: </a:t>
                      </a:r>
                    </a:p>
                    <a:p>
                      <a:pPr marL="1095375" indent="-285750" algn="just">
                        <a:spcAft>
                          <a:spcPts val="0"/>
                        </a:spcAft>
                        <a:buClr>
                          <a:srgbClr val="52AADF"/>
                        </a:buClr>
                        <a:buSzPct val="125000"/>
                        <a:buFontTx/>
                        <a:buChar char="-"/>
                        <a:tabLst/>
                      </a:pPr>
                      <a:r>
                        <a:rPr lang="tr-TR" sz="1600" b="0" kern="1200" dirty="0" smtClean="0">
                          <a:solidFill>
                            <a:srgbClr val="154E5F"/>
                          </a:solidFill>
                          <a:latin typeface="Calibri" panose="020F0502020204030204" pitchFamily="34" charset="0"/>
                          <a:ea typeface="+mn-ea"/>
                          <a:cs typeface="+mn-cs"/>
                        </a:rPr>
                        <a:t>Ön Lisans mezunları için net asgari ücretin 1,5 katı</a:t>
                      </a:r>
                    </a:p>
                    <a:p>
                      <a:pPr marL="1095375" indent="-285750" algn="just">
                        <a:spcAft>
                          <a:spcPts val="0"/>
                        </a:spcAft>
                        <a:buClr>
                          <a:srgbClr val="52AADF"/>
                        </a:buClr>
                        <a:buSzPct val="125000"/>
                        <a:buFontTx/>
                        <a:buChar char="-"/>
                        <a:tabLst/>
                      </a:pPr>
                      <a:r>
                        <a:rPr lang="tr-TR" sz="1600" b="0" kern="1200" dirty="0" smtClean="0">
                          <a:solidFill>
                            <a:srgbClr val="154E5F"/>
                          </a:solidFill>
                          <a:latin typeface="Calibri" panose="020F0502020204030204" pitchFamily="34" charset="0"/>
                          <a:ea typeface="+mn-ea"/>
                          <a:cs typeface="+mn-cs"/>
                        </a:rPr>
                        <a:t>Lisans mezunları için net asgari ücretin 2 katı</a:t>
                      </a:r>
                    </a:p>
                    <a:p>
                      <a:pPr marL="1095375" indent="-285750" algn="just">
                        <a:spcAft>
                          <a:spcPts val="0"/>
                        </a:spcAft>
                        <a:buClr>
                          <a:srgbClr val="52AADF"/>
                        </a:buClr>
                        <a:buSzPct val="125000"/>
                        <a:buFontTx/>
                        <a:buChar char="-"/>
                        <a:tabLst/>
                      </a:pPr>
                      <a:r>
                        <a:rPr lang="tr-TR" sz="1600" b="0" kern="1200" dirty="0" smtClean="0">
                          <a:solidFill>
                            <a:srgbClr val="154E5F"/>
                          </a:solidFill>
                          <a:latin typeface="Calibri" panose="020F0502020204030204" pitchFamily="34" charset="0"/>
                          <a:ea typeface="+mn-ea"/>
                          <a:cs typeface="+mn-cs"/>
                        </a:rPr>
                        <a:t>Yüksek lisans mezunları için net asgari ücretin 2,25 katı</a:t>
                      </a:r>
                    </a:p>
                    <a:p>
                      <a:pPr marL="1095375" indent="-285750" algn="just">
                        <a:spcAft>
                          <a:spcPts val="0"/>
                        </a:spcAft>
                        <a:buClr>
                          <a:srgbClr val="52AADF"/>
                        </a:buClr>
                        <a:buSzPct val="125000"/>
                        <a:buFontTx/>
                        <a:buChar char="-"/>
                        <a:tabLst/>
                      </a:pPr>
                      <a:r>
                        <a:rPr lang="tr-TR" sz="1600" b="0" kern="1200" dirty="0" smtClean="0">
                          <a:solidFill>
                            <a:srgbClr val="154E5F"/>
                          </a:solidFill>
                          <a:latin typeface="Calibri" panose="020F0502020204030204" pitchFamily="34" charset="0"/>
                          <a:ea typeface="+mn-ea"/>
                          <a:cs typeface="+mn-cs"/>
                        </a:rPr>
                        <a:t>Doktora mezunları için net asgari ücretin 2,5 katı</a:t>
                      </a:r>
                    </a:p>
                    <a:p>
                      <a:pPr marL="801688" indent="0" algn="just">
                        <a:spcAft>
                          <a:spcPts val="0"/>
                        </a:spcAft>
                        <a:buClr>
                          <a:srgbClr val="52AADF"/>
                        </a:buClr>
                        <a:buSzPct val="125000"/>
                        <a:buFontTx/>
                        <a:buNone/>
                        <a:tabLst/>
                      </a:pPr>
                      <a:r>
                        <a:rPr lang="tr-TR" sz="1600" b="0" kern="1200" dirty="0" smtClean="0">
                          <a:solidFill>
                            <a:srgbClr val="154E5F"/>
                          </a:solidFill>
                          <a:latin typeface="Calibri" panose="020F0502020204030204" pitchFamily="34" charset="0"/>
                          <a:ea typeface="+mn-ea"/>
                          <a:cs typeface="+mn-cs"/>
                        </a:rPr>
                        <a:t>Not: SGK idari kayıtlarındaki sigorta primine esas kazancın daha düşük olması durumunda bu tutar dikkate alınır. Hesap, proje desteği kapsamındaki gün sayısına göre yapılır.</a:t>
                      </a:r>
                    </a:p>
                    <a:p>
                      <a:pPr marL="809625" indent="0" algn="just">
                        <a:spcAft>
                          <a:spcPts val="0"/>
                        </a:spcAft>
                        <a:buClr>
                          <a:srgbClr val="52AADF"/>
                        </a:buClr>
                        <a:buSzPct val="125000"/>
                        <a:buFont typeface="Arial" panose="020B0604020202020204" pitchFamily="34" charset="0"/>
                        <a:buNone/>
                        <a:tabLst/>
                      </a:pPr>
                      <a:endParaRPr lang="tr-TR" sz="1400" b="0" kern="1200" dirty="0" smtClean="0">
                        <a:solidFill>
                          <a:srgbClr val="006597"/>
                        </a:solidFill>
                        <a:latin typeface="Calibri" panose="020F0502020204030204" pitchFamily="34" charset="0"/>
                        <a:ea typeface="+mn-ea"/>
                        <a:cs typeface="+mn-cs"/>
                      </a:endParaRP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tr-TR"/>
                    </a:p>
                  </a:txBody>
                  <a:tcPr/>
                </a:tc>
                <a:extLst>
                  <a:ext uri="{0D108BD9-81ED-4DB2-BD59-A6C34878D82A}">
                    <a16:rowId xmlns:a16="http://schemas.microsoft.com/office/drawing/2014/main" xmlns="" val="10002"/>
                  </a:ext>
                </a:extLst>
              </a:tr>
              <a:tr h="1201404">
                <a:tc>
                  <a:txBody>
                    <a:bodyPr/>
                    <a:lstStyle/>
                    <a:p>
                      <a:pPr algn="l">
                        <a:spcAft>
                          <a:spcPts val="0"/>
                        </a:spcAft>
                      </a:pPr>
                      <a:r>
                        <a:rPr lang="tr-TR" sz="2200" b="1" kern="1200" dirty="0" smtClean="0">
                          <a:solidFill>
                            <a:schemeClr val="bg1"/>
                          </a:solidFill>
                          <a:effectLst/>
                          <a:latin typeface="Calibri" panose="020F0502020204030204" pitchFamily="34" charset="0"/>
                          <a:ea typeface="Cambria"/>
                          <a:cs typeface="+mn-cs"/>
                        </a:rPr>
                        <a:t>Makine – teçhizat giderleri özel şartı</a:t>
                      </a:r>
                      <a:endParaRPr lang="tr-TR" sz="2200" b="1" kern="1200" dirty="0">
                        <a:solidFill>
                          <a:schemeClr val="bg1"/>
                        </a:solidFill>
                        <a:effectLst/>
                        <a:latin typeface="Calibri" panose="020F0502020204030204" pitchFamily="34" charset="0"/>
                        <a:ea typeface="Cambria"/>
                        <a:cs typeface="+mn-cs"/>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600"/>
                        </a:spcBef>
                        <a:spcAft>
                          <a:spcPts val="600"/>
                        </a:spcAft>
                        <a:buClrTx/>
                        <a:buSzTx/>
                        <a:buFont typeface="Arial" panose="020B0604020202020204" pitchFamily="34" charset="0"/>
                        <a:buNone/>
                        <a:tabLst>
                          <a:tab pos="85725" algn="l"/>
                        </a:tabLst>
                        <a:defRPr/>
                      </a:pPr>
                      <a:r>
                        <a:rPr lang="tr-TR" sz="1600" b="0" kern="1200" dirty="0" smtClean="0">
                          <a:solidFill>
                            <a:srgbClr val="154E5F"/>
                          </a:solidFill>
                          <a:latin typeface="Calibri" panose="020F0502020204030204" pitchFamily="34" charset="0"/>
                          <a:ea typeface="+mn-ea"/>
                          <a:cs typeface="+mn-cs"/>
                        </a:rPr>
                        <a:t>Makine-</a:t>
                      </a:r>
                      <a:r>
                        <a:rPr lang="tr-TR" sz="1600" b="0" kern="1200" dirty="0" err="1" smtClean="0">
                          <a:solidFill>
                            <a:srgbClr val="154E5F"/>
                          </a:solidFill>
                          <a:latin typeface="Calibri" panose="020F0502020204030204" pitchFamily="34" charset="0"/>
                          <a:ea typeface="+mn-ea"/>
                          <a:cs typeface="+mn-cs"/>
                        </a:rPr>
                        <a:t>teçhizatların</a:t>
                      </a:r>
                      <a:r>
                        <a:rPr lang="tr-TR" sz="1600" b="0" kern="1200" dirty="0" smtClean="0">
                          <a:solidFill>
                            <a:srgbClr val="154E5F"/>
                          </a:solidFill>
                          <a:latin typeface="Calibri" panose="020F0502020204030204" pitchFamily="34" charset="0"/>
                          <a:ea typeface="+mn-ea"/>
                          <a:cs typeface="+mn-cs"/>
                        </a:rPr>
                        <a:t> </a:t>
                      </a:r>
                      <a:r>
                        <a:rPr lang="tr-TR" sz="1600" b="0" kern="1200" dirty="0" smtClean="0">
                          <a:solidFill>
                            <a:srgbClr val="FF0000"/>
                          </a:solidFill>
                          <a:latin typeface="Calibri" panose="020F0502020204030204" pitchFamily="34" charset="0"/>
                          <a:ea typeface="+mn-ea"/>
                          <a:cs typeface="+mn-cs"/>
                        </a:rPr>
                        <a:t>yeni</a:t>
                      </a:r>
                      <a:r>
                        <a:rPr lang="tr-TR" sz="1600" b="0" kern="1200" dirty="0" smtClean="0">
                          <a:solidFill>
                            <a:srgbClr val="154E5F"/>
                          </a:solidFill>
                          <a:latin typeface="Calibri" panose="020F0502020204030204" pitchFamily="34" charset="0"/>
                          <a:ea typeface="+mn-ea"/>
                          <a:cs typeface="+mn-cs"/>
                        </a:rPr>
                        <a:t> olması şartı aranır. (Teçhizata; bilişim donanımı, harcanarak tükenmeyen donanımsal malzemeler de (motor, elektronik bileşenler, kasa vb.) dahildir.)</a:t>
                      </a: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745931631"/>
                  </a:ext>
                </a:extLst>
              </a:tr>
            </a:tbl>
          </a:graphicData>
        </a:graphic>
      </p:graphicFrame>
      <p:grpSp>
        <p:nvGrpSpPr>
          <p:cNvPr id="17" name="Grup 16"/>
          <p:cNvGrpSpPr/>
          <p:nvPr/>
        </p:nvGrpSpPr>
        <p:grpSpPr>
          <a:xfrm>
            <a:off x="271736" y="409810"/>
            <a:ext cx="8332712" cy="338554"/>
            <a:chOff x="271736" y="514606"/>
            <a:chExt cx="8332712" cy="338554"/>
          </a:xfrm>
        </p:grpSpPr>
        <p:sp>
          <p:nvSpPr>
            <p:cNvPr id="18"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01 Proje Teklif Çağrısı</a:t>
              </a:r>
            </a:p>
          </p:txBody>
        </p:sp>
        <p:cxnSp>
          <p:nvCxnSpPr>
            <p:cNvPr id="19" name="Düz Bağlayıcı 18"/>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11" name="Picture 3"/>
          <p:cNvPicPr>
            <a:picLocks noChangeAspect="1" noChangeArrowheads="1"/>
          </p:cNvPicPr>
          <p:nvPr/>
        </p:nvPicPr>
        <p:blipFill>
          <a:blip r:embed="rId2" cstate="print"/>
          <a:srcRect/>
          <a:stretch>
            <a:fillRect/>
          </a:stretch>
        </p:blipFill>
        <p:spPr bwMode="auto">
          <a:xfrm>
            <a:off x="8172400" y="176024"/>
            <a:ext cx="720080" cy="507913"/>
          </a:xfrm>
          <a:prstGeom prst="rect">
            <a:avLst/>
          </a:prstGeom>
          <a:noFill/>
          <a:ln w="9525">
            <a:noFill/>
            <a:miter lim="800000"/>
            <a:headEnd/>
            <a:tailEnd/>
          </a:ln>
        </p:spPr>
      </p:pic>
      <p:sp>
        <p:nvSpPr>
          <p:cNvPr id="12"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47</a:t>
            </a:fld>
            <a:endParaRPr lang="en-CA" dirty="0">
              <a:latin typeface="Calibri" panose="020F0502020204030204" pitchFamily="34" charset="0"/>
            </a:endParaRPr>
          </a:p>
        </p:txBody>
      </p:sp>
    </p:spTree>
    <p:extLst>
      <p:ext uri="{BB962C8B-B14F-4D97-AF65-F5344CB8AC3E}">
        <p14:creationId xmlns:p14="http://schemas.microsoft.com/office/powerpoint/2010/main" val="12447765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o 6"/>
          <p:cNvGraphicFramePr>
            <a:graphicFrameLocks noGrp="1"/>
          </p:cNvGraphicFramePr>
          <p:nvPr>
            <p:extLst>
              <p:ext uri="{D42A27DB-BD31-4B8C-83A1-F6EECF244321}">
                <p14:modId xmlns:p14="http://schemas.microsoft.com/office/powerpoint/2010/main" val="815437490"/>
              </p:ext>
            </p:extLst>
          </p:nvPr>
        </p:nvGraphicFramePr>
        <p:xfrm>
          <a:off x="179512" y="845657"/>
          <a:ext cx="8856984" cy="5297467"/>
        </p:xfrm>
        <a:graphic>
          <a:graphicData uri="http://schemas.openxmlformats.org/drawingml/2006/table">
            <a:tbl>
              <a:tblPr firstRow="1" firstCol="1" bandRow="1"/>
              <a:tblGrid>
                <a:gridCol w="2429791">
                  <a:extLst>
                    <a:ext uri="{9D8B030D-6E8A-4147-A177-3AD203B41FA5}">
                      <a16:colId xmlns:a16="http://schemas.microsoft.com/office/drawing/2014/main" xmlns="" val="20000"/>
                    </a:ext>
                  </a:extLst>
                </a:gridCol>
                <a:gridCol w="3840640">
                  <a:extLst>
                    <a:ext uri="{9D8B030D-6E8A-4147-A177-3AD203B41FA5}">
                      <a16:colId xmlns:a16="http://schemas.microsoft.com/office/drawing/2014/main" xmlns="" val="20001"/>
                    </a:ext>
                  </a:extLst>
                </a:gridCol>
                <a:gridCol w="2586553">
                  <a:extLst>
                    <a:ext uri="{9D8B030D-6E8A-4147-A177-3AD203B41FA5}">
                      <a16:colId xmlns:a16="http://schemas.microsoft.com/office/drawing/2014/main" xmlns="" val="20002"/>
                    </a:ext>
                  </a:extLst>
                </a:gridCol>
              </a:tblGrid>
              <a:tr h="232727">
                <a:tc gridSpan="2">
                  <a:txBody>
                    <a:bodyPr/>
                    <a:lstStyle/>
                    <a:p>
                      <a:pPr>
                        <a:spcAft>
                          <a:spcPts val="0"/>
                        </a:spcAft>
                      </a:pPr>
                      <a:r>
                        <a:rPr lang="tr-TR" sz="2200" b="1" dirty="0">
                          <a:solidFill>
                            <a:srgbClr val="FFFFFF"/>
                          </a:solidFill>
                          <a:effectLst/>
                          <a:latin typeface="Calibri" panose="020F0502020204030204" pitchFamily="34" charset="0"/>
                          <a:ea typeface="Cambria"/>
                        </a:rPr>
                        <a:t>Desteklenecek </a:t>
                      </a:r>
                      <a:r>
                        <a:rPr lang="tr-TR" sz="2200" b="1" dirty="0" smtClean="0">
                          <a:solidFill>
                            <a:srgbClr val="FFFFFF"/>
                          </a:solidFill>
                          <a:effectLst/>
                          <a:latin typeface="Calibri" panose="020F0502020204030204" pitchFamily="34" charset="0"/>
                          <a:ea typeface="Cambria"/>
                        </a:rPr>
                        <a:t>Giderlerle İlgili Diğer</a:t>
                      </a:r>
                      <a:r>
                        <a:rPr lang="tr-TR" sz="2200" b="1" baseline="0" dirty="0" smtClean="0">
                          <a:solidFill>
                            <a:srgbClr val="FFFFFF"/>
                          </a:solidFill>
                          <a:effectLst/>
                          <a:latin typeface="Calibri" panose="020F0502020204030204" pitchFamily="34" charset="0"/>
                          <a:ea typeface="Cambria"/>
                        </a:rPr>
                        <a:t> Hususlar</a:t>
                      </a:r>
                      <a:r>
                        <a:rPr lang="tr-TR" sz="2200" b="1" dirty="0" smtClean="0">
                          <a:solidFill>
                            <a:srgbClr val="FFFFFF"/>
                          </a:solidFill>
                          <a:effectLst/>
                          <a:latin typeface="Calibri" panose="020F0502020204030204" pitchFamily="34" charset="0"/>
                          <a:ea typeface="Cambria"/>
                        </a:rPr>
                        <a:t> </a:t>
                      </a:r>
                      <a:endParaRPr lang="tr-TR" sz="2200" dirty="0">
                        <a:effectLst/>
                        <a:latin typeface="Calibri" panose="020F0502020204030204" pitchFamily="34" charset="0"/>
                        <a:ea typeface="Times New Roman"/>
                      </a:endParaRPr>
                    </a:p>
                  </a:txBody>
                  <a:tcPr marL="68580" marR="68580" marT="0" marB="0">
                    <a:lnL>
                      <a:noFill/>
                    </a:lnL>
                    <a:lnR>
                      <a:noFill/>
                    </a:lnR>
                    <a:lnT>
                      <a:noFill/>
                    </a:lnT>
                    <a:lnB>
                      <a:noFill/>
                    </a:lnB>
                    <a:solidFill>
                      <a:srgbClr val="4BACC6"/>
                    </a:solidFill>
                  </a:tcPr>
                </a:tc>
                <a:tc hMerge="1">
                  <a:txBody>
                    <a:bodyPr/>
                    <a:lstStyle/>
                    <a:p>
                      <a:endParaRPr lang="tr-TR"/>
                    </a:p>
                  </a:txBody>
                  <a:tcPr/>
                </a:tc>
                <a:tc>
                  <a:txBody>
                    <a:bodyPr/>
                    <a:lstStyle/>
                    <a:p>
                      <a:pPr>
                        <a:spcAft>
                          <a:spcPts val="0"/>
                        </a:spcAft>
                      </a:pPr>
                      <a:r>
                        <a:rPr lang="tr-TR" sz="2200" dirty="0">
                          <a:effectLst/>
                          <a:latin typeface="Times New Roman"/>
                          <a:ea typeface="Cambria"/>
                        </a:rPr>
                        <a:t> </a:t>
                      </a:r>
                      <a:endParaRPr lang="tr-TR" sz="2200" dirty="0">
                        <a:effectLst/>
                        <a:latin typeface="Times New Roman"/>
                        <a:ea typeface="Times New Roman"/>
                      </a:endParaRPr>
                    </a:p>
                  </a:txBody>
                  <a:tcPr marL="68580" marR="68580" marT="0" marB="0">
                    <a:lnL>
                      <a:noFill/>
                    </a:lnL>
                    <a:lnR>
                      <a:noFill/>
                    </a:lnR>
                    <a:lnT>
                      <a:noFill/>
                    </a:lnT>
                    <a:lnB>
                      <a:noFill/>
                    </a:lnB>
                  </a:tcPr>
                </a:tc>
                <a:extLst>
                  <a:ext uri="{0D108BD9-81ED-4DB2-BD59-A6C34878D82A}">
                    <a16:rowId xmlns:a16="http://schemas.microsoft.com/office/drawing/2014/main" xmlns="" val="10000"/>
                  </a:ext>
                </a:extLst>
              </a:tr>
              <a:tr h="105785">
                <a:tc gridSpan="3">
                  <a:txBody>
                    <a:bodyPr/>
                    <a:lstStyle/>
                    <a:p>
                      <a:pPr algn="just">
                        <a:spcAft>
                          <a:spcPts val="0"/>
                        </a:spcAft>
                      </a:pPr>
                      <a:endParaRPr lang="tr-TR" sz="1000" dirty="0">
                        <a:effectLst/>
                        <a:latin typeface="Calibri" panose="020F0502020204030204" pitchFamily="34" charset="0"/>
                        <a:ea typeface="Times New Roman"/>
                      </a:endParaRPr>
                    </a:p>
                  </a:txBody>
                  <a:tcPr marL="68580" marR="68580" marT="0" marB="0">
                    <a:lnL>
                      <a:noFill/>
                    </a:lnL>
                    <a:lnR>
                      <a:noFill/>
                    </a:lnR>
                    <a:lnT>
                      <a:noFill/>
                    </a:lnT>
                    <a:lnB w="12700" cap="flat" cmpd="sng" algn="ctr">
                      <a:solidFill>
                        <a:schemeClr val="tx1"/>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xmlns="" val="10001"/>
                  </a:ext>
                </a:extLst>
              </a:tr>
              <a:tr h="15789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200" b="1" dirty="0" smtClean="0">
                          <a:solidFill>
                            <a:schemeClr val="bg1"/>
                          </a:solidFill>
                          <a:effectLst/>
                          <a:latin typeface="Calibri" panose="020F0502020204030204" pitchFamily="34" charset="0"/>
                          <a:ea typeface="Cambria"/>
                          <a:cs typeface="Calibri" panose="020F0502020204030204" pitchFamily="34" charset="0"/>
                        </a:rPr>
                        <a:t>Yazılım giderleri özel şartı</a:t>
                      </a:r>
                      <a:endParaRPr lang="tr-TR" sz="2200" b="1" dirty="0" smtClean="0">
                        <a:solidFill>
                          <a:schemeClr val="bg1"/>
                        </a:solidFill>
                        <a:effectLst/>
                        <a:latin typeface="Calibri" panose="020F0502020204030204" pitchFamily="34" charset="0"/>
                        <a:ea typeface="Times New Roman"/>
                        <a:cs typeface="Calibri" panose="020F0502020204030204" pitchFamily="34" charset="0"/>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0"/>
                        </a:spcBef>
                        <a:spcAft>
                          <a:spcPts val="1200"/>
                        </a:spcAft>
                        <a:buClr>
                          <a:srgbClr val="52AADF"/>
                        </a:buClr>
                        <a:buSzPct val="125000"/>
                        <a:buFont typeface="Arial" panose="020B0604020202020204" pitchFamily="34" charset="0"/>
                        <a:buNone/>
                        <a:tabLst>
                          <a:tab pos="85725" algn="l"/>
                        </a:tabLst>
                        <a:defRPr/>
                      </a:pPr>
                      <a:r>
                        <a:rPr lang="tr-TR" sz="1600" kern="1200" dirty="0" smtClean="0">
                          <a:solidFill>
                            <a:srgbClr val="154E5F"/>
                          </a:solidFill>
                          <a:latin typeface="Calibri" panose="020F0502020204030204" pitchFamily="34" charset="0"/>
                          <a:ea typeface="+mn-ea"/>
                          <a:cs typeface="+mn-cs"/>
                        </a:rPr>
                        <a:t>Bu giderlere;</a:t>
                      </a:r>
                    </a:p>
                    <a:p>
                      <a:pPr marL="176213" marR="0" lvl="0" indent="-176213"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tab pos="85725" algn="l"/>
                        </a:tabLst>
                        <a:defRPr/>
                      </a:pPr>
                      <a:r>
                        <a:rPr lang="tr-TR" sz="1600" kern="1200" dirty="0" smtClean="0">
                          <a:solidFill>
                            <a:srgbClr val="154E5F"/>
                          </a:solidFill>
                          <a:latin typeface="Calibri" panose="020F0502020204030204" pitchFamily="34" charset="0"/>
                          <a:ea typeface="+mn-ea"/>
                          <a:cs typeface="+mn-cs"/>
                        </a:rPr>
                        <a:t>Lisans veya Buluttan Kullanım Giderleri (Proje süresi içindeki zaman sınırlı lisanslama ve buluttan erişimle kullanım dahildir) </a:t>
                      </a:r>
                    </a:p>
                    <a:p>
                      <a:pPr marL="176213" marR="0" lvl="0" indent="-176213"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tab pos="85725" algn="l"/>
                        </a:tabLst>
                        <a:defRPr/>
                      </a:pPr>
                      <a:r>
                        <a:rPr lang="tr-TR" sz="1600" kern="1200" dirty="0" smtClean="0">
                          <a:solidFill>
                            <a:srgbClr val="154E5F"/>
                          </a:solidFill>
                          <a:latin typeface="Calibri" panose="020F0502020204030204" pitchFamily="34" charset="0"/>
                          <a:ea typeface="+mn-ea"/>
                          <a:cs typeface="+mn-cs"/>
                        </a:rPr>
                        <a:t>Yazılıma ilişkin eğitim ve danışmanlık giderleri </a:t>
                      </a:r>
                    </a:p>
                    <a:p>
                      <a:pPr marL="0" marR="0" lvl="0" indent="0" algn="just" defTabSz="914400" rtl="0" eaLnBrk="1" fontAlgn="auto" latinLnBrk="0" hangingPunct="1">
                        <a:lnSpc>
                          <a:spcPct val="100000"/>
                        </a:lnSpc>
                        <a:spcBef>
                          <a:spcPts val="1200"/>
                        </a:spcBef>
                        <a:spcAft>
                          <a:spcPts val="0"/>
                        </a:spcAft>
                        <a:buClr>
                          <a:srgbClr val="52AADF"/>
                        </a:buClr>
                        <a:buSzPct val="125000"/>
                        <a:buFont typeface="Arial" panose="020B0604020202020204" pitchFamily="34" charset="0"/>
                        <a:buNone/>
                        <a:tabLst>
                          <a:tab pos="85725" algn="l"/>
                        </a:tabLst>
                        <a:defRPr/>
                      </a:pPr>
                      <a:r>
                        <a:rPr lang="tr-TR" sz="1600" kern="1200" dirty="0" smtClean="0">
                          <a:solidFill>
                            <a:srgbClr val="154E5F"/>
                          </a:solidFill>
                          <a:latin typeface="Calibri" panose="020F0502020204030204" pitchFamily="34" charset="0"/>
                          <a:ea typeface="+mn-ea"/>
                          <a:cs typeface="+mn-cs"/>
                        </a:rPr>
                        <a:t>dahildir.</a:t>
                      </a:r>
                      <a:endParaRPr lang="tr-TR" sz="1600" b="1" kern="1200" dirty="0" smtClean="0">
                        <a:solidFill>
                          <a:srgbClr val="154E5F"/>
                        </a:solidFill>
                        <a:latin typeface="Calibri" panose="020F0502020204030204" pitchFamily="34" charset="0"/>
                        <a:ea typeface="+mn-ea"/>
                        <a:cs typeface="+mn-cs"/>
                      </a:endParaRP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0002"/>
                  </a:ext>
                </a:extLst>
              </a:tr>
              <a:tr h="28819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200" b="1" dirty="0" smtClean="0">
                          <a:solidFill>
                            <a:schemeClr val="bg1"/>
                          </a:solidFill>
                          <a:effectLst/>
                          <a:latin typeface="Calibri" panose="020F0502020204030204" pitchFamily="34" charset="0"/>
                          <a:ea typeface="Cambria"/>
                          <a:cs typeface="Calibri" panose="020F0502020204030204" pitchFamily="34" charset="0"/>
                        </a:rPr>
                        <a:t>Proje hazırlama danışmanlığı gideri özel şartları</a:t>
                      </a:r>
                      <a:endParaRPr lang="tr-TR" sz="2200" b="1" dirty="0" smtClean="0">
                        <a:solidFill>
                          <a:schemeClr val="bg1"/>
                        </a:solidFill>
                        <a:effectLst/>
                        <a:latin typeface="Calibri" panose="020F0502020204030204" pitchFamily="34" charset="0"/>
                        <a:ea typeface="Times New Roman"/>
                        <a:cs typeface="Calibri" panose="020F0502020204030204" pitchFamily="34" charset="0"/>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300"/>
                        </a:spcBef>
                        <a:spcAft>
                          <a:spcPts val="600"/>
                        </a:spcAft>
                        <a:buClr>
                          <a:srgbClr val="52AADF"/>
                        </a:buClr>
                        <a:buSzPct val="125000"/>
                        <a:buFont typeface="Arial" panose="020B0604020202020204" pitchFamily="34" charset="0"/>
                        <a:buChar char="•"/>
                        <a:tabLst>
                          <a:tab pos="85725" algn="l"/>
                        </a:tabLst>
                        <a:defRPr/>
                      </a:pPr>
                      <a:r>
                        <a:rPr lang="tr-TR" sz="1600" kern="1200" dirty="0" smtClean="0">
                          <a:solidFill>
                            <a:srgbClr val="006597"/>
                          </a:solidFill>
                          <a:latin typeface="Calibri" panose="020F0502020204030204" pitchFamily="34" charset="0"/>
                          <a:ea typeface="+mn-ea"/>
                          <a:cs typeface="Calibri" panose="020F0502020204030204" pitchFamily="34" charset="0"/>
                        </a:rPr>
                        <a:t> </a:t>
                      </a:r>
                      <a:r>
                        <a:rPr lang="tr-TR" sz="1600" kern="1200" dirty="0" smtClean="0">
                          <a:solidFill>
                            <a:srgbClr val="154E5F"/>
                          </a:solidFill>
                          <a:latin typeface="Calibri" panose="020F0502020204030204" pitchFamily="34" charset="0"/>
                          <a:ea typeface="+mn-ea"/>
                          <a:cs typeface="Calibri" panose="020F0502020204030204" pitchFamily="34" charset="0"/>
                        </a:rPr>
                        <a:t>Proje Başvuru Formunda işletme tarafından talep edilmiş ve Kurul tarafından uygun bulunmuş olmak kaydıyla, Proje Başvuru Formu hazırlama konusunda işletmelerin </a:t>
                      </a:r>
                      <a:r>
                        <a:rPr lang="tr-TR" sz="1600" kern="1200" dirty="0" smtClean="0">
                          <a:solidFill>
                            <a:srgbClr val="FF0000"/>
                          </a:solidFill>
                          <a:latin typeface="Calibri" panose="020F0502020204030204" pitchFamily="34" charset="0"/>
                          <a:ea typeface="+mn-ea"/>
                          <a:cs typeface="Calibri" panose="020F0502020204030204" pitchFamily="34" charset="0"/>
                        </a:rPr>
                        <a:t>doktora ve üstü düzeydeki öğretim elemanları</a:t>
                      </a:r>
                      <a:r>
                        <a:rPr lang="tr-TR" sz="1600" kern="1200" dirty="0" smtClean="0">
                          <a:solidFill>
                            <a:srgbClr val="154E5F"/>
                          </a:solidFill>
                          <a:latin typeface="Calibri" panose="020F0502020204030204" pitchFamily="34" charset="0"/>
                          <a:ea typeface="+mn-ea"/>
                          <a:cs typeface="Calibri" panose="020F0502020204030204" pitchFamily="34" charset="0"/>
                        </a:rPr>
                        <a:t>ndan veya </a:t>
                      </a:r>
                      <a:r>
                        <a:rPr lang="tr-TR" sz="1600" kern="1200" dirty="0" smtClean="0">
                          <a:solidFill>
                            <a:srgbClr val="FF0000"/>
                          </a:solidFill>
                          <a:latin typeface="Calibri" panose="020F0502020204030204" pitchFamily="34" charset="0"/>
                          <a:ea typeface="+mn-ea"/>
                          <a:cs typeface="Calibri" panose="020F0502020204030204" pitchFamily="34" charset="0"/>
                        </a:rPr>
                        <a:t>KOBİ Danışmanı (Seviye 6) Ulusal Meslek Standardı kapsamında Mesleki Yeterlilik Belgesine sahip KOBİ Danışmanlarından veya 5.2.2019 tarih ve 30677 sayılı Resmi Gazetede yayımlanan KOBİ Rehberliği ve Teknik Danışmanlık Hizmetleri Hakkında Yönetmeliğe göre yetkilendirilen rehber ve teknik Danışmanlar</a:t>
                      </a:r>
                      <a:r>
                        <a:rPr lang="tr-TR" sz="1600" kern="1200" dirty="0" smtClean="0">
                          <a:solidFill>
                            <a:srgbClr val="154E5F"/>
                          </a:solidFill>
                          <a:latin typeface="Calibri" panose="020F0502020204030204" pitchFamily="34" charset="0"/>
                          <a:ea typeface="+mn-ea"/>
                          <a:cs typeface="Calibri" panose="020F0502020204030204" pitchFamily="34" charset="0"/>
                        </a:rPr>
                        <a:t>dan ya</a:t>
                      </a:r>
                      <a:r>
                        <a:rPr lang="tr-TR" sz="1800" kern="1200" dirty="0" smtClean="0">
                          <a:solidFill>
                            <a:schemeClr val="tx1"/>
                          </a:solidFill>
                          <a:effectLst/>
                          <a:latin typeface="+mn-lt"/>
                          <a:ea typeface="+mn-ea"/>
                          <a:cs typeface="+mn-cs"/>
                        </a:rPr>
                        <a:t> </a:t>
                      </a:r>
                      <a:r>
                        <a:rPr lang="tr-TR" sz="1600" kern="1200" dirty="0" smtClean="0">
                          <a:solidFill>
                            <a:srgbClr val="154E5F"/>
                          </a:solidFill>
                          <a:latin typeface="Calibri" panose="020F0502020204030204" pitchFamily="34" charset="0"/>
                          <a:ea typeface="+mn-ea"/>
                          <a:cs typeface="Calibri" panose="020F0502020204030204" pitchFamily="34" charset="0"/>
                        </a:rPr>
                        <a:t>da Bakanlık tarafından bildirilen; </a:t>
                      </a:r>
                      <a:r>
                        <a:rPr lang="tr-TR" sz="1600" kern="1200" dirty="0" smtClean="0">
                          <a:solidFill>
                            <a:srgbClr val="FF0000"/>
                          </a:solidFill>
                          <a:latin typeface="Calibri" panose="020F0502020204030204" pitchFamily="34" charset="0"/>
                          <a:ea typeface="+mn-ea"/>
                          <a:cs typeface="Calibri" panose="020F0502020204030204" pitchFamily="34" charset="0"/>
                        </a:rPr>
                        <a:t>model fabrikalardan, dijital dönüşüm merkezlerinden ve/veya yetkinlik merkezleri</a:t>
                      </a:r>
                      <a:r>
                        <a:rPr lang="tr-TR" sz="1600" kern="1200" dirty="0" smtClean="0">
                          <a:solidFill>
                            <a:srgbClr val="154E5F"/>
                          </a:solidFill>
                          <a:latin typeface="Calibri" panose="020F0502020204030204" pitchFamily="34" charset="0"/>
                          <a:ea typeface="+mn-ea"/>
                          <a:cs typeface="Calibri" panose="020F0502020204030204" pitchFamily="34" charset="0"/>
                        </a:rPr>
                        <a:t>nden aldıkları danışmanlık hizmeti için destek verilir.</a:t>
                      </a:r>
                      <a:r>
                        <a:rPr lang="tr-TR" sz="1800" kern="1200" dirty="0" smtClean="0">
                          <a:solidFill>
                            <a:schemeClr val="tx1"/>
                          </a:solidFill>
                          <a:effectLst/>
                          <a:latin typeface="+mn-lt"/>
                          <a:ea typeface="+mn-ea"/>
                          <a:cs typeface="+mn-cs"/>
                        </a:rPr>
                        <a:t> </a:t>
                      </a:r>
                      <a:r>
                        <a:rPr lang="tr-TR" sz="1600" kern="1200" dirty="0" smtClean="0">
                          <a:solidFill>
                            <a:srgbClr val="154E5F"/>
                          </a:solidFill>
                          <a:latin typeface="Calibri" panose="020F0502020204030204" pitchFamily="34" charset="0"/>
                          <a:ea typeface="+mn-ea"/>
                          <a:cs typeface="Calibri" panose="020F0502020204030204" pitchFamily="34" charset="0"/>
                        </a:rPr>
                        <a:t>Bu konudaki desteğin üst limiti </a:t>
                      </a:r>
                      <a:r>
                        <a:rPr lang="tr-TR" sz="1600" kern="1200" dirty="0" smtClean="0">
                          <a:solidFill>
                            <a:srgbClr val="FF0000"/>
                          </a:solidFill>
                          <a:latin typeface="Calibri" panose="020F0502020204030204" pitchFamily="34" charset="0"/>
                          <a:ea typeface="+mn-ea"/>
                          <a:cs typeface="Calibri" panose="020F0502020204030204" pitchFamily="34" charset="0"/>
                        </a:rPr>
                        <a:t>10.000 TL</a:t>
                      </a:r>
                      <a:r>
                        <a:rPr lang="tr-TR" sz="1600" kern="1200" dirty="0" smtClean="0">
                          <a:solidFill>
                            <a:srgbClr val="154E5F"/>
                          </a:solidFill>
                          <a:latin typeface="Calibri" panose="020F0502020204030204" pitchFamily="34" charset="0"/>
                          <a:ea typeface="+mn-ea"/>
                          <a:cs typeface="Calibri" panose="020F0502020204030204" pitchFamily="34" charset="0"/>
                        </a:rPr>
                        <a:t>, eğer hizmet Bakanlık tarafından bildirilen; model fabrikalardan, dijital dönüşüm merkezlerinden ve/veya yetkinlik merkezlerinden alınmışsa </a:t>
                      </a:r>
                      <a:r>
                        <a:rPr lang="tr-TR" sz="1600" kern="1200" dirty="0" smtClean="0">
                          <a:solidFill>
                            <a:srgbClr val="FF0000"/>
                          </a:solidFill>
                          <a:latin typeface="Calibri" panose="020F0502020204030204" pitchFamily="34" charset="0"/>
                          <a:ea typeface="+mn-ea"/>
                          <a:cs typeface="Calibri" panose="020F0502020204030204" pitchFamily="34" charset="0"/>
                        </a:rPr>
                        <a:t>15.000 TL</a:t>
                      </a:r>
                      <a:r>
                        <a:rPr lang="tr-TR" sz="1600" kern="1200" dirty="0" smtClean="0">
                          <a:solidFill>
                            <a:srgbClr val="154E5F"/>
                          </a:solidFill>
                          <a:latin typeface="Calibri" panose="020F0502020204030204" pitchFamily="34" charset="0"/>
                          <a:ea typeface="+mn-ea"/>
                          <a:cs typeface="Calibri" panose="020F0502020204030204" pitchFamily="34" charset="0"/>
                        </a:rPr>
                        <a:t>’dir. </a:t>
                      </a: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745931631"/>
                  </a:ext>
                </a:extLst>
              </a:tr>
            </a:tbl>
          </a:graphicData>
        </a:graphic>
      </p:graphicFrame>
      <p:grpSp>
        <p:nvGrpSpPr>
          <p:cNvPr id="17" name="Grup 16"/>
          <p:cNvGrpSpPr/>
          <p:nvPr/>
        </p:nvGrpSpPr>
        <p:grpSpPr>
          <a:xfrm>
            <a:off x="271736" y="409810"/>
            <a:ext cx="8332712" cy="338554"/>
            <a:chOff x="271736" y="514606"/>
            <a:chExt cx="8332712" cy="338554"/>
          </a:xfrm>
        </p:grpSpPr>
        <p:sp>
          <p:nvSpPr>
            <p:cNvPr id="18"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01 Proje Teklif Çağrısı</a:t>
              </a:r>
            </a:p>
          </p:txBody>
        </p:sp>
        <p:cxnSp>
          <p:nvCxnSpPr>
            <p:cNvPr id="19" name="Düz Bağlayıcı 18"/>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11" name="Picture 3"/>
          <p:cNvPicPr>
            <a:picLocks noChangeAspect="1" noChangeArrowheads="1"/>
          </p:cNvPicPr>
          <p:nvPr/>
        </p:nvPicPr>
        <p:blipFill>
          <a:blip r:embed="rId2" cstate="print"/>
          <a:srcRect/>
          <a:stretch>
            <a:fillRect/>
          </a:stretch>
        </p:blipFill>
        <p:spPr bwMode="auto">
          <a:xfrm>
            <a:off x="8172400" y="176024"/>
            <a:ext cx="720080" cy="507913"/>
          </a:xfrm>
          <a:prstGeom prst="rect">
            <a:avLst/>
          </a:prstGeom>
          <a:noFill/>
          <a:ln w="9525">
            <a:noFill/>
            <a:miter lim="800000"/>
            <a:headEnd/>
            <a:tailEnd/>
          </a:ln>
        </p:spPr>
      </p:pic>
      <p:sp>
        <p:nvSpPr>
          <p:cNvPr id="12"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48</a:t>
            </a:fld>
            <a:endParaRPr lang="en-CA" dirty="0">
              <a:latin typeface="Calibri" panose="020F0502020204030204" pitchFamily="34" charset="0"/>
            </a:endParaRPr>
          </a:p>
        </p:txBody>
      </p:sp>
    </p:spTree>
    <p:extLst>
      <p:ext uri="{BB962C8B-B14F-4D97-AF65-F5344CB8AC3E}">
        <p14:creationId xmlns:p14="http://schemas.microsoft.com/office/powerpoint/2010/main" val="1491890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up 16"/>
          <p:cNvGrpSpPr/>
          <p:nvPr/>
        </p:nvGrpSpPr>
        <p:grpSpPr>
          <a:xfrm>
            <a:off x="271736" y="435448"/>
            <a:ext cx="8332712" cy="338554"/>
            <a:chOff x="271736" y="514606"/>
            <a:chExt cx="8332712" cy="338554"/>
          </a:xfrm>
        </p:grpSpPr>
        <p:sp>
          <p:nvSpPr>
            <p:cNvPr id="18"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01 Proje Teklif Çağrısı</a:t>
              </a:r>
            </a:p>
          </p:txBody>
        </p:sp>
        <p:cxnSp>
          <p:nvCxnSpPr>
            <p:cNvPr id="19" name="Düz Bağlayıcı 18"/>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8" name="Picture 3"/>
          <p:cNvPicPr>
            <a:picLocks noChangeAspect="1" noChangeArrowheads="1"/>
          </p:cNvPicPr>
          <p:nvPr/>
        </p:nvPicPr>
        <p:blipFill>
          <a:blip r:embed="rId2" cstate="print"/>
          <a:srcRect/>
          <a:stretch>
            <a:fillRect/>
          </a:stretch>
        </p:blipFill>
        <p:spPr bwMode="auto">
          <a:xfrm>
            <a:off x="8172400" y="176024"/>
            <a:ext cx="720080" cy="507913"/>
          </a:xfrm>
          <a:prstGeom prst="rect">
            <a:avLst/>
          </a:prstGeom>
          <a:noFill/>
          <a:ln w="9525">
            <a:noFill/>
            <a:miter lim="800000"/>
            <a:headEnd/>
            <a:tailEnd/>
          </a:ln>
        </p:spPr>
      </p:pic>
      <p:sp>
        <p:nvSpPr>
          <p:cNvPr id="1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49</a:t>
            </a:fld>
            <a:endParaRPr lang="en-CA" dirty="0">
              <a:latin typeface="Calibri" panose="020F0502020204030204" pitchFamily="34" charset="0"/>
            </a:endParaRPr>
          </a:p>
        </p:txBody>
      </p:sp>
      <p:graphicFrame>
        <p:nvGraphicFramePr>
          <p:cNvPr id="9" name="Tablo 8"/>
          <p:cNvGraphicFramePr>
            <a:graphicFrameLocks noGrp="1"/>
          </p:cNvGraphicFramePr>
          <p:nvPr>
            <p:extLst>
              <p:ext uri="{D42A27DB-BD31-4B8C-83A1-F6EECF244321}">
                <p14:modId xmlns:p14="http://schemas.microsoft.com/office/powerpoint/2010/main" val="1630783059"/>
              </p:ext>
            </p:extLst>
          </p:nvPr>
        </p:nvGraphicFramePr>
        <p:xfrm>
          <a:off x="395538" y="1384925"/>
          <a:ext cx="8136902" cy="4609107"/>
        </p:xfrm>
        <a:graphic>
          <a:graphicData uri="http://schemas.openxmlformats.org/drawingml/2006/table">
            <a:tbl>
              <a:tblPr firstRow="1" firstCol="1" bandRow="1"/>
              <a:tblGrid>
                <a:gridCol w="2232246">
                  <a:extLst>
                    <a:ext uri="{9D8B030D-6E8A-4147-A177-3AD203B41FA5}">
                      <a16:colId xmlns:a16="http://schemas.microsoft.com/office/drawing/2014/main" xmlns="" val="20000"/>
                    </a:ext>
                  </a:extLst>
                </a:gridCol>
                <a:gridCol w="3384376">
                  <a:extLst>
                    <a:ext uri="{9D8B030D-6E8A-4147-A177-3AD203B41FA5}">
                      <a16:colId xmlns:a16="http://schemas.microsoft.com/office/drawing/2014/main" xmlns="" val="20001"/>
                    </a:ext>
                  </a:extLst>
                </a:gridCol>
                <a:gridCol w="2520280">
                  <a:extLst>
                    <a:ext uri="{9D8B030D-6E8A-4147-A177-3AD203B41FA5}">
                      <a16:colId xmlns:a16="http://schemas.microsoft.com/office/drawing/2014/main" xmlns="" val="20002"/>
                    </a:ext>
                  </a:extLst>
                </a:gridCol>
              </a:tblGrid>
              <a:tr h="346711">
                <a:tc gridSpan="2">
                  <a:txBody>
                    <a:bodyPr/>
                    <a:lstStyle/>
                    <a:p>
                      <a:pPr>
                        <a:spcAft>
                          <a:spcPts val="0"/>
                        </a:spcAft>
                      </a:pPr>
                      <a:r>
                        <a:rPr lang="tr-TR" sz="2200" b="1" dirty="0" smtClean="0">
                          <a:solidFill>
                            <a:srgbClr val="FFFFFF"/>
                          </a:solidFill>
                          <a:effectLst/>
                          <a:latin typeface="Calibri" panose="020F0502020204030204" pitchFamily="34" charset="0"/>
                          <a:ea typeface="Cambria"/>
                          <a:cs typeface="Calibri" panose="020F0502020204030204" pitchFamily="34" charset="0"/>
                        </a:rPr>
                        <a:t>Desteklenecek Giderlerle İlgili Diğer</a:t>
                      </a:r>
                      <a:r>
                        <a:rPr lang="tr-TR" sz="2200" b="1" baseline="0" dirty="0" smtClean="0">
                          <a:solidFill>
                            <a:srgbClr val="FFFFFF"/>
                          </a:solidFill>
                          <a:effectLst/>
                          <a:latin typeface="Calibri" panose="020F0502020204030204" pitchFamily="34" charset="0"/>
                          <a:ea typeface="Cambria"/>
                          <a:cs typeface="Calibri" panose="020F0502020204030204" pitchFamily="34" charset="0"/>
                        </a:rPr>
                        <a:t> Hususlar</a:t>
                      </a:r>
                      <a:r>
                        <a:rPr lang="tr-TR" sz="2200" b="1" dirty="0" smtClean="0">
                          <a:solidFill>
                            <a:srgbClr val="FFFFFF"/>
                          </a:solidFill>
                          <a:effectLst/>
                          <a:latin typeface="Calibri" panose="020F0502020204030204" pitchFamily="34" charset="0"/>
                          <a:ea typeface="Cambria"/>
                          <a:cs typeface="Calibri" panose="020F0502020204030204" pitchFamily="34" charset="0"/>
                        </a:rPr>
                        <a:t> </a:t>
                      </a:r>
                      <a:endParaRPr lang="tr-TR" sz="2200" dirty="0">
                        <a:effectLst/>
                        <a:latin typeface="Calibri" panose="020F0502020204030204" pitchFamily="34" charset="0"/>
                        <a:ea typeface="Times New Roman"/>
                        <a:cs typeface="Calibri" panose="020F0502020204030204" pitchFamily="34" charset="0"/>
                      </a:endParaRPr>
                    </a:p>
                  </a:txBody>
                  <a:tcPr marL="68580" marR="68580" marT="0" marB="0">
                    <a:lnL>
                      <a:noFill/>
                    </a:lnL>
                    <a:lnR>
                      <a:noFill/>
                    </a:lnR>
                    <a:lnT>
                      <a:noFill/>
                    </a:lnT>
                    <a:lnB>
                      <a:noFill/>
                    </a:lnB>
                    <a:solidFill>
                      <a:srgbClr val="4BACC6"/>
                    </a:solidFill>
                  </a:tcPr>
                </a:tc>
                <a:tc hMerge="1">
                  <a:txBody>
                    <a:bodyPr/>
                    <a:lstStyle/>
                    <a:p>
                      <a:endParaRPr lang="tr-TR"/>
                    </a:p>
                  </a:txBody>
                  <a:tcPr/>
                </a:tc>
                <a:tc>
                  <a:txBody>
                    <a:bodyPr/>
                    <a:lstStyle/>
                    <a:p>
                      <a:pPr>
                        <a:spcAft>
                          <a:spcPts val="0"/>
                        </a:spcAft>
                      </a:pPr>
                      <a:r>
                        <a:rPr lang="tr-TR" sz="1800">
                          <a:effectLst/>
                          <a:latin typeface="Calibri" panose="020F0502020204030204" pitchFamily="34" charset="0"/>
                          <a:ea typeface="Cambria"/>
                          <a:cs typeface="Calibri" panose="020F0502020204030204" pitchFamily="34" charset="0"/>
                        </a:rPr>
                        <a:t> </a:t>
                      </a:r>
                      <a:endParaRPr lang="tr-TR" sz="1800">
                        <a:effectLst/>
                        <a:latin typeface="Calibri" panose="020F0502020204030204" pitchFamily="34" charset="0"/>
                        <a:ea typeface="Times New Roman"/>
                        <a:cs typeface="Calibri" panose="020F0502020204030204" pitchFamily="34" charset="0"/>
                      </a:endParaRPr>
                    </a:p>
                  </a:txBody>
                  <a:tcPr marL="68580" marR="68580" marT="0" marB="0">
                    <a:lnL>
                      <a:noFill/>
                    </a:lnL>
                    <a:lnR>
                      <a:noFill/>
                    </a:lnR>
                    <a:lnT>
                      <a:noFill/>
                    </a:lnT>
                    <a:lnB>
                      <a:noFill/>
                    </a:lnB>
                  </a:tcPr>
                </a:tc>
                <a:extLst>
                  <a:ext uri="{0D108BD9-81ED-4DB2-BD59-A6C34878D82A}">
                    <a16:rowId xmlns:a16="http://schemas.microsoft.com/office/drawing/2014/main" xmlns="" val="10000"/>
                  </a:ext>
                </a:extLst>
              </a:tr>
              <a:tr h="283672">
                <a:tc gridSpan="3">
                  <a:txBody>
                    <a:bodyPr/>
                    <a:lstStyle/>
                    <a:p>
                      <a:pPr algn="just">
                        <a:spcAft>
                          <a:spcPts val="0"/>
                        </a:spcAft>
                      </a:pPr>
                      <a:endParaRPr lang="tr-TR" sz="1800" dirty="0">
                        <a:effectLst/>
                        <a:latin typeface="Calibri" panose="020F0502020204030204" pitchFamily="34" charset="0"/>
                        <a:ea typeface="Times New Roman"/>
                        <a:cs typeface="Calibri" panose="020F0502020204030204" pitchFamily="34" charset="0"/>
                      </a:endParaRPr>
                    </a:p>
                  </a:txBody>
                  <a:tcPr marL="68580" marR="68580" marT="0" marB="0">
                    <a:lnL>
                      <a:noFill/>
                    </a:lnL>
                    <a:lnR>
                      <a:noFill/>
                    </a:lnR>
                    <a:lnT>
                      <a:noFill/>
                    </a:lnT>
                    <a:lnB w="12700" cap="flat" cmpd="sng" algn="ctr">
                      <a:solidFill>
                        <a:schemeClr val="tx1"/>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xmlns="" val="10001"/>
                  </a:ext>
                </a:extLst>
              </a:tr>
              <a:tr h="968944">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200" b="1" kern="1200" dirty="0" smtClean="0">
                          <a:solidFill>
                            <a:srgbClr val="FFFFFF"/>
                          </a:solidFill>
                          <a:effectLst/>
                          <a:latin typeface="Calibri" panose="020F0502020204030204" pitchFamily="34" charset="0"/>
                          <a:ea typeface="Cambria"/>
                          <a:cs typeface="+mn-cs"/>
                        </a:rPr>
                        <a:t>Diğer hususlar</a:t>
                      </a:r>
                    </a:p>
                    <a:p>
                      <a:pPr algn="l">
                        <a:spcAft>
                          <a:spcPts val="0"/>
                        </a:spcAft>
                      </a:pPr>
                      <a:endParaRPr lang="tr-TR" sz="1800" dirty="0">
                        <a:solidFill>
                          <a:schemeClr val="bg1"/>
                        </a:solidFill>
                        <a:effectLst/>
                        <a:latin typeface="Calibri" panose="020F0502020204030204" pitchFamily="34" charset="0"/>
                        <a:ea typeface="Times New Roman"/>
                        <a:cs typeface="Calibri" panose="020F0502020204030204" pitchFamily="34" charset="0"/>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lgn="just">
                        <a:buClr>
                          <a:srgbClr val="52AADF"/>
                        </a:buClr>
                        <a:buSzPct val="125000"/>
                        <a:buFont typeface="Arial" panose="020B0604020202020204" pitchFamily="34" charset="0"/>
                        <a:buChar char="•"/>
                        <a:tabLst>
                          <a:tab pos="85725" algn="l"/>
                        </a:tabLst>
                      </a:pPr>
                      <a:r>
                        <a:rPr lang="tr-TR" sz="1800" kern="1200" dirty="0" smtClean="0">
                          <a:solidFill>
                            <a:schemeClr val="accent1">
                              <a:lumMod val="50000"/>
                            </a:schemeClr>
                          </a:solidFill>
                          <a:latin typeface="Calibri" panose="020F0502020204030204" pitchFamily="34" charset="0"/>
                          <a:ea typeface="+mn-ea"/>
                          <a:cs typeface="+mn-cs"/>
                        </a:rPr>
                        <a:t> Giderler, Kurulun uygun bulması halinde, </a:t>
                      </a:r>
                      <a:r>
                        <a:rPr lang="tr-TR" sz="1800" kern="1200" dirty="0" smtClean="0">
                          <a:solidFill>
                            <a:srgbClr val="FF0000"/>
                          </a:solidFill>
                          <a:latin typeface="Calibri" panose="020F0502020204030204" pitchFamily="34" charset="0"/>
                          <a:ea typeface="+mn-ea"/>
                          <a:cs typeface="+mn-cs"/>
                        </a:rPr>
                        <a:t>Kurulun uygun gördüğü tutarlar</a:t>
                      </a:r>
                      <a:r>
                        <a:rPr lang="tr-TR" sz="1800" kern="1200" dirty="0" smtClean="0">
                          <a:solidFill>
                            <a:schemeClr val="accent1">
                              <a:lumMod val="50000"/>
                            </a:schemeClr>
                          </a:solidFill>
                          <a:latin typeface="Calibri" panose="020F0502020204030204" pitchFamily="34" charset="0"/>
                          <a:ea typeface="+mn-ea"/>
                          <a:cs typeface="+mn-cs"/>
                        </a:rPr>
                        <a:t> üzerinden destek oranı uygulanarak </a:t>
                      </a:r>
                      <a:r>
                        <a:rPr lang="tr-TR" sz="1800" kern="1200" dirty="0" smtClean="0">
                          <a:solidFill>
                            <a:srgbClr val="FF0000"/>
                          </a:solidFill>
                          <a:latin typeface="Calibri" panose="020F0502020204030204" pitchFamily="34" charset="0"/>
                          <a:ea typeface="+mn-ea"/>
                          <a:cs typeface="+mn-cs"/>
                        </a:rPr>
                        <a:t>KDV hariç </a:t>
                      </a:r>
                      <a:r>
                        <a:rPr lang="tr-TR" sz="1800" kern="1200" dirty="0" smtClean="0">
                          <a:solidFill>
                            <a:schemeClr val="accent1">
                              <a:lumMod val="50000"/>
                            </a:schemeClr>
                          </a:solidFill>
                          <a:latin typeface="Calibri" panose="020F0502020204030204" pitchFamily="34" charset="0"/>
                          <a:ea typeface="+mn-ea"/>
                          <a:cs typeface="+mn-cs"/>
                        </a:rPr>
                        <a:t>olarak desteklenir.</a:t>
                      </a: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0004"/>
                  </a:ext>
                </a:extLst>
              </a:tr>
              <a:tr h="1363860">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r-TR" sz="1500" dirty="0" smtClean="0">
                        <a:solidFill>
                          <a:schemeClr val="bg1"/>
                        </a:solidFill>
                        <a:effectLst/>
                        <a:latin typeface="Calibri" panose="020F0502020204030204" pitchFamily="34" charset="0"/>
                        <a:ea typeface="Times New Roman"/>
                        <a:cs typeface="Calibri" panose="020F0502020204030204" pitchFamily="34" charset="0"/>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tab pos="85725" algn="l"/>
                        </a:tabLst>
                        <a:defRPr/>
                      </a:pPr>
                      <a:r>
                        <a:rPr lang="tr-TR" sz="1800" kern="1200" dirty="0" smtClean="0">
                          <a:solidFill>
                            <a:schemeClr val="accent1">
                              <a:lumMod val="50000"/>
                            </a:schemeClr>
                          </a:solidFill>
                          <a:latin typeface="Calibri" panose="020F0502020204030204" pitchFamily="34" charset="0"/>
                          <a:ea typeface="+mn-ea"/>
                          <a:cs typeface="+mn-cs"/>
                        </a:rPr>
                        <a:t> Gayrimenkul alım, bina inşaat, tefrişat, taşıt aracı alım ve kiralama, proje ile ilişkilendirilmemiş personel giderleri ve diğer maliyetler ile vergi, stopaj, resim ve harçlar, sosyal güvenlik primleri desteklen</a:t>
                      </a:r>
                      <a:r>
                        <a:rPr lang="tr-TR" sz="1800" kern="1200" dirty="0" smtClean="0">
                          <a:solidFill>
                            <a:srgbClr val="FF0000"/>
                          </a:solidFill>
                          <a:latin typeface="Calibri" panose="020F0502020204030204" pitchFamily="34" charset="0"/>
                          <a:ea typeface="+mn-ea"/>
                          <a:cs typeface="+mn-cs"/>
                        </a:rPr>
                        <a:t>mez.</a:t>
                      </a: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782061237"/>
                  </a:ext>
                </a:extLst>
              </a:tr>
              <a:tr h="1418362">
                <a:tc vMerge="1">
                  <a:txBody>
                    <a:bodyPr/>
                    <a:lstStyle/>
                    <a:p>
                      <a:pPr algn="l">
                        <a:spcAft>
                          <a:spcPts val="0"/>
                        </a:spcAft>
                      </a:pPr>
                      <a:endParaRPr lang="tr-TR" sz="1500" dirty="0">
                        <a:solidFill>
                          <a:schemeClr val="bg1"/>
                        </a:solidFill>
                        <a:effectLst/>
                        <a:latin typeface="Calibri" panose="020F0502020204030204" pitchFamily="34" charset="0"/>
                        <a:ea typeface="Times New Roman"/>
                        <a:cs typeface="Calibri" panose="020F0502020204030204" pitchFamily="34" charset="0"/>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tab pos="85725" algn="l"/>
                        </a:tabLst>
                        <a:defRPr/>
                      </a:pPr>
                      <a:r>
                        <a:rPr kumimoji="0" lang="tr-TR" sz="1800" b="0" i="0" u="none" strike="noStrike" kern="1200" cap="none" spc="0" normalizeH="0" baseline="0" noProof="0" dirty="0" smtClean="0">
                          <a:ln>
                            <a:noFill/>
                          </a:ln>
                          <a:solidFill>
                            <a:srgbClr val="FFFF00"/>
                          </a:solidFill>
                          <a:effectLst/>
                          <a:uLnTx/>
                          <a:uFillTx/>
                          <a:latin typeface="Calibri" panose="020F0502020204030204" pitchFamily="34" charset="0"/>
                          <a:ea typeface="+mn-ea"/>
                          <a:cs typeface="+mn-cs"/>
                        </a:rPr>
                        <a:t> </a:t>
                      </a:r>
                      <a:r>
                        <a:rPr lang="tr-TR" sz="1800" kern="1200" noProof="0" dirty="0" smtClean="0">
                          <a:solidFill>
                            <a:schemeClr val="accent1">
                              <a:lumMod val="50000"/>
                            </a:schemeClr>
                          </a:solidFill>
                          <a:latin typeface="Calibri" panose="020F0502020204030204" pitchFamily="34" charset="0"/>
                          <a:ea typeface="+mn-ea"/>
                          <a:cs typeface="+mn-cs"/>
                        </a:rPr>
                        <a:t>Proje başlangıç tarihinden (Desteklemeye ilişkin ilk kurul kararının evrak kaydına alındığı tarih) önce yapılan harcamalar desteklenmez </a:t>
                      </a:r>
                      <a:r>
                        <a:rPr kumimoji="0" lang="tr-TR" sz="1800" b="0" i="0" u="none" strike="noStrike" kern="1200" cap="none" spc="0" normalizeH="0" baseline="0" noProof="0" dirty="0" smtClean="0">
                          <a:ln>
                            <a:noFill/>
                          </a:ln>
                          <a:solidFill>
                            <a:srgbClr val="52AADF">
                              <a:lumMod val="50000"/>
                            </a:srgbClr>
                          </a:solidFill>
                          <a:effectLst/>
                          <a:uLnTx/>
                          <a:uFillTx/>
                          <a:latin typeface="Calibri" panose="020F0502020204030204" pitchFamily="34" charset="0"/>
                          <a:ea typeface="+mn-ea"/>
                          <a:cs typeface="+mn-cs"/>
                        </a:rPr>
                        <a:t>(Proje hazırlama danışmanlığı gideri ve proje süresi içinde düzenlenen fuarlara ilişkin giderler bu kapsamda değerlendirilmez.)</a:t>
                      </a:r>
                    </a:p>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None/>
                        <a:tabLst>
                          <a:tab pos="85725" algn="l"/>
                        </a:tabLst>
                        <a:defRPr/>
                      </a:pPr>
                      <a:endParaRPr lang="tr-TR" sz="1800" kern="1200" dirty="0" smtClean="0">
                        <a:solidFill>
                          <a:schemeClr val="accent1">
                            <a:lumMod val="50000"/>
                          </a:schemeClr>
                        </a:solidFill>
                        <a:latin typeface="Calibri" panose="020F0502020204030204" pitchFamily="34" charset="0"/>
                        <a:ea typeface="+mn-ea"/>
                        <a:cs typeface="+mn-cs"/>
                      </a:endParaRP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20574525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Beşgen 14"/>
          <p:cNvSpPr/>
          <p:nvPr/>
        </p:nvSpPr>
        <p:spPr>
          <a:xfrm>
            <a:off x="323528" y="1832124"/>
            <a:ext cx="2510983" cy="1512168"/>
          </a:xfrm>
          <a:prstGeom prst="homePlate">
            <a:avLst/>
          </a:prstGeom>
          <a:solidFill>
            <a:srgbClr val="4BACC6"/>
          </a:solidFill>
          <a:ln w="6350">
            <a:solidFill>
              <a:schemeClr val="tx1"/>
            </a:solidFill>
          </a:ln>
        </p:spPr>
        <p:style>
          <a:lnRef idx="2">
            <a:schemeClr val="accent6"/>
          </a:lnRef>
          <a:fillRef idx="1">
            <a:schemeClr val="lt1"/>
          </a:fillRef>
          <a:effectRef idx="0">
            <a:schemeClr val="accent6"/>
          </a:effectRef>
          <a:fontRef idx="minor">
            <a:schemeClr val="dk1"/>
          </a:fontRef>
        </p:style>
        <p:txBody>
          <a:bodyPr rtlCol="0" anchor="ctr" anchorCtr="0"/>
          <a:lstStyle/>
          <a:p>
            <a:pPr lvl="0" fontAlgn="base">
              <a:spcBef>
                <a:spcPct val="0"/>
              </a:spcBef>
              <a:spcAft>
                <a:spcPct val="0"/>
              </a:spcAft>
            </a:pPr>
            <a:r>
              <a:rPr lang="tr-TR" b="1" dirty="0" smtClean="0">
                <a:solidFill>
                  <a:schemeClr val="bg1"/>
                </a:solidFill>
                <a:latin typeface="Calibri" panose="020F0502020204030204" pitchFamily="34" charset="0"/>
                <a:cs typeface="Calibri" panose="020F0502020204030204" pitchFamily="34" charset="0"/>
              </a:rPr>
              <a:t>KOBİ Bilgi Sistemi üzerinden </a:t>
            </a:r>
            <a:r>
              <a:rPr lang="tr-TR" b="1" dirty="0">
                <a:solidFill>
                  <a:schemeClr val="bg1"/>
                </a:solidFill>
                <a:latin typeface="Calibri" panose="020F0502020204030204" pitchFamily="34" charset="0"/>
                <a:cs typeface="Calibri" panose="020F0502020204030204" pitchFamily="34" charset="0"/>
              </a:rPr>
              <a:t>Başvuru Formu </a:t>
            </a:r>
            <a:r>
              <a:rPr lang="tr-TR" b="1" dirty="0" smtClean="0">
                <a:solidFill>
                  <a:schemeClr val="bg1"/>
                </a:solidFill>
                <a:latin typeface="Calibri" panose="020F0502020204030204" pitchFamily="34" charset="0"/>
                <a:cs typeface="Calibri" panose="020F0502020204030204" pitchFamily="34" charset="0"/>
              </a:rPr>
              <a:t>doldurulur</a:t>
            </a:r>
            <a:endParaRPr lang="tr-TR" dirty="0">
              <a:solidFill>
                <a:prstClr val="black"/>
              </a:solidFill>
              <a:latin typeface="Calibri" panose="020F0502020204030204" pitchFamily="34" charset="0"/>
              <a:cs typeface="Calibri" panose="020F0502020204030204" pitchFamily="34" charset="0"/>
            </a:endParaRPr>
          </a:p>
        </p:txBody>
      </p:sp>
      <p:sp>
        <p:nvSpPr>
          <p:cNvPr id="16" name="Beşgen 15"/>
          <p:cNvSpPr/>
          <p:nvPr/>
        </p:nvSpPr>
        <p:spPr>
          <a:xfrm>
            <a:off x="3285153" y="3128268"/>
            <a:ext cx="2510983" cy="1512168"/>
          </a:xfrm>
          <a:prstGeom prst="homePlate">
            <a:avLst/>
          </a:prstGeom>
          <a:solidFill>
            <a:srgbClr val="4BACC6"/>
          </a:solidFill>
          <a:ln w="6350">
            <a:solidFill>
              <a:schemeClr val="tx1"/>
            </a:solidFill>
          </a:ln>
        </p:spPr>
        <p:style>
          <a:lnRef idx="2">
            <a:schemeClr val="accent6"/>
          </a:lnRef>
          <a:fillRef idx="1">
            <a:schemeClr val="lt1"/>
          </a:fillRef>
          <a:effectRef idx="0">
            <a:schemeClr val="accent6"/>
          </a:effectRef>
          <a:fontRef idx="minor">
            <a:schemeClr val="dk1"/>
          </a:fontRef>
        </p:style>
        <p:txBody>
          <a:bodyPr rtlCol="0" anchor="ctr" anchorCtr="0"/>
          <a:lstStyle/>
          <a:p>
            <a:pPr lvl="0" fontAlgn="base">
              <a:spcBef>
                <a:spcPct val="0"/>
              </a:spcBef>
              <a:spcAft>
                <a:spcPct val="0"/>
              </a:spcAft>
            </a:pPr>
            <a:r>
              <a:rPr lang="tr-TR" b="1" dirty="0" smtClean="0">
                <a:solidFill>
                  <a:schemeClr val="bg1"/>
                </a:solidFill>
                <a:latin typeface="Calibri" panose="020F0502020204030204" pitchFamily="34" charset="0"/>
                <a:cs typeface="Calibri" panose="020F0502020204030204" pitchFamily="34" charset="0"/>
              </a:rPr>
              <a:t>Çağrıda belirtilen belgeler KOBİ Bilgi Sistemine yüklenir</a:t>
            </a:r>
            <a:endParaRPr lang="tr-TR" dirty="0">
              <a:solidFill>
                <a:prstClr val="black"/>
              </a:solidFill>
              <a:latin typeface="Calibri" panose="020F0502020204030204" pitchFamily="34" charset="0"/>
              <a:cs typeface="Calibri" panose="020F0502020204030204" pitchFamily="34" charset="0"/>
            </a:endParaRPr>
          </a:p>
        </p:txBody>
      </p:sp>
      <p:sp>
        <p:nvSpPr>
          <p:cNvPr id="17" name="Beşgen 16"/>
          <p:cNvSpPr/>
          <p:nvPr/>
        </p:nvSpPr>
        <p:spPr>
          <a:xfrm>
            <a:off x="6228184" y="4208388"/>
            <a:ext cx="2871023" cy="1810951"/>
          </a:xfrm>
          <a:prstGeom prst="homePlate">
            <a:avLst/>
          </a:prstGeom>
          <a:solidFill>
            <a:srgbClr val="4BACC6"/>
          </a:solidFill>
          <a:ln w="6350">
            <a:solidFill>
              <a:schemeClr val="tx1"/>
            </a:solidFill>
          </a:ln>
        </p:spPr>
        <p:style>
          <a:lnRef idx="2">
            <a:schemeClr val="accent6"/>
          </a:lnRef>
          <a:fillRef idx="1">
            <a:schemeClr val="lt1"/>
          </a:fillRef>
          <a:effectRef idx="0">
            <a:schemeClr val="accent6"/>
          </a:effectRef>
          <a:fontRef idx="minor">
            <a:schemeClr val="dk1"/>
          </a:fontRef>
        </p:style>
        <p:txBody>
          <a:bodyPr rtlCol="0" anchor="t"/>
          <a:lstStyle/>
          <a:p>
            <a:pPr lvl="0">
              <a:spcBef>
                <a:spcPts val="1200"/>
              </a:spcBef>
            </a:pPr>
            <a:endParaRPr lang="tr-TR" b="1" dirty="0" smtClean="0">
              <a:solidFill>
                <a:schemeClr val="bg1"/>
              </a:solidFill>
              <a:latin typeface="Calibri" panose="020F0502020204030204" pitchFamily="34" charset="0"/>
              <a:cs typeface="Calibri" panose="020F0502020204030204" pitchFamily="34" charset="0"/>
            </a:endParaRPr>
          </a:p>
          <a:p>
            <a:pPr lvl="0">
              <a:spcBef>
                <a:spcPts val="0"/>
              </a:spcBef>
            </a:pPr>
            <a:r>
              <a:rPr lang="tr-TR" b="1" dirty="0" smtClean="0">
                <a:solidFill>
                  <a:schemeClr val="bg1"/>
                </a:solidFill>
                <a:latin typeface="Calibri" panose="020F0502020204030204" pitchFamily="34" charset="0"/>
                <a:cs typeface="Calibri" panose="020F0502020204030204" pitchFamily="34" charset="0"/>
              </a:rPr>
              <a:t>Çağrıda </a:t>
            </a:r>
            <a:r>
              <a:rPr lang="tr-TR" b="1" dirty="0">
                <a:solidFill>
                  <a:schemeClr val="bg1"/>
                </a:solidFill>
                <a:latin typeface="Calibri" panose="020F0502020204030204" pitchFamily="34" charset="0"/>
                <a:cs typeface="Calibri" panose="020F0502020204030204" pitchFamily="34" charset="0"/>
              </a:rPr>
              <a:t>ilan edilen son başvuru </a:t>
            </a:r>
            <a:r>
              <a:rPr lang="tr-TR" b="1" dirty="0" smtClean="0">
                <a:solidFill>
                  <a:schemeClr val="bg1"/>
                </a:solidFill>
                <a:latin typeface="Calibri" panose="020F0502020204030204" pitchFamily="34" charset="0"/>
                <a:cs typeface="Calibri" panose="020F0502020204030204" pitchFamily="34" charset="0"/>
              </a:rPr>
              <a:t>tarih / saatine </a:t>
            </a:r>
            <a:r>
              <a:rPr lang="tr-TR" b="1" dirty="0">
                <a:solidFill>
                  <a:schemeClr val="bg1"/>
                </a:solidFill>
                <a:latin typeface="Calibri" panose="020F0502020204030204" pitchFamily="34" charset="0"/>
                <a:cs typeface="Calibri" panose="020F0502020204030204" pitchFamily="34" charset="0"/>
              </a:rPr>
              <a:t>kadar KOBİ Bilgi </a:t>
            </a:r>
            <a:r>
              <a:rPr lang="tr-TR" b="1" dirty="0" smtClean="0">
                <a:solidFill>
                  <a:schemeClr val="bg1"/>
                </a:solidFill>
                <a:latin typeface="Calibri" panose="020F0502020204030204" pitchFamily="34" charset="0"/>
                <a:cs typeface="Calibri" panose="020F0502020204030204" pitchFamily="34" charset="0"/>
              </a:rPr>
              <a:t>Sistemi üzerinden </a:t>
            </a:r>
            <a:r>
              <a:rPr lang="tr-TR" b="1" dirty="0">
                <a:solidFill>
                  <a:schemeClr val="bg1"/>
                </a:solidFill>
                <a:latin typeface="Calibri" panose="020F0502020204030204" pitchFamily="34" charset="0"/>
                <a:cs typeface="Calibri" panose="020F0502020204030204" pitchFamily="34" charset="0"/>
              </a:rPr>
              <a:t>başvuru </a:t>
            </a:r>
            <a:r>
              <a:rPr lang="tr-TR" b="1" dirty="0" smtClean="0">
                <a:solidFill>
                  <a:schemeClr val="bg1"/>
                </a:solidFill>
                <a:latin typeface="Calibri" panose="020F0502020204030204" pitchFamily="34" charset="0"/>
                <a:cs typeface="Calibri" panose="020F0502020204030204" pitchFamily="34" charset="0"/>
              </a:rPr>
              <a:t>onaylanır</a:t>
            </a:r>
            <a:endParaRPr lang="tr-TR" dirty="0">
              <a:solidFill>
                <a:prstClr val="black"/>
              </a:solidFill>
              <a:latin typeface="Calibri" panose="020F0502020204030204" pitchFamily="34" charset="0"/>
              <a:cs typeface="Calibri" panose="020F0502020204030204" pitchFamily="34" charset="0"/>
            </a:endParaRPr>
          </a:p>
        </p:txBody>
      </p:sp>
      <p:cxnSp>
        <p:nvCxnSpPr>
          <p:cNvPr id="18" name="Dirsek Bağlayıcısı 17"/>
          <p:cNvCxnSpPr>
            <a:stCxn id="15" idx="3"/>
            <a:endCxn id="16" idx="1"/>
          </p:cNvCxnSpPr>
          <p:nvPr/>
        </p:nvCxnSpPr>
        <p:spPr>
          <a:xfrm>
            <a:off x="2834511" y="2588208"/>
            <a:ext cx="450642" cy="1296144"/>
          </a:xfrm>
          <a:prstGeom prst="bentConnector3">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Dirsek Bağlayıcısı 18"/>
          <p:cNvCxnSpPr>
            <a:stCxn id="16" idx="3"/>
            <a:endCxn id="17" idx="1"/>
          </p:cNvCxnSpPr>
          <p:nvPr/>
        </p:nvCxnSpPr>
        <p:spPr>
          <a:xfrm>
            <a:off x="5796136" y="3884352"/>
            <a:ext cx="432048" cy="1229512"/>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20" name="Grup 19"/>
          <p:cNvGrpSpPr/>
          <p:nvPr/>
        </p:nvGrpSpPr>
        <p:grpSpPr>
          <a:xfrm>
            <a:off x="4211960" y="1544092"/>
            <a:ext cx="1872210" cy="936099"/>
            <a:chOff x="4211960" y="2420888"/>
            <a:chExt cx="1872210" cy="936099"/>
          </a:xfrm>
          <a:solidFill>
            <a:schemeClr val="tx2">
              <a:lumMod val="75000"/>
            </a:schemeClr>
          </a:solidFill>
        </p:grpSpPr>
        <p:sp>
          <p:nvSpPr>
            <p:cNvPr id="21" name="Yuvarlatılmış Dikdörtgen 20">
              <a:hlinkClick r:id="rId2" action="ppaction://hlinksldjump"/>
            </p:cNvPr>
            <p:cNvSpPr/>
            <p:nvPr/>
          </p:nvSpPr>
          <p:spPr>
            <a:xfrm>
              <a:off x="4211960" y="2420888"/>
              <a:ext cx="1872210" cy="936099"/>
            </a:xfrm>
            <a:prstGeom prst="roundRect">
              <a:avLst/>
            </a:prstGeom>
            <a:grpFill/>
            <a:scene3d>
              <a:camera prst="orthographicFront"/>
              <a:lightRig rig="flat" dir="t"/>
            </a:scene3d>
          </p:spPr>
          <p:style>
            <a:lnRef idx="3">
              <a:schemeClr val="lt1"/>
            </a:lnRef>
            <a:fillRef idx="1">
              <a:schemeClr val="accent1"/>
            </a:fillRef>
            <a:effectRef idx="1">
              <a:schemeClr val="accent1"/>
            </a:effectRef>
            <a:fontRef idx="minor">
              <a:schemeClr val="lt1"/>
            </a:fontRef>
          </p:style>
        </p:sp>
        <p:sp>
          <p:nvSpPr>
            <p:cNvPr id="22" name="Metin kutusu 21"/>
            <p:cNvSpPr txBox="1"/>
            <p:nvPr/>
          </p:nvSpPr>
          <p:spPr>
            <a:xfrm>
              <a:off x="4499992" y="2679303"/>
              <a:ext cx="1296144" cy="461665"/>
            </a:xfrm>
            <a:prstGeom prst="rect">
              <a:avLst/>
            </a:prstGeom>
            <a:grpFill/>
          </p:spPr>
          <p:txBody>
            <a:bodyPr wrap="square" rtlCol="0">
              <a:spAutoFit/>
            </a:bodyPr>
            <a:lstStyle/>
            <a:p>
              <a:r>
                <a:rPr lang="tr-TR" sz="2400" b="1" dirty="0">
                  <a:solidFill>
                    <a:schemeClr val="bg1"/>
                  </a:solidFill>
                </a:rPr>
                <a:t>İŞLETME</a:t>
              </a:r>
            </a:p>
          </p:txBody>
        </p:sp>
      </p:grpSp>
      <p:grpSp>
        <p:nvGrpSpPr>
          <p:cNvPr id="23" name="Grup 22"/>
          <p:cNvGrpSpPr/>
          <p:nvPr/>
        </p:nvGrpSpPr>
        <p:grpSpPr>
          <a:xfrm>
            <a:off x="271736" y="435448"/>
            <a:ext cx="8332712" cy="584775"/>
            <a:chOff x="271736" y="514606"/>
            <a:chExt cx="8332712" cy="584775"/>
          </a:xfrm>
        </p:grpSpPr>
        <p:sp>
          <p:nvSpPr>
            <p:cNvPr id="24"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01 Proje Teklif Çağrısı</a:t>
              </a:r>
            </a:p>
            <a:p>
              <a:endParaRPr lang="tr-TR" sz="1600" b="1" dirty="0">
                <a:solidFill>
                  <a:srgbClr val="00BAD9"/>
                </a:solidFill>
              </a:endParaRPr>
            </a:p>
          </p:txBody>
        </p:sp>
        <p:cxnSp>
          <p:nvCxnSpPr>
            <p:cNvPr id="25" name="Düz Bağlayıcı 24"/>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Metin kutusu 25"/>
          <p:cNvSpPr txBox="1"/>
          <p:nvPr/>
        </p:nvSpPr>
        <p:spPr>
          <a:xfrm>
            <a:off x="107504" y="4712444"/>
            <a:ext cx="5688632" cy="1569660"/>
          </a:xfrm>
          <a:prstGeom prst="rect">
            <a:avLst/>
          </a:prstGeom>
          <a:noFill/>
        </p:spPr>
        <p:txBody>
          <a:bodyPr wrap="square" rtlCol="0">
            <a:spAutoFit/>
          </a:bodyPr>
          <a:lstStyle/>
          <a:p>
            <a:r>
              <a:rPr lang="tr-TR" sz="1600" i="1" dirty="0" smtClean="0">
                <a:solidFill>
                  <a:srgbClr val="FF0000"/>
                </a:solidFill>
              </a:rPr>
              <a:t>* </a:t>
            </a:r>
            <a:r>
              <a:rPr lang="tr-TR" sz="1600" i="1" dirty="0" smtClean="0">
                <a:solidFill>
                  <a:srgbClr val="154E5F"/>
                </a:solidFill>
              </a:rPr>
              <a:t>Başvuru formu ve ekleri KOBİ Bilgi Sistemine </a:t>
            </a:r>
            <a:r>
              <a:rPr lang="tr-TR" sz="1600" i="1" dirty="0">
                <a:solidFill>
                  <a:srgbClr val="154E5F"/>
                </a:solidFill>
              </a:rPr>
              <a:t>Başvuru </a:t>
            </a:r>
            <a:r>
              <a:rPr lang="tr-TR" sz="1600" i="1" dirty="0" smtClean="0">
                <a:solidFill>
                  <a:srgbClr val="154E5F"/>
                </a:solidFill>
              </a:rPr>
              <a:t>aşamasında yüklenecektir. Proje </a:t>
            </a:r>
            <a:r>
              <a:rPr lang="tr-TR" sz="1600" i="1" dirty="0">
                <a:solidFill>
                  <a:srgbClr val="154E5F"/>
                </a:solidFill>
              </a:rPr>
              <a:t>çıktısı teslim edilmeyecektir.</a:t>
            </a:r>
          </a:p>
          <a:p>
            <a:r>
              <a:rPr lang="tr-TR" sz="1600" i="1" dirty="0" smtClean="0">
                <a:solidFill>
                  <a:srgbClr val="FF0000"/>
                </a:solidFill>
              </a:rPr>
              <a:t>*</a:t>
            </a:r>
            <a:r>
              <a:rPr lang="tr-TR" sz="1600" i="1" dirty="0" smtClean="0">
                <a:solidFill>
                  <a:srgbClr val="7030A0"/>
                </a:solidFill>
              </a:rPr>
              <a:t> </a:t>
            </a:r>
            <a:r>
              <a:rPr lang="tr-TR" sz="1600" i="1" dirty="0">
                <a:solidFill>
                  <a:srgbClr val="154E5F"/>
                </a:solidFill>
              </a:rPr>
              <a:t>Proje teklif çağrısında ilan edilen son başvuru tarihine kadar başvurusunu KOBİ Bilgi Sistemi üzerinden onaylamayan işletmelerin projeleri değerlendirmeye alınmaz.</a:t>
            </a:r>
          </a:p>
          <a:p>
            <a:r>
              <a:rPr lang="tr-TR" sz="1600" i="1" dirty="0" smtClean="0">
                <a:solidFill>
                  <a:srgbClr val="154E5F"/>
                </a:solidFill>
              </a:rPr>
              <a:t>  </a:t>
            </a:r>
            <a:endParaRPr lang="tr-TR" sz="1600" i="1" dirty="0">
              <a:solidFill>
                <a:srgbClr val="154E5F"/>
              </a:solidFill>
            </a:endParaRPr>
          </a:p>
        </p:txBody>
      </p:sp>
      <p:pic>
        <p:nvPicPr>
          <p:cNvPr id="27"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sp>
        <p:nvSpPr>
          <p:cNvPr id="28" name="Köşeli Çift Ayraç 27"/>
          <p:cNvSpPr/>
          <p:nvPr/>
        </p:nvSpPr>
        <p:spPr>
          <a:xfrm>
            <a:off x="316836" y="851090"/>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29" name="Tablo 28"/>
          <p:cNvGraphicFramePr>
            <a:graphicFrameLocks noGrp="1"/>
          </p:cNvGraphicFramePr>
          <p:nvPr>
            <p:extLst>
              <p:ext uri="{D42A27DB-BD31-4B8C-83A1-F6EECF244321}">
                <p14:modId xmlns:p14="http://schemas.microsoft.com/office/powerpoint/2010/main" val="3723379466"/>
              </p:ext>
            </p:extLst>
          </p:nvPr>
        </p:nvGraphicFramePr>
        <p:xfrm>
          <a:off x="1040599" y="900926"/>
          <a:ext cx="7992888" cy="456862"/>
        </p:xfrm>
        <a:graphic>
          <a:graphicData uri="http://schemas.openxmlformats.org/drawingml/2006/table">
            <a:tbl>
              <a:tblPr firstRow="1" bandRow="1">
                <a:tableStyleId>{5C22544A-7EE6-4342-B048-85BDC9FD1C3A}</a:tableStyleId>
              </a:tblPr>
              <a:tblGrid>
                <a:gridCol w="7992888">
                  <a:extLst>
                    <a:ext uri="{9D8B030D-6E8A-4147-A177-3AD203B41FA5}">
                      <a16:colId xmlns:a16="http://schemas.microsoft.com/office/drawing/2014/main" xmlns="" val="20000"/>
                    </a:ext>
                  </a:extLst>
                </a:gridCol>
              </a:tblGrid>
              <a:tr h="404520">
                <a:tc>
                  <a:txBody>
                    <a:bodyPr/>
                    <a:lstStyle/>
                    <a:p>
                      <a:pPr fontAlgn="base">
                        <a:spcBef>
                          <a:spcPct val="0"/>
                        </a:spcBef>
                        <a:spcAft>
                          <a:spcPct val="0"/>
                        </a:spcAft>
                        <a:buClr>
                          <a:srgbClr val="52AADF"/>
                        </a:buClr>
                      </a:pPr>
                      <a:r>
                        <a:rPr lang="tr-TR" sz="2400" b="1" dirty="0" smtClean="0">
                          <a:solidFill>
                            <a:srgbClr val="FF0000"/>
                          </a:solidFill>
                          <a:latin typeface="Calibri" pitchFamily="34" charset="0"/>
                          <a:ea typeface="ヒラギノ角ゴ Pro W3" pitchFamily="1" charset="-128"/>
                        </a:rPr>
                        <a:t>KOBİGEL Proje Başvuru Süreci</a:t>
                      </a:r>
                      <a:endParaRPr lang="tr-TR" sz="2400" dirty="0">
                        <a:solidFill>
                          <a:srgbClr val="5994CE"/>
                        </a:solidFill>
                        <a:latin typeface="Calibri" pitchFamily="34" charset="0"/>
                        <a:ea typeface="ヒラギノ角ゴ Pro W3" pitchFamily="1" charset="-128"/>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50</a:t>
            </a:fld>
            <a:endParaRPr lang="en-CA" dirty="0">
              <a:latin typeface="Calibri" panose="020F0502020204030204" pitchFamily="34" charset="0"/>
            </a:endParaRPr>
          </a:p>
        </p:txBody>
      </p:sp>
    </p:spTree>
    <p:extLst>
      <p:ext uri="{BB962C8B-B14F-4D97-AF65-F5344CB8AC3E}">
        <p14:creationId xmlns:p14="http://schemas.microsoft.com/office/powerpoint/2010/main" val="36206950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grpSp>
        <p:nvGrpSpPr>
          <p:cNvPr id="23" name="Grup 22"/>
          <p:cNvGrpSpPr/>
          <p:nvPr/>
        </p:nvGrpSpPr>
        <p:grpSpPr>
          <a:xfrm>
            <a:off x="271736" y="396358"/>
            <a:ext cx="8332712" cy="338554"/>
            <a:chOff x="271736" y="514606"/>
            <a:chExt cx="8332712" cy="338554"/>
          </a:xfrm>
        </p:grpSpPr>
        <p:sp>
          <p:nvSpPr>
            <p:cNvPr id="24"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01 Proje Teklif Çağrısı</a:t>
              </a:r>
            </a:p>
          </p:txBody>
        </p:sp>
        <p:cxnSp>
          <p:nvCxnSpPr>
            <p:cNvPr id="25" name="Düz Bağlayıcı 24"/>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graphicFrame>
        <p:nvGraphicFramePr>
          <p:cNvPr id="27" name="Tablo 26"/>
          <p:cNvGraphicFramePr>
            <a:graphicFrameLocks noGrp="1"/>
          </p:cNvGraphicFramePr>
          <p:nvPr>
            <p:extLst>
              <p:ext uri="{D42A27DB-BD31-4B8C-83A1-F6EECF244321}">
                <p14:modId xmlns:p14="http://schemas.microsoft.com/office/powerpoint/2010/main" val="1966948448"/>
              </p:ext>
            </p:extLst>
          </p:nvPr>
        </p:nvGraphicFramePr>
        <p:xfrm>
          <a:off x="489323" y="1530692"/>
          <a:ext cx="8136904" cy="4693920"/>
        </p:xfrm>
        <a:graphic>
          <a:graphicData uri="http://schemas.openxmlformats.org/drawingml/2006/table">
            <a:tbl>
              <a:tblPr firstRow="1" firstCol="1" bandRow="1"/>
              <a:tblGrid>
                <a:gridCol w="8136904">
                  <a:extLst>
                    <a:ext uri="{9D8B030D-6E8A-4147-A177-3AD203B41FA5}">
                      <a16:colId xmlns:a16="http://schemas.microsoft.com/office/drawing/2014/main" xmlns="" val="20000"/>
                    </a:ext>
                  </a:extLst>
                </a:gridCol>
              </a:tblGrid>
              <a:tr h="4693920">
                <a:tc>
                  <a:txBody>
                    <a:bodyPr/>
                    <a:lstStyle/>
                    <a:p>
                      <a:pPr marL="180975" lvl="0" indent="-180975" algn="just">
                        <a:lnSpc>
                          <a:spcPct val="100000"/>
                        </a:lnSpc>
                        <a:spcBef>
                          <a:spcPts val="600"/>
                        </a:spcBef>
                        <a:spcAft>
                          <a:spcPts val="600"/>
                        </a:spcAft>
                        <a:buClr>
                          <a:srgbClr val="4BACC6"/>
                        </a:buClr>
                        <a:buSzPct val="125000"/>
                        <a:buFont typeface="Symbol"/>
                        <a:buChar char=""/>
                        <a:tabLst/>
                      </a:pPr>
                      <a:r>
                        <a:rPr lang="tr-TR" sz="2000" kern="1200" dirty="0" smtClean="0">
                          <a:solidFill>
                            <a:schemeClr val="accent1">
                              <a:lumMod val="50000"/>
                            </a:schemeClr>
                          </a:solidFill>
                          <a:latin typeface="Calibri" panose="020F0502020204030204" pitchFamily="34" charset="0"/>
                          <a:ea typeface="+mn-ea"/>
                          <a:cs typeface="+mn-cs"/>
                        </a:rPr>
                        <a:t>KOSGEB </a:t>
                      </a:r>
                      <a:r>
                        <a:rPr lang="tr-TR" sz="2000" kern="1200" dirty="0" err="1" smtClean="0">
                          <a:solidFill>
                            <a:schemeClr val="accent1">
                              <a:lumMod val="50000"/>
                            </a:schemeClr>
                          </a:solidFill>
                          <a:latin typeface="Calibri" panose="020F0502020204030204" pitchFamily="34" charset="0"/>
                          <a:ea typeface="+mn-ea"/>
                          <a:cs typeface="+mn-cs"/>
                        </a:rPr>
                        <a:t>Veritabanına</a:t>
                      </a:r>
                      <a:r>
                        <a:rPr lang="tr-TR" sz="2000" kern="1200" dirty="0" smtClean="0">
                          <a:solidFill>
                            <a:schemeClr val="accent1">
                              <a:lumMod val="50000"/>
                            </a:schemeClr>
                          </a:solidFill>
                          <a:latin typeface="Calibri" panose="020F0502020204030204" pitchFamily="34" charset="0"/>
                          <a:ea typeface="+mn-ea"/>
                          <a:cs typeface="+mn-cs"/>
                        </a:rPr>
                        <a:t> kayıtlı ve KOBİ Beyannamesi onaylı işletmeler KOBİ Bilgi Sistemine girerek</a:t>
                      </a:r>
                      <a:r>
                        <a:rPr lang="tr-TR" sz="2000" kern="1200" baseline="0" dirty="0" smtClean="0">
                          <a:solidFill>
                            <a:srgbClr val="7030A0"/>
                          </a:solidFill>
                          <a:latin typeface="Calibri" panose="020F0502020204030204" pitchFamily="34" charset="0"/>
                          <a:ea typeface="+mn-ea"/>
                          <a:cs typeface="+mn-cs"/>
                        </a:rPr>
                        <a:t> </a:t>
                      </a:r>
                      <a:r>
                        <a:rPr lang="tr-TR" sz="2000" kern="1200" dirty="0" smtClean="0">
                          <a:solidFill>
                            <a:schemeClr val="accent1">
                              <a:lumMod val="50000"/>
                            </a:schemeClr>
                          </a:solidFill>
                          <a:latin typeface="Calibri" panose="020F0502020204030204" pitchFamily="34" charset="0"/>
                          <a:ea typeface="+mn-ea"/>
                          <a:cs typeface="+mn-cs"/>
                        </a:rPr>
                        <a:t>başvuru yapabileceklerdir. </a:t>
                      </a:r>
                    </a:p>
                    <a:p>
                      <a:pPr marL="180975" marR="0" lvl="0" indent="-180975" algn="just" defTabSz="914400" rtl="0" eaLnBrk="1" fontAlgn="auto" latinLnBrk="0" hangingPunct="1">
                        <a:lnSpc>
                          <a:spcPct val="100000"/>
                        </a:lnSpc>
                        <a:spcBef>
                          <a:spcPts val="600"/>
                        </a:spcBef>
                        <a:spcAft>
                          <a:spcPts val="600"/>
                        </a:spcAft>
                        <a:buClr>
                          <a:srgbClr val="4BACC6"/>
                        </a:buClr>
                        <a:buSzPct val="125000"/>
                        <a:buFont typeface="Symbol"/>
                        <a:buChar char=""/>
                        <a:tabLst/>
                        <a:defRPr/>
                      </a:pPr>
                      <a:r>
                        <a:rPr lang="tr-TR" sz="2000" kern="1200" dirty="0" smtClean="0">
                          <a:solidFill>
                            <a:schemeClr val="accent1">
                              <a:lumMod val="50000"/>
                            </a:schemeClr>
                          </a:solidFill>
                          <a:latin typeface="Calibri" panose="020F0502020204030204" pitchFamily="34" charset="0"/>
                          <a:ea typeface="+mn-ea"/>
                          <a:cs typeface="+mn-cs"/>
                        </a:rPr>
                        <a:t>Başvuru ile ilgili detay bilgiler, başvuru kılavuzu ve proje formatına www.kosgeb.gov.tr adresinden (Destekler</a:t>
                      </a:r>
                      <a:r>
                        <a:rPr lang="tr-TR" sz="2000" kern="1200" baseline="0" dirty="0" smtClean="0">
                          <a:solidFill>
                            <a:schemeClr val="accent1">
                              <a:lumMod val="50000"/>
                            </a:schemeClr>
                          </a:solidFill>
                          <a:latin typeface="Calibri" panose="020F0502020204030204" pitchFamily="34" charset="0"/>
                          <a:ea typeface="+mn-ea"/>
                          <a:cs typeface="+mn-cs"/>
                        </a:rPr>
                        <a:t> / İşletme Geliştirme, Büyüme ve Uluslararasılaşma Destekleri / KOBİGEL Programı Linki)</a:t>
                      </a:r>
                      <a:r>
                        <a:rPr lang="tr-TR" sz="2000" kern="1200" dirty="0" smtClean="0">
                          <a:solidFill>
                            <a:schemeClr val="accent1">
                              <a:lumMod val="50000"/>
                            </a:schemeClr>
                          </a:solidFill>
                          <a:latin typeface="Calibri" panose="020F0502020204030204" pitchFamily="34" charset="0"/>
                          <a:ea typeface="+mn-ea"/>
                          <a:cs typeface="+mn-cs"/>
                        </a:rPr>
                        <a:t> erişilebilecektir. </a:t>
                      </a:r>
                    </a:p>
                    <a:p>
                      <a:pPr marL="180975" lvl="0" indent="-180975" algn="just">
                        <a:lnSpc>
                          <a:spcPct val="100000"/>
                        </a:lnSpc>
                        <a:spcBef>
                          <a:spcPts val="600"/>
                        </a:spcBef>
                        <a:spcAft>
                          <a:spcPts val="600"/>
                        </a:spcAft>
                        <a:buClr>
                          <a:srgbClr val="4BACC6"/>
                        </a:buClr>
                        <a:buSzPct val="125000"/>
                        <a:buFont typeface="Symbol"/>
                        <a:buChar char=""/>
                        <a:tabLst/>
                      </a:pPr>
                      <a:r>
                        <a:rPr lang="tr-TR" sz="2000" kern="1200" dirty="0" smtClean="0">
                          <a:solidFill>
                            <a:schemeClr val="tx1"/>
                          </a:solidFill>
                          <a:effectLst/>
                          <a:latin typeface="Calibri" panose="020F0502020204030204" pitchFamily="34" charset="0"/>
                          <a:ea typeface="+mn-ea"/>
                          <a:cs typeface="+mn-cs"/>
                        </a:rPr>
                        <a:t> </a:t>
                      </a:r>
                      <a:r>
                        <a:rPr lang="tr-TR" sz="2000" kern="1200" dirty="0" smtClean="0">
                          <a:solidFill>
                            <a:schemeClr val="accent1">
                              <a:lumMod val="50000"/>
                            </a:schemeClr>
                          </a:solidFill>
                          <a:latin typeface="Calibri" panose="020F0502020204030204" pitchFamily="34" charset="0"/>
                          <a:ea typeface="+mn-ea"/>
                          <a:cs typeface="+mn-cs"/>
                        </a:rPr>
                        <a:t>Başvuruda eksik olması halinde </a:t>
                      </a:r>
                      <a:r>
                        <a:rPr lang="tr-TR" sz="2000" kern="1200" dirty="0" smtClean="0">
                          <a:solidFill>
                            <a:srgbClr val="FF0000"/>
                          </a:solidFill>
                          <a:latin typeface="Calibri" panose="020F0502020204030204" pitchFamily="34" charset="0"/>
                          <a:ea typeface="+mn-ea"/>
                          <a:cs typeface="+mn-cs"/>
                        </a:rPr>
                        <a:t>eksiklikler sistem üzerinden bildirilecek </a:t>
                      </a:r>
                      <a:r>
                        <a:rPr lang="tr-TR" sz="2000" kern="1200" dirty="0" smtClean="0">
                          <a:solidFill>
                            <a:schemeClr val="accent1">
                              <a:lumMod val="50000"/>
                            </a:schemeClr>
                          </a:solidFill>
                          <a:latin typeface="Calibri" panose="020F0502020204030204" pitchFamily="34" charset="0"/>
                          <a:ea typeface="+mn-ea"/>
                          <a:cs typeface="+mn-cs"/>
                        </a:rPr>
                        <a:t>ve işletmenin Proje</a:t>
                      </a:r>
                      <a:r>
                        <a:rPr lang="tr-TR" sz="2000" kern="1200" baseline="0" dirty="0" smtClean="0">
                          <a:solidFill>
                            <a:schemeClr val="accent1">
                              <a:lumMod val="50000"/>
                            </a:schemeClr>
                          </a:solidFill>
                          <a:latin typeface="Calibri" panose="020F0502020204030204" pitchFamily="34" charset="0"/>
                          <a:ea typeface="+mn-ea"/>
                          <a:cs typeface="+mn-cs"/>
                        </a:rPr>
                        <a:t> Teklif Çağrısındaki</a:t>
                      </a:r>
                      <a:r>
                        <a:rPr lang="tr-TR" sz="2000" kern="1200" dirty="0" smtClean="0">
                          <a:solidFill>
                            <a:schemeClr val="accent1">
                              <a:lumMod val="50000"/>
                            </a:schemeClr>
                          </a:solidFill>
                          <a:latin typeface="Calibri" panose="020F0502020204030204" pitchFamily="34" charset="0"/>
                          <a:ea typeface="+mn-ea"/>
                          <a:cs typeface="+mn-cs"/>
                        </a:rPr>
                        <a:t> süreç – zaman planında belirtilen süreler dahilinde eksikliklerini gidermesi gerekecektir. Yazılı bildirim yapılmayacak olup, </a:t>
                      </a:r>
                      <a:r>
                        <a:rPr lang="tr-TR" sz="2000" kern="1200" dirty="0" smtClean="0">
                          <a:solidFill>
                            <a:srgbClr val="FF0000"/>
                          </a:solidFill>
                          <a:latin typeface="Calibri" panose="020F0502020204030204" pitchFamily="34" charset="0"/>
                          <a:ea typeface="+mn-ea"/>
                          <a:cs typeface="+mn-cs"/>
                        </a:rPr>
                        <a:t>sistem üzerinden yapılacak bildirimlerin takip yükümlüğü tümüyle başvuru sahibine aittir</a:t>
                      </a:r>
                      <a:r>
                        <a:rPr lang="tr-TR" sz="2000" kern="1200" dirty="0" smtClean="0">
                          <a:solidFill>
                            <a:schemeClr val="accent1">
                              <a:lumMod val="50000"/>
                            </a:schemeClr>
                          </a:solidFill>
                          <a:latin typeface="Calibri" panose="020F0502020204030204" pitchFamily="34" charset="0"/>
                          <a:ea typeface="+mn-ea"/>
                          <a:cs typeface="+mn-cs"/>
                        </a:rPr>
                        <a:t>. </a:t>
                      </a: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tcPr>
                </a:tc>
                <a:extLst>
                  <a:ext uri="{0D108BD9-81ED-4DB2-BD59-A6C34878D82A}">
                    <a16:rowId xmlns:a16="http://schemas.microsoft.com/office/drawing/2014/main" xmlns="" val="10000"/>
                  </a:ext>
                </a:extLst>
              </a:tr>
            </a:tbl>
          </a:graphicData>
        </a:graphic>
      </p:graphicFrame>
      <p:sp>
        <p:nvSpPr>
          <p:cNvPr id="10" name="Köşeli Çift Ayraç 9"/>
          <p:cNvSpPr/>
          <p:nvPr/>
        </p:nvSpPr>
        <p:spPr>
          <a:xfrm>
            <a:off x="316836" y="833998"/>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11" name="Tablo 10"/>
          <p:cNvGraphicFramePr>
            <a:graphicFrameLocks noGrp="1"/>
          </p:cNvGraphicFramePr>
          <p:nvPr>
            <p:extLst>
              <p:ext uri="{D42A27DB-BD31-4B8C-83A1-F6EECF244321}">
                <p14:modId xmlns:p14="http://schemas.microsoft.com/office/powerpoint/2010/main" val="607309420"/>
              </p:ext>
            </p:extLst>
          </p:nvPr>
        </p:nvGraphicFramePr>
        <p:xfrm>
          <a:off x="1040599" y="883834"/>
          <a:ext cx="7992888" cy="456862"/>
        </p:xfrm>
        <a:graphic>
          <a:graphicData uri="http://schemas.openxmlformats.org/drawingml/2006/table">
            <a:tbl>
              <a:tblPr firstRow="1" bandRow="1">
                <a:tableStyleId>{5C22544A-7EE6-4342-B048-85BDC9FD1C3A}</a:tableStyleId>
              </a:tblPr>
              <a:tblGrid>
                <a:gridCol w="7992888">
                  <a:extLst>
                    <a:ext uri="{9D8B030D-6E8A-4147-A177-3AD203B41FA5}">
                      <a16:colId xmlns:a16="http://schemas.microsoft.com/office/drawing/2014/main" xmlns="" val="20000"/>
                    </a:ext>
                  </a:extLst>
                </a:gridCol>
              </a:tblGrid>
              <a:tr h="404520">
                <a:tc>
                  <a:txBody>
                    <a:bodyPr/>
                    <a:lstStyle/>
                    <a:p>
                      <a:pPr fontAlgn="base">
                        <a:spcBef>
                          <a:spcPct val="0"/>
                        </a:spcBef>
                        <a:spcAft>
                          <a:spcPct val="0"/>
                        </a:spcAft>
                        <a:buClr>
                          <a:srgbClr val="52AADF"/>
                        </a:buClr>
                      </a:pPr>
                      <a:r>
                        <a:rPr lang="tr-TR" sz="2400" b="1" dirty="0" smtClean="0">
                          <a:solidFill>
                            <a:srgbClr val="FF0000"/>
                          </a:solidFill>
                          <a:latin typeface="Calibri" pitchFamily="34" charset="0"/>
                          <a:ea typeface="ヒラギノ角ゴ Pro W3" pitchFamily="1" charset="-128"/>
                        </a:rPr>
                        <a:t>KOBİGEL Proje Başvuru Yeri</a:t>
                      </a:r>
                      <a:endParaRPr lang="tr-TR" sz="2400" dirty="0">
                        <a:solidFill>
                          <a:srgbClr val="5994CE"/>
                        </a:solidFill>
                        <a:latin typeface="Calibri" pitchFamily="34" charset="0"/>
                        <a:ea typeface="ヒラギノ角ゴ Pro W3" pitchFamily="1" charset="-128"/>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2"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51</a:t>
            </a:fld>
            <a:endParaRPr lang="en-CA" dirty="0">
              <a:latin typeface="Calibri" panose="020F0502020204030204" pitchFamily="34" charset="0"/>
            </a:endParaRPr>
          </a:p>
        </p:txBody>
      </p:sp>
    </p:spTree>
    <p:extLst>
      <p:ext uri="{BB962C8B-B14F-4D97-AF65-F5344CB8AC3E}">
        <p14:creationId xmlns:p14="http://schemas.microsoft.com/office/powerpoint/2010/main" val="4897801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lo 11"/>
          <p:cNvGraphicFramePr>
            <a:graphicFrameLocks noGrp="1"/>
          </p:cNvGraphicFramePr>
          <p:nvPr>
            <p:extLst>
              <p:ext uri="{D42A27DB-BD31-4B8C-83A1-F6EECF244321}">
                <p14:modId xmlns:p14="http://schemas.microsoft.com/office/powerpoint/2010/main" val="2396952896"/>
              </p:ext>
            </p:extLst>
          </p:nvPr>
        </p:nvGraphicFramePr>
        <p:xfrm>
          <a:off x="271736" y="702528"/>
          <a:ext cx="8745490" cy="5335728"/>
        </p:xfrm>
        <a:graphic>
          <a:graphicData uri="http://schemas.openxmlformats.org/drawingml/2006/table">
            <a:tbl>
              <a:tblPr firstRow="1" firstCol="1" bandRow="1"/>
              <a:tblGrid>
                <a:gridCol w="2480794">
                  <a:extLst>
                    <a:ext uri="{9D8B030D-6E8A-4147-A177-3AD203B41FA5}">
                      <a16:colId xmlns:a16="http://schemas.microsoft.com/office/drawing/2014/main" xmlns="" val="20000"/>
                    </a:ext>
                  </a:extLst>
                </a:gridCol>
                <a:gridCol w="2948702">
                  <a:extLst>
                    <a:ext uri="{9D8B030D-6E8A-4147-A177-3AD203B41FA5}">
                      <a16:colId xmlns:a16="http://schemas.microsoft.com/office/drawing/2014/main" xmlns="" val="20001"/>
                    </a:ext>
                  </a:extLst>
                </a:gridCol>
                <a:gridCol w="3315994">
                  <a:extLst>
                    <a:ext uri="{9D8B030D-6E8A-4147-A177-3AD203B41FA5}">
                      <a16:colId xmlns:a16="http://schemas.microsoft.com/office/drawing/2014/main" xmlns="" val="20002"/>
                    </a:ext>
                  </a:extLst>
                </a:gridCol>
              </a:tblGrid>
              <a:tr h="297423">
                <a:tc gridSpan="2">
                  <a:txBody>
                    <a:bodyPr/>
                    <a:lstStyle/>
                    <a:p>
                      <a:pPr>
                        <a:spcAft>
                          <a:spcPts val="0"/>
                        </a:spcAft>
                      </a:pPr>
                      <a:r>
                        <a:rPr lang="tr-TR" sz="2200" b="1" dirty="0" smtClean="0">
                          <a:solidFill>
                            <a:srgbClr val="FFFFFF"/>
                          </a:solidFill>
                          <a:effectLst/>
                          <a:latin typeface="Calibri" panose="020F0502020204030204" pitchFamily="34" charset="0"/>
                          <a:ea typeface="Cambria"/>
                        </a:rPr>
                        <a:t>Süreç – Zaman Planı</a:t>
                      </a:r>
                      <a:endParaRPr lang="tr-TR" sz="2200" dirty="0">
                        <a:effectLst/>
                        <a:latin typeface="Calibri" panose="020F0502020204030204" pitchFamily="34" charset="0"/>
                        <a:ea typeface="Times New Roman"/>
                      </a:endParaRPr>
                    </a:p>
                  </a:txBody>
                  <a:tcPr marL="68580" marR="68580" marT="0" marB="0">
                    <a:lnL>
                      <a:noFill/>
                    </a:lnL>
                    <a:lnR>
                      <a:noFill/>
                    </a:lnR>
                    <a:lnT>
                      <a:noFill/>
                    </a:lnT>
                    <a:lnB>
                      <a:noFill/>
                    </a:lnB>
                    <a:solidFill>
                      <a:srgbClr val="4BACC6"/>
                    </a:solidFill>
                  </a:tcPr>
                </a:tc>
                <a:tc hMerge="1">
                  <a:txBody>
                    <a:bodyPr/>
                    <a:lstStyle/>
                    <a:p>
                      <a:endParaRPr lang="tr-TR"/>
                    </a:p>
                  </a:txBody>
                  <a:tcPr/>
                </a:tc>
                <a:tc>
                  <a:txBody>
                    <a:bodyPr/>
                    <a:lstStyle/>
                    <a:p>
                      <a:pPr>
                        <a:spcAft>
                          <a:spcPts val="0"/>
                        </a:spcAft>
                      </a:pPr>
                      <a:r>
                        <a:rPr lang="tr-TR" sz="2200">
                          <a:effectLst/>
                          <a:latin typeface="Times New Roman"/>
                          <a:ea typeface="Cambria"/>
                        </a:rPr>
                        <a:t> </a:t>
                      </a:r>
                      <a:endParaRPr lang="tr-TR" sz="2200">
                        <a:effectLst/>
                        <a:latin typeface="Times New Roman"/>
                        <a:ea typeface="Times New Roman"/>
                      </a:endParaRPr>
                    </a:p>
                  </a:txBody>
                  <a:tcPr marL="68580" marR="68580" marT="0" marB="0">
                    <a:lnL>
                      <a:noFill/>
                    </a:lnL>
                    <a:lnR>
                      <a:noFill/>
                    </a:lnR>
                    <a:lnT>
                      <a:noFill/>
                    </a:lnT>
                    <a:lnB>
                      <a:noFill/>
                    </a:lnB>
                  </a:tcPr>
                </a:tc>
                <a:extLst>
                  <a:ext uri="{0D108BD9-81ED-4DB2-BD59-A6C34878D82A}">
                    <a16:rowId xmlns:a16="http://schemas.microsoft.com/office/drawing/2014/main" xmlns="" val="10000"/>
                  </a:ext>
                </a:extLst>
              </a:tr>
              <a:tr h="135192">
                <a:tc gridSpan="3">
                  <a:txBody>
                    <a:bodyPr/>
                    <a:lstStyle/>
                    <a:p>
                      <a:pPr algn="just">
                        <a:spcAft>
                          <a:spcPts val="0"/>
                        </a:spcAft>
                      </a:pPr>
                      <a:endParaRPr lang="tr-TR" sz="300" dirty="0">
                        <a:effectLst/>
                        <a:latin typeface="Calibri" panose="020F0502020204030204" pitchFamily="34" charset="0"/>
                        <a:ea typeface="Times New Roman"/>
                      </a:endParaRPr>
                    </a:p>
                  </a:txBody>
                  <a:tcPr marL="68580" marR="68580" marT="0" marB="0">
                    <a:lnL>
                      <a:noFill/>
                    </a:lnL>
                    <a:lnR>
                      <a:noFill/>
                    </a:lnR>
                    <a:lnT>
                      <a:noFill/>
                    </a:lnT>
                    <a:lnB w="12700" cap="flat" cmpd="sng" algn="ctr">
                      <a:solidFill>
                        <a:schemeClr val="tx1"/>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xmlns="" val="10001"/>
                  </a:ext>
                </a:extLst>
              </a:tr>
              <a:tr h="1041696">
                <a:tc>
                  <a:txBody>
                    <a:bodyPr/>
                    <a:lstStyle/>
                    <a:p>
                      <a:pPr marL="0" indent="0" algn="l">
                        <a:spcAft>
                          <a:spcPts val="0"/>
                        </a:spcAft>
                      </a:pPr>
                      <a:r>
                        <a:rPr lang="tr-TR" sz="2000" dirty="0" smtClean="0">
                          <a:solidFill>
                            <a:schemeClr val="bg1"/>
                          </a:solidFill>
                          <a:effectLst/>
                          <a:latin typeface="Calibri" panose="020F0502020204030204" pitchFamily="34" charset="0"/>
                          <a:ea typeface="Cambria"/>
                        </a:rPr>
                        <a:t>Proje başvurusu</a:t>
                      </a:r>
                      <a:endParaRPr lang="tr-TR" sz="2000" dirty="0">
                        <a:solidFill>
                          <a:schemeClr val="bg1"/>
                        </a:solidFill>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fi-FI" sz="1600" strike="noStrike" kern="1200" dirty="0" smtClean="0">
                          <a:solidFill>
                            <a:srgbClr val="FF0000"/>
                          </a:solidFill>
                          <a:latin typeface="Calibri" panose="020F0502020204030204" pitchFamily="34" charset="0"/>
                          <a:ea typeface="+mn-ea"/>
                          <a:cs typeface="+mn-cs"/>
                        </a:rPr>
                        <a:t>1</a:t>
                      </a:r>
                      <a:r>
                        <a:rPr lang="tr-TR" sz="1600" strike="noStrike" kern="1200" dirty="0" smtClean="0">
                          <a:solidFill>
                            <a:srgbClr val="FF0000"/>
                          </a:solidFill>
                          <a:latin typeface="Calibri" panose="020F0502020204030204" pitchFamily="34" charset="0"/>
                          <a:ea typeface="+mn-ea"/>
                          <a:cs typeface="+mn-cs"/>
                        </a:rPr>
                        <a:t>3 </a:t>
                      </a:r>
                      <a:r>
                        <a:rPr lang="fi-FI" sz="1600" strike="noStrike" kern="1200" dirty="0" smtClean="0">
                          <a:solidFill>
                            <a:srgbClr val="FF0000"/>
                          </a:solidFill>
                          <a:latin typeface="Calibri" panose="020F0502020204030204" pitchFamily="34" charset="0"/>
                          <a:ea typeface="+mn-ea"/>
                          <a:cs typeface="+mn-cs"/>
                        </a:rPr>
                        <a:t>Aralık 2022 – 1</a:t>
                      </a:r>
                      <a:r>
                        <a:rPr lang="tr-TR" sz="1600" strike="noStrike" kern="1200" dirty="0" smtClean="0">
                          <a:solidFill>
                            <a:srgbClr val="FF0000"/>
                          </a:solidFill>
                          <a:latin typeface="Calibri" panose="020F0502020204030204" pitchFamily="34" charset="0"/>
                          <a:ea typeface="+mn-ea"/>
                          <a:cs typeface="+mn-cs"/>
                        </a:rPr>
                        <a:t>1</a:t>
                      </a:r>
                      <a:r>
                        <a:rPr lang="fi-FI" sz="1600" strike="noStrike" kern="1200" dirty="0" smtClean="0">
                          <a:solidFill>
                            <a:srgbClr val="FF0000"/>
                          </a:solidFill>
                          <a:latin typeface="Calibri" panose="020F0502020204030204" pitchFamily="34" charset="0"/>
                          <a:ea typeface="+mn-ea"/>
                          <a:cs typeface="+mn-cs"/>
                        </a:rPr>
                        <a:t> Ocak 2023</a:t>
                      </a:r>
                      <a:endParaRPr lang="tr-TR" sz="1600" strike="noStrike" kern="1200" dirty="0" smtClean="0">
                        <a:solidFill>
                          <a:srgbClr val="FF0000"/>
                        </a:solidFill>
                        <a:latin typeface="Calibri" panose="020F0502020204030204" pitchFamily="34" charset="0"/>
                        <a:ea typeface="+mn-ea"/>
                        <a:cs typeface="+mn-cs"/>
                      </a:endParaRPr>
                    </a:p>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Son Başvuru Tarihi: </a:t>
                      </a:r>
                      <a:r>
                        <a:rPr lang="fi-FI" sz="1600" strike="noStrike" kern="1200" dirty="0" smtClean="0">
                          <a:solidFill>
                            <a:srgbClr val="FF0000"/>
                          </a:solidFill>
                          <a:latin typeface="Calibri" panose="020F0502020204030204" pitchFamily="34" charset="0"/>
                          <a:ea typeface="+mn-ea"/>
                          <a:cs typeface="+mn-cs"/>
                        </a:rPr>
                        <a:t>1</a:t>
                      </a:r>
                      <a:r>
                        <a:rPr lang="tr-TR" sz="1600" strike="noStrike" kern="1200" dirty="0" smtClean="0">
                          <a:solidFill>
                            <a:srgbClr val="FF0000"/>
                          </a:solidFill>
                          <a:latin typeface="Calibri" panose="020F0502020204030204" pitchFamily="34" charset="0"/>
                          <a:ea typeface="+mn-ea"/>
                          <a:cs typeface="+mn-cs"/>
                        </a:rPr>
                        <a:t>1</a:t>
                      </a:r>
                      <a:r>
                        <a:rPr lang="fi-FI" sz="1600" strike="noStrike" kern="1200" dirty="0" smtClean="0">
                          <a:solidFill>
                            <a:srgbClr val="FF0000"/>
                          </a:solidFill>
                          <a:latin typeface="Calibri" panose="020F0502020204030204" pitchFamily="34" charset="0"/>
                          <a:ea typeface="+mn-ea"/>
                          <a:cs typeface="+mn-cs"/>
                        </a:rPr>
                        <a:t> Ocak 2023</a:t>
                      </a:r>
                      <a:r>
                        <a:rPr lang="tr-TR" sz="1600" strike="noStrike" kern="1200" dirty="0" smtClean="0">
                          <a:solidFill>
                            <a:schemeClr val="accent1">
                              <a:lumMod val="50000"/>
                            </a:schemeClr>
                          </a:solidFill>
                          <a:latin typeface="Calibri" panose="020F0502020204030204" pitchFamily="34" charset="0"/>
                          <a:ea typeface="+mn-ea"/>
                          <a:cs typeface="+mn-cs"/>
                        </a:rPr>
                        <a:t>, Saat: </a:t>
                      </a:r>
                      <a:r>
                        <a:rPr lang="tr-TR" sz="1600" strike="noStrike" kern="1200" dirty="0" smtClean="0">
                          <a:solidFill>
                            <a:srgbClr val="FF0000"/>
                          </a:solidFill>
                          <a:latin typeface="Calibri" panose="020F0502020204030204" pitchFamily="34" charset="0"/>
                          <a:ea typeface="+mn-ea"/>
                          <a:cs typeface="+mn-cs"/>
                        </a:rPr>
                        <a:t>23:59</a:t>
                      </a:r>
                    </a:p>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Bu tarih ve saate kadar başvuru sahibi tarafından sistem üzerinden onaylanmayan projeler değerlendirmeye alınmayacaktır.</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0002"/>
                  </a:ext>
                </a:extLst>
              </a:tr>
              <a:tr h="299160">
                <a:tc rowSpan="3">
                  <a:txBody>
                    <a:bodyPr/>
                    <a:lstStyle/>
                    <a:p>
                      <a:pPr marL="0" indent="0" algn="l">
                        <a:spcAft>
                          <a:spcPts val="0"/>
                        </a:spcAft>
                      </a:pPr>
                      <a:r>
                        <a:rPr lang="tr-TR" sz="2000" kern="1200" dirty="0" smtClean="0">
                          <a:solidFill>
                            <a:schemeClr val="bg1"/>
                          </a:solidFill>
                          <a:effectLst/>
                          <a:latin typeface="Calibri" panose="020F0502020204030204" pitchFamily="34" charset="0"/>
                          <a:ea typeface="Cambria"/>
                          <a:cs typeface="+mn-cs"/>
                        </a:rPr>
                        <a:t>Kontrol süreci</a:t>
                      </a:r>
                      <a:endParaRPr lang="tr-TR" sz="2000" kern="1200" dirty="0">
                        <a:solidFill>
                          <a:schemeClr val="bg1"/>
                        </a:solidFill>
                        <a:effectLst/>
                        <a:latin typeface="Calibri" panose="020F0502020204030204" pitchFamily="34" charset="0"/>
                        <a:ea typeface="Cambria"/>
                        <a:cs typeface="+mn-cs"/>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İlk kontrol: 12 – 19 Ocak 2023 (6 iş günü)</a:t>
                      </a: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0003"/>
                  </a:ext>
                </a:extLst>
              </a:tr>
              <a:tr h="299160">
                <a:tc vMerge="1">
                  <a:txBody>
                    <a:bodyPr/>
                    <a:lstStyle/>
                    <a:p>
                      <a:pPr marL="0" indent="0" algn="l">
                        <a:spcAft>
                          <a:spcPts val="0"/>
                        </a:spcAft>
                      </a:pPr>
                      <a:endParaRPr lang="tr-TR" sz="2200" dirty="0">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İşletme düzeltme ve varsa itiraz: </a:t>
                      </a:r>
                      <a:r>
                        <a:rPr lang="es-ES" sz="1600" strike="noStrike" kern="1200" dirty="0" smtClean="0">
                          <a:solidFill>
                            <a:schemeClr val="accent1">
                              <a:lumMod val="50000"/>
                            </a:schemeClr>
                          </a:solidFill>
                          <a:latin typeface="Calibri" panose="020F0502020204030204" pitchFamily="34" charset="0"/>
                          <a:ea typeface="+mn-ea"/>
                          <a:cs typeface="+mn-cs"/>
                        </a:rPr>
                        <a:t>20 – 26 Ocak 2023 (5 iş günü) </a:t>
                      </a:r>
                      <a:endParaRPr lang="tr-TR" sz="1600" strike="noStrike" kern="1200" dirty="0" smtClean="0">
                        <a:solidFill>
                          <a:schemeClr val="accent1">
                            <a:lumMod val="50000"/>
                          </a:schemeClr>
                        </a:solidFill>
                        <a:latin typeface="Calibri" panose="020F0502020204030204" pitchFamily="34" charset="0"/>
                        <a:ea typeface="+mn-ea"/>
                        <a:cs typeface="+mn-cs"/>
                      </a:endParaRP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0004"/>
                  </a:ext>
                </a:extLst>
              </a:tr>
              <a:tr h="299160">
                <a:tc vMerge="1">
                  <a:txBody>
                    <a:bodyPr/>
                    <a:lstStyle/>
                    <a:p>
                      <a:pPr marL="0" indent="0" algn="l">
                        <a:spcAft>
                          <a:spcPts val="0"/>
                        </a:spcAft>
                      </a:pPr>
                      <a:endParaRPr lang="tr-TR" sz="2200" dirty="0">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tab pos="85725" algn="l"/>
                        </a:tabLst>
                        <a:defRPr/>
                      </a:pPr>
                      <a:r>
                        <a:rPr lang="tr-TR" sz="1600" strike="noStrike" kern="1200" dirty="0" smtClean="0">
                          <a:solidFill>
                            <a:schemeClr val="accent1">
                              <a:lumMod val="50000"/>
                            </a:schemeClr>
                          </a:solidFill>
                          <a:latin typeface="Calibri" panose="020F0502020204030204" pitchFamily="34" charset="0"/>
                          <a:ea typeface="+mn-ea"/>
                          <a:cs typeface="+mn-cs"/>
                        </a:rPr>
                        <a:t>KOSGEB son kontrol: 27 Ocak – 02 Şubat 2023 (5 iş günü)</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dirty="0"/>
                    </a:p>
                  </a:txBody>
                  <a:tcPr/>
                </a:tc>
                <a:extLst>
                  <a:ext uri="{0D108BD9-81ED-4DB2-BD59-A6C34878D82A}">
                    <a16:rowId xmlns:a16="http://schemas.microsoft.com/office/drawing/2014/main" xmlns="" val="10005"/>
                  </a:ext>
                </a:extLst>
              </a:tr>
              <a:tr h="42593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kern="1200" dirty="0" smtClean="0">
                          <a:solidFill>
                            <a:schemeClr val="bg1"/>
                          </a:solidFill>
                          <a:effectLst/>
                          <a:latin typeface="Calibri" panose="020F0502020204030204" pitchFamily="34" charset="0"/>
                          <a:ea typeface="Cambria"/>
                          <a:cs typeface="+mn-cs"/>
                        </a:rPr>
                        <a:t>KOBİ Bilgi Sistemi değerlendirmesi</a:t>
                      </a:r>
                      <a:endParaRPr lang="tr-TR" sz="2000" kern="1200" dirty="0" smtClean="0">
                        <a:solidFill>
                          <a:schemeClr val="bg1"/>
                        </a:solidFill>
                        <a:effectLst/>
                        <a:latin typeface="Calibri" panose="020F0502020204030204" pitchFamily="34" charset="0"/>
                        <a:ea typeface="Cambri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it-IT" sz="2000" kern="1200" dirty="0" smtClean="0">
                          <a:solidFill>
                            <a:schemeClr val="bg1"/>
                          </a:solidFill>
                          <a:effectLst/>
                          <a:latin typeface="Calibri" panose="020F0502020204030204" pitchFamily="34" charset="0"/>
                          <a:ea typeface="Cambria"/>
                          <a:cs typeface="+mn-cs"/>
                        </a:rPr>
                        <a:t>(1. Aşama)</a:t>
                      </a:r>
                      <a:endParaRPr lang="tr-TR" sz="2200" dirty="0">
                        <a:solidFill>
                          <a:schemeClr val="bg1"/>
                        </a:solidFill>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rgbClr val="FF0000"/>
                          </a:solidFill>
                          <a:latin typeface="Calibri" panose="020F0502020204030204" pitchFamily="34" charset="0"/>
                          <a:ea typeface="+mn-ea"/>
                          <a:cs typeface="+mn-cs"/>
                        </a:rPr>
                        <a:t>03 – 07 Şubat 2023 (3 iş günü)</a:t>
                      </a:r>
                    </a:p>
                    <a:p>
                      <a:pPr marL="0" lvl="0" indent="0">
                        <a:buFont typeface="Arial" panose="020B0604020202020204" pitchFamily="34" charset="0"/>
                        <a:buNone/>
                        <a:tabLst>
                          <a:tab pos="85725" algn="l"/>
                        </a:tabLst>
                      </a:pPr>
                      <a:endParaRPr lang="tr-TR" sz="1600" strike="noStrike" kern="1200" dirty="0" smtClean="0">
                        <a:solidFill>
                          <a:srgbClr val="FF0000"/>
                        </a:solidFill>
                        <a:latin typeface="Calibri" panose="020F0502020204030204" pitchFamily="34" charset="0"/>
                        <a:ea typeface="+mn-ea"/>
                        <a:cs typeface="+mn-cs"/>
                      </a:endParaRPr>
                    </a:p>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Belirlenen kontenjan dışında kalan projeler bu aşamada elenecektir.</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0006"/>
                  </a:ext>
                </a:extLst>
              </a:tr>
              <a:tr h="10972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kern="1200" dirty="0" smtClean="0">
                          <a:solidFill>
                            <a:schemeClr val="bg1"/>
                          </a:solidFill>
                          <a:effectLst/>
                          <a:latin typeface="Calibri" panose="020F0502020204030204" pitchFamily="34" charset="0"/>
                          <a:ea typeface="Cambria"/>
                          <a:cs typeface="+mn-cs"/>
                        </a:rPr>
                        <a:t>Kurul değerlendirmesi (2. Aşama</a:t>
                      </a:r>
                      <a:endParaRPr lang="tr-TR" sz="2000" kern="1200" dirty="0">
                        <a:solidFill>
                          <a:schemeClr val="bg1"/>
                        </a:solidFill>
                        <a:effectLst/>
                        <a:latin typeface="Calibri" panose="020F0502020204030204" pitchFamily="34" charset="0"/>
                        <a:ea typeface="Cambria"/>
                        <a:cs typeface="+mn-cs"/>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rgbClr val="FF0000"/>
                          </a:solidFill>
                          <a:latin typeface="Calibri" panose="020F0502020204030204" pitchFamily="34" charset="0"/>
                          <a:ea typeface="+mn-ea"/>
                          <a:cs typeface="+mn-cs"/>
                        </a:rPr>
                        <a:t>18 Şubat – 07 Mart 2023 (12 iş günü)</a:t>
                      </a:r>
                      <a:endParaRPr lang="tr-TR" sz="1600" strike="noStrike" kern="1200" dirty="0" smtClean="0">
                        <a:solidFill>
                          <a:schemeClr val="accent1">
                            <a:lumMod val="50000"/>
                          </a:schemeClr>
                        </a:solidFill>
                        <a:latin typeface="Calibri" panose="020F0502020204030204" pitchFamily="34" charset="0"/>
                        <a:ea typeface="+mn-ea"/>
                        <a:cs typeface="+mn-cs"/>
                      </a:endParaRPr>
                    </a:p>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Nihai değerlendirmede 100 üzerinden 60 puan eşiğini geçen projeler yüksek puandan düşük puana doğru sıralanacak ve </a:t>
                      </a:r>
                      <a:r>
                        <a:rPr lang="tr-TR" sz="1600" strike="noStrike" kern="1200" dirty="0" smtClean="0">
                          <a:solidFill>
                            <a:srgbClr val="FF0000"/>
                          </a:solidFill>
                          <a:latin typeface="Calibri" panose="020F0502020204030204" pitchFamily="34" charset="0"/>
                          <a:ea typeface="+mn-ea"/>
                          <a:cs typeface="+mn-cs"/>
                        </a:rPr>
                        <a:t>bütçe imkanları dahilinde en yüksek puanlı projeler </a:t>
                      </a:r>
                      <a:r>
                        <a:rPr lang="tr-TR" sz="1600" strike="noStrike" kern="1200" dirty="0" smtClean="0">
                          <a:solidFill>
                            <a:schemeClr val="accent1">
                              <a:lumMod val="50000"/>
                            </a:schemeClr>
                          </a:solidFill>
                          <a:latin typeface="Calibri" panose="020F0502020204030204" pitchFamily="34" charset="0"/>
                          <a:ea typeface="+mn-ea"/>
                          <a:cs typeface="+mn-cs"/>
                        </a:rPr>
                        <a:t>kabul edilebilecektir. </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4204002316"/>
                  </a:ext>
                </a:extLst>
              </a:tr>
              <a:tr h="3040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kern="1200" dirty="0" smtClean="0">
                          <a:solidFill>
                            <a:schemeClr val="bg1"/>
                          </a:solidFill>
                          <a:effectLst/>
                          <a:latin typeface="Calibri" panose="020F0502020204030204" pitchFamily="34" charset="0"/>
                          <a:ea typeface="Cambria"/>
                          <a:cs typeface="+mn-cs"/>
                        </a:rPr>
                        <a:t>Bildirimler</a:t>
                      </a:r>
                      <a:endParaRPr lang="tr-TR" sz="2200" dirty="0">
                        <a:solidFill>
                          <a:schemeClr val="bg1"/>
                        </a:solidFill>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rgbClr val="FF0000"/>
                          </a:solidFill>
                          <a:latin typeface="Calibri" panose="020F0502020204030204" pitchFamily="34" charset="0"/>
                          <a:ea typeface="+mn-ea"/>
                          <a:cs typeface="+mn-cs"/>
                        </a:rPr>
                        <a:t>10 Mart 2023 </a:t>
                      </a:r>
                      <a:r>
                        <a:rPr lang="tr-TR" sz="1600" strike="noStrike" kern="1200" dirty="0" smtClean="0">
                          <a:solidFill>
                            <a:schemeClr val="accent1">
                              <a:lumMod val="50000"/>
                            </a:schemeClr>
                          </a:solidFill>
                          <a:latin typeface="Calibri" panose="020F0502020204030204" pitchFamily="34" charset="0"/>
                          <a:ea typeface="+mn-ea"/>
                          <a:cs typeface="+mn-cs"/>
                        </a:rPr>
                        <a:t>(</a:t>
                      </a:r>
                      <a:r>
                        <a:rPr lang="tr-TR" sz="1600" u="sng" strike="noStrike" kern="1200" dirty="0" smtClean="0">
                          <a:solidFill>
                            <a:schemeClr val="accent1">
                              <a:lumMod val="50000"/>
                            </a:schemeClr>
                          </a:solidFill>
                          <a:latin typeface="Calibri" panose="020F0502020204030204" pitchFamily="34" charset="0"/>
                          <a:ea typeface="+mn-ea"/>
                          <a:cs typeface="+mn-cs"/>
                        </a:rPr>
                        <a:t>planlanan</a:t>
                      </a:r>
                      <a:r>
                        <a:rPr lang="tr-TR" sz="1600" strike="noStrike" kern="1200" dirty="0" smtClean="0">
                          <a:solidFill>
                            <a:schemeClr val="accent1">
                              <a:lumMod val="50000"/>
                            </a:schemeClr>
                          </a:solidFill>
                          <a:latin typeface="Calibri" panose="020F0502020204030204" pitchFamily="34" charset="0"/>
                          <a:ea typeface="+mn-ea"/>
                          <a:cs typeface="+mn-cs"/>
                        </a:rPr>
                        <a:t> tarihtir)</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0008"/>
                  </a:ext>
                </a:extLst>
              </a:tr>
              <a:tr h="3040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effectLst/>
                          <a:latin typeface="Calibri" panose="020F0502020204030204" pitchFamily="34" charset="0"/>
                          <a:ea typeface="Times New Roman"/>
                        </a:rPr>
                        <a:t>Kurul Değerlendirme sürecine itiraz</a:t>
                      </a:r>
                      <a:endParaRPr lang="tr-TR" sz="2000" dirty="0">
                        <a:solidFill>
                          <a:schemeClr val="bg1"/>
                        </a:solidFill>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rgbClr val="FF0000"/>
                          </a:solidFill>
                          <a:latin typeface="Calibri" panose="020F0502020204030204" pitchFamily="34" charset="0"/>
                          <a:ea typeface="+mn-ea"/>
                          <a:cs typeface="+mn-cs"/>
                        </a:rPr>
                        <a:t>10 – 24 Mart 2023 </a:t>
                      </a:r>
                      <a:r>
                        <a:rPr lang="tr-TR" sz="1600" strike="noStrike" kern="1200" dirty="0" smtClean="0">
                          <a:solidFill>
                            <a:srgbClr val="006597"/>
                          </a:solidFill>
                          <a:latin typeface="Calibri" panose="020F0502020204030204" pitchFamily="34" charset="0"/>
                          <a:ea typeface="+mn-ea"/>
                          <a:cs typeface="+mn-cs"/>
                        </a:rPr>
                        <a:t>(15 gün)</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0009"/>
                  </a:ext>
                </a:extLst>
              </a:tr>
            </a:tbl>
          </a:graphicData>
        </a:graphic>
      </p:graphicFrame>
      <p:grpSp>
        <p:nvGrpSpPr>
          <p:cNvPr id="14" name="Grup 13"/>
          <p:cNvGrpSpPr/>
          <p:nvPr/>
        </p:nvGrpSpPr>
        <p:grpSpPr>
          <a:xfrm>
            <a:off x="271736" y="341442"/>
            <a:ext cx="8332712" cy="584775"/>
            <a:chOff x="271736" y="514606"/>
            <a:chExt cx="8332712" cy="584775"/>
          </a:xfrm>
        </p:grpSpPr>
        <p:sp>
          <p:nvSpPr>
            <p:cNvPr id="15"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smtClean="0">
                  <a:solidFill>
                    <a:schemeClr val="accent1">
                      <a:lumMod val="60000"/>
                      <a:lumOff val="4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01 </a:t>
              </a:r>
              <a:r>
                <a:rPr lang="tr-TR" sz="1600" b="1" dirty="0">
                  <a:solidFill>
                    <a:srgbClr val="0070C0"/>
                  </a:solidFill>
                </a:rPr>
                <a:t>Proje Teklif Çağrısı</a:t>
              </a:r>
            </a:p>
            <a:p>
              <a:endParaRPr lang="tr-TR" sz="1600" b="1" dirty="0">
                <a:solidFill>
                  <a:srgbClr val="00BAD9"/>
                </a:solidFill>
              </a:endParaRPr>
            </a:p>
          </p:txBody>
        </p:sp>
        <p:cxnSp>
          <p:nvCxnSpPr>
            <p:cNvPr id="16" name="Düz Bağlayıcı 1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10" name="Picture 3"/>
          <p:cNvPicPr>
            <a:picLocks noChangeAspect="1" noChangeArrowheads="1"/>
          </p:cNvPicPr>
          <p:nvPr/>
        </p:nvPicPr>
        <p:blipFill>
          <a:blip r:embed="rId2" cstate="print"/>
          <a:srcRect/>
          <a:stretch>
            <a:fillRect/>
          </a:stretch>
        </p:blipFill>
        <p:spPr bwMode="auto">
          <a:xfrm>
            <a:off x="8172400" y="176024"/>
            <a:ext cx="720080" cy="507913"/>
          </a:xfrm>
          <a:prstGeom prst="rect">
            <a:avLst/>
          </a:prstGeom>
          <a:noFill/>
          <a:ln w="9525">
            <a:noFill/>
            <a:miter lim="800000"/>
            <a:headEnd/>
            <a:tailEnd/>
          </a:ln>
        </p:spPr>
      </p:pic>
      <p:pic>
        <p:nvPicPr>
          <p:cNvPr id="11"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2031549" y="1485643"/>
            <a:ext cx="668243" cy="5285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8"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1976332" y="4380057"/>
            <a:ext cx="772152" cy="49781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9" name="Picture 7"/>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051720" y="3369692"/>
            <a:ext cx="715389" cy="5163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2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52</a:t>
            </a:fld>
            <a:endParaRPr lang="en-CA" dirty="0">
              <a:latin typeface="Calibri" panose="020F0502020204030204" pitchFamily="34" charset="0"/>
            </a:endParaRPr>
          </a:p>
        </p:txBody>
      </p:sp>
      <p:pic>
        <p:nvPicPr>
          <p:cNvPr id="17" name="Picture 2"/>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2050289" y="2384428"/>
            <a:ext cx="649503" cy="4656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22428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BAD9"/>
        </a:soli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8028384" y="175948"/>
            <a:ext cx="838200" cy="561974"/>
          </a:xfrm>
          <a:prstGeom prst="rect">
            <a:avLst/>
          </a:prstGeom>
          <a:noFill/>
          <a:ln w="9525">
            <a:noFill/>
            <a:miter lim="800000"/>
            <a:headEnd/>
            <a:tailEnd/>
          </a:ln>
        </p:spPr>
      </p:pic>
      <p:sp>
        <p:nvSpPr>
          <p:cNvPr id="7" name="2 Metin kutusu"/>
          <p:cNvSpPr txBox="1"/>
          <p:nvPr/>
        </p:nvSpPr>
        <p:spPr>
          <a:xfrm>
            <a:off x="248924" y="1472137"/>
            <a:ext cx="8920237" cy="1588127"/>
          </a:xfrm>
          <a:prstGeom prst="rect">
            <a:avLst/>
          </a:prstGeom>
          <a:noFill/>
        </p:spPr>
        <p:txBody>
          <a:bodyPr wrap="square" rtlCol="0">
            <a:spAutoFit/>
          </a:bodyPr>
          <a:lstStyle/>
          <a:p>
            <a:pPr marL="0" indent="0" algn="ctr">
              <a:lnSpc>
                <a:spcPct val="90000"/>
              </a:lnSpc>
              <a:buFont typeface="Arial" pitchFamily="34" charset="0"/>
              <a:buNone/>
              <a:tabLst>
                <a:tab pos="723900" algn="l"/>
              </a:tabLst>
              <a:defRPr/>
            </a:pPr>
            <a:r>
              <a:rPr lang="tr-TR" sz="3600" b="1" dirty="0" smtClean="0">
                <a:solidFill>
                  <a:schemeClr val="bg1"/>
                </a:solidFill>
              </a:rPr>
              <a:t>PROJE BAŞVURU FORMU </a:t>
            </a:r>
          </a:p>
          <a:p>
            <a:pPr marL="0" indent="0" algn="ctr">
              <a:lnSpc>
                <a:spcPct val="90000"/>
              </a:lnSpc>
              <a:buFont typeface="Arial" pitchFamily="34" charset="0"/>
              <a:buNone/>
              <a:tabLst>
                <a:tab pos="723900" algn="l"/>
              </a:tabLst>
              <a:defRPr/>
            </a:pPr>
            <a:r>
              <a:rPr lang="tr-TR" sz="3600" b="1" dirty="0" smtClean="0">
                <a:solidFill>
                  <a:schemeClr val="bg1"/>
                </a:solidFill>
              </a:rPr>
              <a:t>DOLDURULURKEN </a:t>
            </a:r>
          </a:p>
          <a:p>
            <a:pPr marL="0" indent="0" algn="ctr">
              <a:lnSpc>
                <a:spcPct val="90000"/>
              </a:lnSpc>
              <a:buFont typeface="Arial" pitchFamily="34" charset="0"/>
              <a:buNone/>
              <a:tabLst>
                <a:tab pos="723900" algn="l"/>
              </a:tabLst>
              <a:defRPr/>
            </a:pPr>
            <a:r>
              <a:rPr lang="tr-TR" sz="3600" b="1" dirty="0" smtClean="0">
                <a:solidFill>
                  <a:schemeClr val="bg1"/>
                </a:solidFill>
              </a:rPr>
              <a:t>DİKKAT EDİLECEK HUSUSLAR</a:t>
            </a:r>
            <a:endParaRPr lang="tr-TR" sz="3600" b="1" dirty="0">
              <a:solidFill>
                <a:schemeClr val="bg1"/>
              </a:solidFill>
            </a:endParaRPr>
          </a:p>
        </p:txBody>
      </p:sp>
      <p:pic>
        <p:nvPicPr>
          <p:cNvPr id="5" name="Resim 4"/>
          <p:cNvPicPr/>
          <p:nvPr/>
        </p:nvPicPr>
        <p:blipFill rotWithShape="1">
          <a:blip r:embed="rId3"/>
          <a:srcRect l="27010" t="46288" r="60000" b="32189"/>
          <a:stretch/>
        </p:blipFill>
        <p:spPr bwMode="auto">
          <a:xfrm>
            <a:off x="3396835" y="3416300"/>
            <a:ext cx="2111375" cy="19677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70766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968081"/>
            <a:ext cx="8280920" cy="504050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endParaRPr lang="tr-TR" sz="2000" b="1" u="sng" dirty="0" smtClean="0">
              <a:solidFill>
                <a:srgbClr val="FF0000"/>
              </a:solidFill>
              <a:latin typeface="Calibri" panose="020F0502020204030204" pitchFamily="34" charset="0"/>
            </a:endParaRPr>
          </a:p>
          <a:p>
            <a:pPr marL="0" indent="0" algn="ctr">
              <a:lnSpc>
                <a:spcPct val="90000"/>
              </a:lnSpc>
              <a:buFont typeface="Arial" pitchFamily="34" charset="0"/>
              <a:buNone/>
              <a:tabLst>
                <a:tab pos="723900" algn="l"/>
              </a:tabLst>
              <a:defRPr/>
            </a:pPr>
            <a:r>
              <a:rPr lang="tr-TR" sz="2000" b="1" dirty="0" smtClean="0">
                <a:solidFill>
                  <a:srgbClr val="FF0000"/>
                </a:solidFill>
                <a:latin typeface="Calibri" panose="020F0502020204030204" pitchFamily="34" charset="0"/>
              </a:rPr>
              <a:t>Proje Başvuru Formu Doldurulurken </a:t>
            </a:r>
          </a:p>
          <a:p>
            <a:pPr marL="0" indent="0" algn="ctr">
              <a:lnSpc>
                <a:spcPct val="90000"/>
              </a:lnSpc>
              <a:buFont typeface="Arial" pitchFamily="34" charset="0"/>
              <a:buNone/>
              <a:tabLst>
                <a:tab pos="723900" algn="l"/>
              </a:tabLst>
              <a:defRPr/>
            </a:pPr>
            <a:r>
              <a:rPr lang="tr-TR" sz="2000" b="1" dirty="0" smtClean="0">
                <a:solidFill>
                  <a:srgbClr val="FF0000"/>
                </a:solidFill>
                <a:latin typeface="Calibri" panose="020F0502020204030204" pitchFamily="34" charset="0"/>
              </a:rPr>
              <a:t>Dikkat Edilecek Hususlar</a:t>
            </a:r>
          </a:p>
          <a:p>
            <a:pPr marL="0" indent="0" algn="ctr">
              <a:lnSpc>
                <a:spcPct val="90000"/>
              </a:lnSpc>
              <a:buFont typeface="Arial" pitchFamily="34" charset="0"/>
              <a:buNone/>
              <a:tabLst>
                <a:tab pos="723900" algn="l"/>
              </a:tabLst>
              <a:defRPr/>
            </a:pPr>
            <a:endParaRPr lang="tr-TR" sz="2000" b="1" dirty="0" smtClean="0">
              <a:solidFill>
                <a:srgbClr val="FF0000"/>
              </a:solidFill>
              <a:latin typeface="Calibri" panose="020F0502020204030204" pitchFamily="34" charset="0"/>
            </a:endParaRPr>
          </a:p>
          <a:p>
            <a:pPr marL="0" indent="0" algn="ctr">
              <a:lnSpc>
                <a:spcPct val="90000"/>
              </a:lnSpc>
              <a:buFont typeface="Arial" pitchFamily="34" charset="0"/>
              <a:buNone/>
              <a:tabLst>
                <a:tab pos="723900" algn="l"/>
              </a:tabLst>
              <a:defRPr/>
            </a:pPr>
            <a:endParaRPr lang="tr-TR" sz="2000" b="1" dirty="0" smtClean="0">
              <a:solidFill>
                <a:srgbClr val="FF0000"/>
              </a:solidFill>
              <a:latin typeface="Calibri" panose="020F0502020204030204" pitchFamily="34" charset="0"/>
            </a:endParaRPr>
          </a:p>
          <a:p>
            <a:pPr algn="just">
              <a:lnSpc>
                <a:spcPct val="90000"/>
              </a:lnSpc>
              <a:spcAft>
                <a:spcPts val="600"/>
              </a:spcAft>
              <a:buFont typeface="Wingdings" panose="05000000000000000000" pitchFamily="2" charset="2"/>
              <a:buChar char="q"/>
              <a:tabLst>
                <a:tab pos="723900" algn="l"/>
              </a:tabLst>
              <a:defRPr/>
            </a:pPr>
            <a:r>
              <a:rPr lang="tr-TR" sz="2000" dirty="0" smtClean="0">
                <a:solidFill>
                  <a:schemeClr val="accent1">
                    <a:lumMod val="50000"/>
                  </a:schemeClr>
                </a:solidFill>
                <a:latin typeface="Calibri" panose="020F0502020204030204" pitchFamily="34" charset="0"/>
              </a:rPr>
              <a:t>Hazırlanacak </a:t>
            </a:r>
            <a:r>
              <a:rPr lang="tr-TR" sz="2000" dirty="0">
                <a:solidFill>
                  <a:schemeClr val="accent1">
                    <a:lumMod val="50000"/>
                  </a:schemeClr>
                </a:solidFill>
                <a:latin typeface="Calibri" panose="020F0502020204030204" pitchFamily="34" charset="0"/>
              </a:rPr>
              <a:t>projelerin ilan edilen Proje Teklif Çağrısında belirtilen uygun proje </a:t>
            </a:r>
            <a:r>
              <a:rPr lang="tr-TR" sz="2000" dirty="0" smtClean="0">
                <a:solidFill>
                  <a:schemeClr val="accent1">
                    <a:lumMod val="50000"/>
                  </a:schemeClr>
                </a:solidFill>
                <a:latin typeface="Calibri" panose="020F0502020204030204" pitchFamily="34" charset="0"/>
              </a:rPr>
              <a:t>konularına </a:t>
            </a:r>
            <a:r>
              <a:rPr lang="tr-TR" sz="2000" dirty="0">
                <a:solidFill>
                  <a:schemeClr val="accent1">
                    <a:lumMod val="50000"/>
                  </a:schemeClr>
                </a:solidFill>
                <a:latin typeface="Calibri" panose="020F0502020204030204" pitchFamily="34" charset="0"/>
              </a:rPr>
              <a:t>yönelik olması gerekmektedir.</a:t>
            </a:r>
          </a:p>
          <a:p>
            <a:pPr algn="just">
              <a:lnSpc>
                <a:spcPct val="90000"/>
              </a:lnSpc>
              <a:spcAft>
                <a:spcPts val="600"/>
              </a:spcAft>
              <a:buFont typeface="Wingdings" panose="05000000000000000000" pitchFamily="2" charset="2"/>
              <a:buChar char="q"/>
              <a:tabLst>
                <a:tab pos="723900" algn="l"/>
              </a:tabLst>
              <a:defRPr/>
            </a:pPr>
            <a:r>
              <a:rPr lang="tr-TR" sz="2000" dirty="0">
                <a:solidFill>
                  <a:schemeClr val="accent1">
                    <a:lumMod val="50000"/>
                  </a:schemeClr>
                </a:solidFill>
                <a:latin typeface="Calibri" panose="020F0502020204030204" pitchFamily="34" charset="0"/>
              </a:rPr>
              <a:t>Proje başvuru formu doldurulurken </a:t>
            </a:r>
            <a:r>
              <a:rPr lang="tr-TR" sz="2000" b="1" dirty="0">
                <a:solidFill>
                  <a:schemeClr val="accent1">
                    <a:lumMod val="50000"/>
                  </a:schemeClr>
                </a:solidFill>
                <a:latin typeface="Calibri" panose="020F0502020204030204" pitchFamily="34" charset="0"/>
              </a:rPr>
              <a:t>yalın ve anlaşılır </a:t>
            </a:r>
            <a:r>
              <a:rPr lang="tr-TR" sz="2000" dirty="0">
                <a:solidFill>
                  <a:schemeClr val="accent1">
                    <a:lumMod val="50000"/>
                  </a:schemeClr>
                </a:solidFill>
                <a:latin typeface="Calibri" panose="020F0502020204030204" pitchFamily="34" charset="0"/>
              </a:rPr>
              <a:t>ifadeler kullanılmasına ve proje kapsamında yapılacak faaliyetlerin net </a:t>
            </a:r>
            <a:r>
              <a:rPr lang="tr-TR" sz="2000" dirty="0" smtClean="0">
                <a:solidFill>
                  <a:schemeClr val="accent1">
                    <a:lumMod val="50000"/>
                  </a:schemeClr>
                </a:solidFill>
                <a:latin typeface="Calibri" panose="020F0502020204030204" pitchFamily="34" charset="0"/>
              </a:rPr>
              <a:t>bir </a:t>
            </a:r>
            <a:r>
              <a:rPr lang="tr-TR" sz="2000" dirty="0">
                <a:solidFill>
                  <a:schemeClr val="accent1">
                    <a:lumMod val="50000"/>
                  </a:schemeClr>
                </a:solidFill>
                <a:latin typeface="Calibri" panose="020F0502020204030204" pitchFamily="34" charset="0"/>
              </a:rPr>
              <a:t>şekilde belirtilmesine özen gösterilmelidir</a:t>
            </a:r>
            <a:r>
              <a:rPr lang="tr-TR" sz="2000" dirty="0" smtClean="0">
                <a:solidFill>
                  <a:schemeClr val="accent1">
                    <a:lumMod val="50000"/>
                  </a:schemeClr>
                </a:solidFill>
                <a:latin typeface="Calibri" panose="020F0502020204030204" pitchFamily="34" charset="0"/>
              </a:rPr>
              <a:t>.</a:t>
            </a:r>
            <a:endParaRPr lang="tr-TR" sz="2000" dirty="0">
              <a:solidFill>
                <a:schemeClr val="accent1">
                  <a:lumMod val="50000"/>
                </a:schemeClr>
              </a:solidFill>
              <a:latin typeface="Calibri" panose="020F0502020204030204" pitchFamily="34" charset="0"/>
            </a:endParaRPr>
          </a:p>
          <a:p>
            <a:pPr algn="just">
              <a:lnSpc>
                <a:spcPct val="90000"/>
              </a:lnSpc>
              <a:spcAft>
                <a:spcPts val="600"/>
              </a:spcAft>
              <a:buFont typeface="Wingdings" panose="05000000000000000000" pitchFamily="2" charset="2"/>
              <a:buChar char="q"/>
              <a:tabLst>
                <a:tab pos="723900" algn="l"/>
              </a:tabLst>
              <a:defRPr/>
            </a:pPr>
            <a:r>
              <a:rPr lang="tr-TR" sz="2000" dirty="0" smtClean="0">
                <a:solidFill>
                  <a:schemeClr val="accent1">
                    <a:lumMod val="50000"/>
                  </a:schemeClr>
                </a:solidFill>
                <a:latin typeface="Calibri" panose="020F0502020204030204" pitchFamily="34" charset="0"/>
              </a:rPr>
              <a:t>Projede </a:t>
            </a:r>
            <a:r>
              <a:rPr lang="tr-TR" sz="2000" dirty="0">
                <a:solidFill>
                  <a:schemeClr val="accent1">
                    <a:lumMod val="50000"/>
                  </a:schemeClr>
                </a:solidFill>
                <a:latin typeface="Calibri" panose="020F0502020204030204" pitchFamily="34" charset="0"/>
              </a:rPr>
              <a:t>gerçekleştirilecek faaliyetler, proje hedeflerine uygun ve proje amacı ile bir bütünlük sağlayacak şekilde tasarlanmalıdır. </a:t>
            </a:r>
            <a:r>
              <a:rPr lang="tr-TR" sz="2000" dirty="0" smtClean="0">
                <a:solidFill>
                  <a:schemeClr val="accent1">
                    <a:lumMod val="50000"/>
                  </a:schemeClr>
                </a:solidFill>
                <a:latin typeface="Calibri" panose="020F0502020204030204" pitchFamily="34" charset="0"/>
              </a:rPr>
              <a:t>Gerçekleştirilecek </a:t>
            </a:r>
            <a:r>
              <a:rPr lang="tr-TR" sz="2000" dirty="0">
                <a:solidFill>
                  <a:schemeClr val="accent1">
                    <a:lumMod val="50000"/>
                  </a:schemeClr>
                </a:solidFill>
                <a:latin typeface="Calibri" panose="020F0502020204030204" pitchFamily="34" charset="0"/>
              </a:rPr>
              <a:t>faaliyetlere </a:t>
            </a:r>
            <a:r>
              <a:rPr lang="tr-TR" sz="2000" dirty="0" smtClean="0">
                <a:solidFill>
                  <a:schemeClr val="accent1">
                    <a:lumMod val="50000"/>
                  </a:schemeClr>
                </a:solidFill>
                <a:latin typeface="Calibri" panose="020F0502020204030204" pitchFamily="34" charset="0"/>
              </a:rPr>
              <a:t>uygun </a:t>
            </a:r>
            <a:r>
              <a:rPr lang="tr-TR" sz="2000" dirty="0">
                <a:solidFill>
                  <a:schemeClr val="accent1">
                    <a:lumMod val="50000"/>
                  </a:schemeClr>
                </a:solidFill>
                <a:latin typeface="Calibri" panose="020F0502020204030204" pitchFamily="34" charset="0"/>
              </a:rPr>
              <a:t>olarak </a:t>
            </a: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giderleri tanımlanmalıdır</a:t>
            </a:r>
            <a:r>
              <a:rPr lang="tr-TR" sz="2000" dirty="0" smtClean="0">
                <a:solidFill>
                  <a:schemeClr val="accent1">
                    <a:lumMod val="50000"/>
                  </a:schemeClr>
                </a:solidFill>
                <a:latin typeface="Calibri" panose="020F0502020204030204" pitchFamily="34" charset="0"/>
              </a:rPr>
              <a:t>.</a:t>
            </a:r>
          </a:p>
          <a:p>
            <a:pPr algn="just">
              <a:lnSpc>
                <a:spcPct val="90000"/>
              </a:lnSpc>
              <a:spcAft>
                <a:spcPts val="600"/>
              </a:spcAft>
              <a:buFont typeface="Wingdings" panose="05000000000000000000" pitchFamily="2" charset="2"/>
              <a:buChar char="q"/>
              <a:tabLst>
                <a:tab pos="723900" algn="l"/>
              </a:tabLst>
              <a:defRPr/>
            </a:pPr>
            <a:r>
              <a:rPr lang="tr-TR" sz="2000" dirty="0">
                <a:solidFill>
                  <a:schemeClr val="accent1">
                    <a:lumMod val="50000"/>
                  </a:schemeClr>
                </a:solidFill>
                <a:latin typeface="Calibri" panose="020F0502020204030204" pitchFamily="34" charset="0"/>
              </a:rPr>
              <a:t>Proje faaliyetlerine uygun olarak belirlenen proje giderlerine ilişkin </a:t>
            </a:r>
            <a:r>
              <a:rPr lang="tr-TR" sz="2000" b="1" u="sng" dirty="0">
                <a:solidFill>
                  <a:schemeClr val="accent1">
                    <a:lumMod val="50000"/>
                  </a:schemeClr>
                </a:solidFill>
                <a:latin typeface="Calibri" panose="020F0502020204030204" pitchFamily="34" charset="0"/>
              </a:rPr>
              <a:t>proforma fatura/Fiyat teklifleri</a:t>
            </a:r>
            <a:r>
              <a:rPr lang="tr-TR" sz="2000" b="1" dirty="0">
                <a:solidFill>
                  <a:schemeClr val="accent1">
                    <a:lumMod val="50000"/>
                  </a:schemeClr>
                </a:solidFill>
                <a:latin typeface="Calibri" panose="020F0502020204030204" pitchFamily="34" charset="0"/>
              </a:rPr>
              <a:t> </a:t>
            </a:r>
            <a:r>
              <a:rPr lang="tr-TR" sz="2000" dirty="0">
                <a:solidFill>
                  <a:schemeClr val="accent1">
                    <a:lumMod val="50000"/>
                  </a:schemeClr>
                </a:solidFill>
                <a:latin typeface="Calibri" panose="020F0502020204030204" pitchFamily="34" charset="0"/>
              </a:rPr>
              <a:t>proje giderleriyle birebir uyumlu olmalı ve detaylandırılmalıdır.</a:t>
            </a:r>
          </a:p>
          <a:p>
            <a:pPr algn="just">
              <a:lnSpc>
                <a:spcPct val="90000"/>
              </a:lnSpc>
              <a:spcAft>
                <a:spcPts val="600"/>
              </a:spcAft>
              <a:buFont typeface="Wingdings" panose="05000000000000000000" pitchFamily="2" charset="2"/>
              <a:buChar char="q"/>
              <a:tabLst>
                <a:tab pos="723900" algn="l"/>
              </a:tabLst>
              <a:defRPr/>
            </a:pPr>
            <a:endParaRPr lang="tr-TR" sz="2000" dirty="0">
              <a:solidFill>
                <a:schemeClr val="accent1">
                  <a:lumMod val="50000"/>
                </a:schemeClr>
              </a:solidFill>
              <a:latin typeface="Calibri" panose="020F0502020204030204" pitchFamily="34" charset="0"/>
            </a:endParaRPr>
          </a:p>
          <a:p>
            <a:pPr marL="0" indent="0" algn="just">
              <a:lnSpc>
                <a:spcPct val="90000"/>
              </a:lnSpc>
              <a:buClr>
                <a:srgbClr val="52AADF"/>
              </a:buClr>
              <a:buFont typeface="Arial" pitchFamily="34" charset="0"/>
              <a:buNone/>
              <a:tabLst>
                <a:tab pos="723900" algn="l"/>
              </a:tabLst>
              <a:defRPr/>
            </a:pPr>
            <a:endParaRPr lang="tr-TR" altLang="tr-TR" sz="2000" dirty="0">
              <a:solidFill>
                <a:prstClr val="black"/>
              </a:solidFill>
              <a:latin typeface="Calibri" panose="020F0502020204030204" pitchFamily="34" charset="0"/>
            </a:endParaRPr>
          </a:p>
        </p:txBody>
      </p:sp>
      <p:grpSp>
        <p:nvGrpSpPr>
          <p:cNvPr id="5" name="Grup 4"/>
          <p:cNvGrpSpPr/>
          <p:nvPr/>
        </p:nvGrpSpPr>
        <p:grpSpPr>
          <a:xfrm>
            <a:off x="280244" y="463972"/>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54</a:t>
            </a:fld>
            <a:endParaRPr lang="en-CA" dirty="0">
              <a:latin typeface="Calibri" panose="020F0502020204030204" pitchFamily="34" charset="0"/>
            </a:endParaRPr>
          </a:p>
        </p:txBody>
      </p:sp>
    </p:spTree>
    <p:extLst>
      <p:ext uri="{BB962C8B-B14F-4D97-AF65-F5344CB8AC3E}">
        <p14:creationId xmlns:p14="http://schemas.microsoft.com/office/powerpoint/2010/main" val="24114282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26740" y="824013"/>
            <a:ext cx="8465740" cy="547260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spcAft>
                <a:spcPts val="600"/>
              </a:spcAft>
              <a:buFont typeface="Arial" pitchFamily="34" charset="0"/>
              <a:buNone/>
              <a:tabLst>
                <a:tab pos="723900" algn="l"/>
              </a:tabLst>
              <a:defRPr/>
            </a:pPr>
            <a:r>
              <a:rPr lang="tr-TR" sz="2400" b="1" dirty="0" smtClean="0">
                <a:solidFill>
                  <a:srgbClr val="FF0000"/>
                </a:solidFill>
                <a:latin typeface="Calibri" panose="020F0502020204030204" pitchFamily="34" charset="0"/>
              </a:rPr>
              <a:t>Proje Başvuru Formu Doldurulurken </a:t>
            </a:r>
          </a:p>
          <a:p>
            <a:pPr marL="0" indent="0" algn="ctr">
              <a:lnSpc>
                <a:spcPct val="90000"/>
              </a:lnSpc>
              <a:spcAft>
                <a:spcPts val="600"/>
              </a:spcAft>
              <a:buFont typeface="Arial" pitchFamily="34" charset="0"/>
              <a:buNone/>
              <a:tabLst>
                <a:tab pos="723900" algn="l"/>
              </a:tabLst>
              <a:defRPr/>
            </a:pPr>
            <a:r>
              <a:rPr lang="tr-TR" sz="2400" b="1" dirty="0" smtClean="0">
                <a:solidFill>
                  <a:srgbClr val="FF0000"/>
                </a:solidFill>
                <a:latin typeface="Calibri" panose="020F0502020204030204" pitchFamily="34" charset="0"/>
              </a:rPr>
              <a:t>Dikkat Edilecek Hususlar</a:t>
            </a:r>
            <a:endParaRPr lang="tr-TR" sz="2400" b="1" u="sng" dirty="0" smtClean="0">
              <a:solidFill>
                <a:srgbClr val="FF0000"/>
              </a:solidFill>
              <a:latin typeface="Calibri" panose="020F0502020204030204" pitchFamily="34" charset="0"/>
            </a:endParaRPr>
          </a:p>
          <a:p>
            <a:pPr algn="just">
              <a:lnSpc>
                <a:spcPct val="90000"/>
              </a:lnSpc>
              <a:spcAft>
                <a:spcPts val="600"/>
              </a:spcAft>
              <a:buFont typeface="Wingdings" panose="05000000000000000000" pitchFamily="2" charset="2"/>
              <a:buChar char="q"/>
              <a:tabLst>
                <a:tab pos="723900" algn="l"/>
              </a:tabLst>
              <a:defRPr/>
            </a:pPr>
            <a:r>
              <a:rPr lang="tr-TR" sz="2000" dirty="0" smtClean="0">
                <a:solidFill>
                  <a:schemeClr val="accent1">
                    <a:lumMod val="50000"/>
                  </a:schemeClr>
                </a:solidFill>
                <a:latin typeface="Calibri" panose="020F0502020204030204" pitchFamily="34" charset="0"/>
              </a:rPr>
              <a:t>Projelerin </a:t>
            </a:r>
            <a:r>
              <a:rPr lang="tr-TR" sz="2000" dirty="0">
                <a:solidFill>
                  <a:schemeClr val="accent1">
                    <a:lumMod val="50000"/>
                  </a:schemeClr>
                </a:solidFill>
                <a:latin typeface="Calibri" panose="020F0502020204030204" pitchFamily="34" charset="0"/>
              </a:rPr>
              <a:t>izlenmesi </a:t>
            </a:r>
            <a:r>
              <a:rPr lang="tr-TR" sz="2000" dirty="0" smtClean="0">
                <a:solidFill>
                  <a:schemeClr val="accent1">
                    <a:lumMod val="50000"/>
                  </a:schemeClr>
                </a:solidFill>
                <a:latin typeface="Calibri" panose="020F0502020204030204" pitchFamily="34" charset="0"/>
              </a:rPr>
              <a:t>Proje Faaliyet - </a:t>
            </a:r>
            <a:r>
              <a:rPr lang="tr-TR" sz="2000" dirty="0">
                <a:solidFill>
                  <a:schemeClr val="accent1">
                    <a:lumMod val="50000"/>
                  </a:schemeClr>
                </a:solidFill>
                <a:latin typeface="Calibri" panose="020F0502020204030204" pitchFamily="34" charset="0"/>
              </a:rPr>
              <a:t>Z</a:t>
            </a:r>
            <a:r>
              <a:rPr lang="tr-TR" sz="2000" dirty="0" smtClean="0">
                <a:solidFill>
                  <a:schemeClr val="accent1">
                    <a:lumMod val="50000"/>
                  </a:schemeClr>
                </a:solidFill>
                <a:latin typeface="Calibri" panose="020F0502020204030204" pitchFamily="34" charset="0"/>
              </a:rPr>
              <a:t>aman Planı </a:t>
            </a:r>
            <a:r>
              <a:rPr lang="tr-TR" sz="2000" dirty="0">
                <a:solidFill>
                  <a:schemeClr val="accent1">
                    <a:lumMod val="50000"/>
                  </a:schemeClr>
                </a:solidFill>
                <a:latin typeface="Calibri" panose="020F0502020204030204" pitchFamily="34" charset="0"/>
              </a:rPr>
              <a:t>dikkate </a:t>
            </a:r>
            <a:r>
              <a:rPr lang="tr-TR" sz="2000" dirty="0" smtClean="0">
                <a:solidFill>
                  <a:schemeClr val="accent1">
                    <a:lumMod val="50000"/>
                  </a:schemeClr>
                </a:solidFill>
                <a:latin typeface="Calibri" panose="020F0502020204030204" pitchFamily="34" charset="0"/>
              </a:rPr>
              <a:t>alınarak gerçekleştirileceğinden, proje </a:t>
            </a:r>
            <a:r>
              <a:rPr lang="tr-TR" sz="2000" dirty="0">
                <a:solidFill>
                  <a:schemeClr val="accent1">
                    <a:lumMod val="50000"/>
                  </a:schemeClr>
                </a:solidFill>
                <a:latin typeface="Calibri" panose="020F0502020204030204" pitchFamily="34" charset="0"/>
              </a:rPr>
              <a:t>k</a:t>
            </a:r>
            <a:r>
              <a:rPr lang="tr-TR" sz="2000" dirty="0" smtClean="0">
                <a:solidFill>
                  <a:schemeClr val="accent1">
                    <a:lumMod val="50000"/>
                  </a:schemeClr>
                </a:solidFill>
                <a:latin typeface="Calibri" panose="020F0502020204030204" pitchFamily="34" charset="0"/>
              </a:rPr>
              <a:t>apsamında gerçekleştirilecek faaliyetlerin, hangi dönemlerde yapılacağı Proje Faaliyet - Zaman Planı’na dikkatlice işlenmelidir. </a:t>
            </a:r>
          </a:p>
          <a:p>
            <a:pPr algn="just">
              <a:lnSpc>
                <a:spcPct val="90000"/>
              </a:lnSpc>
              <a:spcAft>
                <a:spcPts val="600"/>
              </a:spcAft>
              <a:buFont typeface="Wingdings" panose="05000000000000000000" pitchFamily="2" charset="2"/>
              <a:buChar char="q"/>
              <a:tabLst>
                <a:tab pos="723900" algn="l"/>
              </a:tabLst>
              <a:defRPr/>
            </a:pPr>
            <a:r>
              <a:rPr lang="tr-TR" sz="2000" dirty="0" smtClean="0">
                <a:solidFill>
                  <a:schemeClr val="accent1">
                    <a:lumMod val="50000"/>
                  </a:schemeClr>
                </a:solidFill>
                <a:latin typeface="Calibri" panose="020F0502020204030204" pitchFamily="34" charset="0"/>
              </a:rPr>
              <a:t>Faaliyet - Zaman </a:t>
            </a:r>
            <a:r>
              <a:rPr lang="tr-TR" sz="2000" dirty="0">
                <a:solidFill>
                  <a:schemeClr val="accent1">
                    <a:lumMod val="50000"/>
                  </a:schemeClr>
                </a:solidFill>
                <a:latin typeface="Calibri" panose="020F0502020204030204" pitchFamily="34" charset="0"/>
              </a:rPr>
              <a:t>Planı, </a:t>
            </a:r>
            <a:r>
              <a:rPr lang="tr-TR" sz="2000" dirty="0" smtClean="0">
                <a:solidFill>
                  <a:schemeClr val="accent1">
                    <a:lumMod val="50000"/>
                  </a:schemeClr>
                </a:solidFill>
                <a:latin typeface="Calibri" panose="020F0502020204030204" pitchFamily="34" charset="0"/>
              </a:rPr>
              <a:t>dönemsel izlemelere </a:t>
            </a:r>
            <a:r>
              <a:rPr lang="tr-TR" sz="2000" dirty="0">
                <a:solidFill>
                  <a:schemeClr val="accent1">
                    <a:lumMod val="50000"/>
                  </a:schemeClr>
                </a:solidFill>
                <a:latin typeface="Calibri" panose="020F0502020204030204" pitchFamily="34" charset="0"/>
              </a:rPr>
              <a:t>esas teşkil ettiği ve ödeme sürecini etkilediği için dikkatli hazırlanması gereken bir bölümdür. Uygulama birimi tarafından ilgili </a:t>
            </a:r>
            <a:r>
              <a:rPr lang="tr-TR" sz="2000" dirty="0" smtClean="0">
                <a:solidFill>
                  <a:schemeClr val="accent1">
                    <a:lumMod val="50000"/>
                  </a:schemeClr>
                </a:solidFill>
                <a:latin typeface="Calibri" panose="020F0502020204030204" pitchFamily="34" charset="0"/>
              </a:rPr>
              <a:t>izleme dönemleri </a:t>
            </a:r>
            <a:r>
              <a:rPr lang="tr-TR" sz="2000" dirty="0">
                <a:solidFill>
                  <a:schemeClr val="accent1">
                    <a:lumMod val="50000"/>
                  </a:schemeClr>
                </a:solidFill>
                <a:latin typeface="Calibri" panose="020F0502020204030204" pitchFamily="34" charset="0"/>
              </a:rPr>
              <a:t>içinde bu tabloda tanımlanacak faaliyetler izlenecek olup, faaliyetlerin gerçekleşmemesi durumunda destek ödemeleri yapılmayacak, gerçekleşmeyen faaliyetlerin proje için önemine göre projenin sonlandırılma veya başarısız tamamlama durumları da ortaya çıkabilecektir. </a:t>
            </a:r>
            <a:r>
              <a:rPr lang="tr-TR" sz="2000" b="1" u="sng" dirty="0">
                <a:solidFill>
                  <a:schemeClr val="accent1">
                    <a:lumMod val="50000"/>
                  </a:schemeClr>
                </a:solidFill>
                <a:latin typeface="Calibri" panose="020F0502020204030204" pitchFamily="34" charset="0"/>
              </a:rPr>
              <a:t>Zamana yaygın faaliyetlerin </a:t>
            </a:r>
            <a:r>
              <a:rPr lang="tr-TR" sz="2000" b="1" u="sng" dirty="0" smtClean="0">
                <a:solidFill>
                  <a:schemeClr val="accent1">
                    <a:lumMod val="50000"/>
                  </a:schemeClr>
                </a:solidFill>
                <a:latin typeface="Calibri" panose="020F0502020204030204" pitchFamily="34" charset="0"/>
              </a:rPr>
              <a:t>faaliyet - zaman </a:t>
            </a:r>
            <a:r>
              <a:rPr lang="tr-TR" sz="2000" b="1" u="sng" dirty="0">
                <a:solidFill>
                  <a:schemeClr val="accent1">
                    <a:lumMod val="50000"/>
                  </a:schemeClr>
                </a:solidFill>
                <a:latin typeface="Calibri" panose="020F0502020204030204" pitchFamily="34" charset="0"/>
              </a:rPr>
              <a:t>planında gösteriminde, faaliyet başlangıç ve bitiş tarihlerinin muhtemel gecikmeler dikkate alınarak işaretlenmesi</a:t>
            </a:r>
            <a:r>
              <a:rPr lang="tr-TR" sz="2000" dirty="0">
                <a:solidFill>
                  <a:schemeClr val="accent1">
                    <a:lumMod val="50000"/>
                  </a:schemeClr>
                </a:solidFill>
                <a:latin typeface="Calibri" panose="020F0502020204030204" pitchFamily="34" charset="0"/>
              </a:rPr>
              <a:t> bu anlamda önemlidir.</a:t>
            </a:r>
            <a:endParaRPr lang="tr-TR" sz="2000" dirty="0" smtClean="0">
              <a:solidFill>
                <a:schemeClr val="accent1">
                  <a:lumMod val="50000"/>
                </a:schemeClr>
              </a:solidFill>
              <a:latin typeface="Calibri" panose="020F0502020204030204" pitchFamily="34" charset="0"/>
            </a:endParaRPr>
          </a:p>
          <a:p>
            <a:pPr algn="just">
              <a:lnSpc>
                <a:spcPct val="90000"/>
              </a:lnSpc>
              <a:spcAft>
                <a:spcPts val="600"/>
              </a:spcAft>
              <a:buFont typeface="Wingdings" panose="05000000000000000000" pitchFamily="2" charset="2"/>
              <a:buChar char="q"/>
              <a:tabLst>
                <a:tab pos="723900" algn="l"/>
              </a:tabLst>
              <a:defRPr/>
            </a:pPr>
            <a:r>
              <a:rPr lang="tr-TR" sz="2000" b="1" u="sng" dirty="0" smtClean="0">
                <a:solidFill>
                  <a:schemeClr val="accent1">
                    <a:lumMod val="50000"/>
                  </a:schemeClr>
                </a:solidFill>
                <a:latin typeface="Calibri" panose="020F0502020204030204" pitchFamily="34" charset="0"/>
              </a:rPr>
              <a:t>Proje </a:t>
            </a:r>
            <a:r>
              <a:rPr lang="tr-TR" sz="2000" b="1" u="sng" dirty="0">
                <a:solidFill>
                  <a:schemeClr val="accent1">
                    <a:lumMod val="50000"/>
                  </a:schemeClr>
                </a:solidFill>
                <a:latin typeface="Calibri" panose="020F0502020204030204" pitchFamily="34" charset="0"/>
              </a:rPr>
              <a:t>B</a:t>
            </a:r>
            <a:r>
              <a:rPr lang="tr-TR" sz="2000" b="1" u="sng" dirty="0" smtClean="0">
                <a:solidFill>
                  <a:schemeClr val="accent1">
                    <a:lumMod val="50000"/>
                  </a:schemeClr>
                </a:solidFill>
                <a:latin typeface="Calibri" panose="020F0502020204030204" pitchFamily="34" charset="0"/>
              </a:rPr>
              <a:t>aşvuru Formu</a:t>
            </a:r>
            <a:r>
              <a:rPr lang="tr-TR" sz="2000" dirty="0">
                <a:solidFill>
                  <a:schemeClr val="accent1">
                    <a:lumMod val="50000"/>
                  </a:schemeClr>
                </a:solidFill>
                <a:latin typeface="Calibri" panose="020F0502020204030204" pitchFamily="34" charset="0"/>
              </a:rPr>
              <a:t> </a:t>
            </a:r>
            <a:r>
              <a:rPr lang="tr-TR" sz="2000" dirty="0" smtClean="0">
                <a:solidFill>
                  <a:schemeClr val="accent1">
                    <a:lumMod val="50000"/>
                  </a:schemeClr>
                </a:solidFill>
                <a:latin typeface="Calibri" panose="020F0502020204030204" pitchFamily="34" charset="0"/>
              </a:rPr>
              <a:t>doldurulurken</a:t>
            </a:r>
            <a:r>
              <a:rPr lang="tr-TR" sz="2000" dirty="0">
                <a:solidFill>
                  <a:schemeClr val="accent1">
                    <a:lumMod val="50000"/>
                  </a:schemeClr>
                </a:solidFill>
                <a:latin typeface="Calibri" panose="020F0502020204030204" pitchFamily="34" charset="0"/>
              </a:rPr>
              <a:t>, </a:t>
            </a:r>
            <a:r>
              <a:rPr lang="tr-TR" sz="2000" b="1" u="sng" dirty="0" smtClean="0">
                <a:solidFill>
                  <a:schemeClr val="accent1">
                    <a:lumMod val="50000"/>
                  </a:schemeClr>
                </a:solidFill>
                <a:latin typeface="Calibri" panose="020F0502020204030204" pitchFamily="34" charset="0"/>
              </a:rPr>
              <a:t>KOBİGEL-KOBİ Gelişim </a:t>
            </a:r>
            <a:r>
              <a:rPr lang="tr-TR" sz="2000" b="1" u="sng" dirty="0">
                <a:solidFill>
                  <a:schemeClr val="accent1">
                    <a:lumMod val="50000"/>
                  </a:schemeClr>
                </a:solidFill>
                <a:latin typeface="Calibri" panose="020F0502020204030204" pitchFamily="34" charset="0"/>
              </a:rPr>
              <a:t>Destek Programı </a:t>
            </a:r>
            <a:r>
              <a:rPr lang="tr-TR" sz="2000" b="1" u="sng" dirty="0" smtClean="0">
                <a:solidFill>
                  <a:schemeClr val="accent1">
                    <a:lumMod val="50000"/>
                  </a:schemeClr>
                </a:solidFill>
                <a:latin typeface="Calibri" panose="020F0502020204030204" pitchFamily="34" charset="0"/>
              </a:rPr>
              <a:t>Başvuru ve Uygulama </a:t>
            </a:r>
            <a:r>
              <a:rPr lang="tr-TR" sz="2000" b="1" u="sng" dirty="0">
                <a:solidFill>
                  <a:schemeClr val="accent1">
                    <a:lumMod val="50000"/>
                  </a:schemeClr>
                </a:solidFill>
                <a:latin typeface="Calibri" panose="020F0502020204030204" pitchFamily="34" charset="0"/>
              </a:rPr>
              <a:t>Kılavuzu</a:t>
            </a:r>
            <a:r>
              <a:rPr lang="tr-TR" sz="2000" dirty="0">
                <a:solidFill>
                  <a:schemeClr val="accent1">
                    <a:lumMod val="50000"/>
                  </a:schemeClr>
                </a:solidFill>
                <a:latin typeface="Calibri" panose="020F0502020204030204" pitchFamily="34" charset="0"/>
              </a:rPr>
              <a:t> dikkatlice incelenmelidir</a:t>
            </a:r>
            <a:r>
              <a:rPr lang="tr-TR" sz="2400" dirty="0">
                <a:solidFill>
                  <a:schemeClr val="accent1">
                    <a:lumMod val="50000"/>
                  </a:schemeClr>
                </a:solidFill>
                <a:latin typeface="Calibri" panose="020F0502020204030204" pitchFamily="34" charset="0"/>
              </a:rPr>
              <a:t>.</a:t>
            </a:r>
            <a:endParaRPr lang="tr-TR" altLang="tr-TR" sz="2400" dirty="0">
              <a:solidFill>
                <a:schemeClr val="accent1">
                  <a:lumMod val="50000"/>
                </a:schemeClr>
              </a:solidFill>
              <a:latin typeface="Calibri" panose="020F0502020204030204" pitchFamily="34" charset="0"/>
            </a:endParaRPr>
          </a:p>
          <a:p>
            <a:pPr marL="0" indent="0" algn="just">
              <a:lnSpc>
                <a:spcPct val="90000"/>
              </a:lnSpc>
              <a:spcAft>
                <a:spcPts val="600"/>
              </a:spcAft>
              <a:buFont typeface="Arial" pitchFamily="34" charset="0"/>
              <a:buNone/>
              <a:tabLst>
                <a:tab pos="723900" algn="l"/>
              </a:tabLst>
              <a:defRPr/>
            </a:pPr>
            <a:endParaRPr lang="tr-TR" altLang="tr-TR" sz="2400" strike="sngStrike" dirty="0">
              <a:solidFill>
                <a:prstClr val="black"/>
              </a:solidFill>
              <a:latin typeface="Calibri" panose="020F0502020204030204" pitchFamily="34" charset="0"/>
            </a:endParaRPr>
          </a:p>
        </p:txBody>
      </p:sp>
      <p:grpSp>
        <p:nvGrpSpPr>
          <p:cNvPr id="5" name="Grup 4"/>
          <p:cNvGrpSpPr/>
          <p:nvPr/>
        </p:nvGrpSpPr>
        <p:grpSpPr>
          <a:xfrm>
            <a:off x="373894" y="413450"/>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55</a:t>
            </a:fld>
            <a:endParaRPr lang="en-CA" dirty="0">
              <a:latin typeface="Calibri" panose="020F0502020204030204" pitchFamily="34" charset="0"/>
            </a:endParaRPr>
          </a:p>
        </p:txBody>
      </p:sp>
    </p:spTree>
    <p:extLst>
      <p:ext uri="{BB962C8B-B14F-4D97-AF65-F5344CB8AC3E}">
        <p14:creationId xmlns:p14="http://schemas.microsoft.com/office/powerpoint/2010/main" val="30714088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53752" y="982384"/>
            <a:ext cx="8892480" cy="58326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spcBef>
                <a:spcPts val="600"/>
              </a:spcBef>
              <a:spcAft>
                <a:spcPts val="600"/>
              </a:spcAft>
              <a:buClr>
                <a:srgbClr val="52AADF"/>
              </a:buClr>
              <a:buNone/>
              <a:tabLst>
                <a:tab pos="723900" algn="l"/>
              </a:tabLst>
              <a:defRPr/>
            </a:pPr>
            <a:r>
              <a:rPr lang="tr-TR" sz="2000" b="1" dirty="0">
                <a:solidFill>
                  <a:srgbClr val="FF0000"/>
                </a:solidFill>
                <a:latin typeface="Calibri" panose="020F0502020204030204" pitchFamily="34" charset="0"/>
              </a:rPr>
              <a:t>Başvuru Formunun ekinde yer alacak belgeler</a:t>
            </a:r>
          </a:p>
          <a:p>
            <a:pPr marL="0" indent="0" algn="ctr">
              <a:spcBef>
                <a:spcPts val="0"/>
              </a:spcBef>
              <a:spcAft>
                <a:spcPts val="0"/>
              </a:spcAft>
              <a:buClr>
                <a:srgbClr val="52AADF"/>
              </a:buClr>
              <a:buNone/>
              <a:tabLst>
                <a:tab pos="723900" algn="l"/>
              </a:tabLst>
              <a:defRPr/>
            </a:pPr>
            <a:r>
              <a:rPr lang="tr-TR" sz="2000" b="1" dirty="0" smtClean="0">
                <a:solidFill>
                  <a:srgbClr val="006597"/>
                </a:solidFill>
                <a:latin typeface="Calibri" panose="020F0502020204030204" pitchFamily="34" charset="0"/>
              </a:rPr>
              <a:t>(İşletme tarafından başvuru formunun ekinde yüklenmesi gereken belgeler  Proje Teklif Çağrısında İlan edilmiştir.)</a:t>
            </a:r>
          </a:p>
          <a:p>
            <a:pPr marL="0" indent="0" algn="ctr">
              <a:spcBef>
                <a:spcPts val="600"/>
              </a:spcBef>
              <a:spcAft>
                <a:spcPts val="600"/>
              </a:spcAft>
              <a:buClr>
                <a:srgbClr val="52AADF"/>
              </a:buClr>
              <a:buNone/>
              <a:tabLst>
                <a:tab pos="723900" algn="l"/>
              </a:tabLst>
              <a:defRPr/>
            </a:pPr>
            <a:endParaRPr lang="tr-TR" sz="100" b="1" dirty="0" smtClean="0">
              <a:solidFill>
                <a:srgbClr val="006597"/>
              </a:solidFill>
              <a:latin typeface="Calibri" panose="020F0502020204030204" pitchFamily="34" charset="0"/>
            </a:endParaRPr>
          </a:p>
          <a:p>
            <a:pPr marL="0" indent="0" algn="just">
              <a:spcBef>
                <a:spcPts val="0"/>
              </a:spcBef>
              <a:spcAft>
                <a:spcPts val="300"/>
              </a:spcAft>
              <a:buClr>
                <a:srgbClr val="52AADF"/>
              </a:buClr>
              <a:buNone/>
              <a:tabLst>
                <a:tab pos="265113" algn="l"/>
              </a:tabLst>
              <a:defRPr/>
            </a:pPr>
            <a:r>
              <a:rPr lang="tr-TR" sz="2000" dirty="0">
                <a:solidFill>
                  <a:srgbClr val="006597"/>
                </a:solidFill>
                <a:latin typeface="Calibri" panose="020F0502020204030204" pitchFamily="34" charset="0"/>
              </a:rPr>
              <a:t>•	</a:t>
            </a:r>
            <a:r>
              <a:rPr lang="tr-TR" sz="1800" dirty="0" smtClean="0">
                <a:solidFill>
                  <a:srgbClr val="006597"/>
                </a:solidFill>
                <a:latin typeface="Calibri" panose="020F0502020204030204" pitchFamily="34" charset="0"/>
              </a:rPr>
              <a:t>Proje </a:t>
            </a:r>
            <a:r>
              <a:rPr lang="tr-TR" sz="1800" dirty="0">
                <a:solidFill>
                  <a:srgbClr val="006597"/>
                </a:solidFill>
                <a:latin typeface="Calibri" panose="020F0502020204030204" pitchFamily="34" charset="0"/>
              </a:rPr>
              <a:t>konusu ürün / yazılımın çağrı ilan tarihinden geriye son 3 yıllık süre içinde veya ilan tarihi ile son başvuru tarihi arasındaki süre içinde kamu kurumlarının proje desteğiyle geliştirilerek başarılı tamamlandığı veya Teknoloji Geliştirme Bölgelerinde geliştirilerek olumlu sonuçlandırılmış olduğuna dair belge ya da </a:t>
            </a:r>
            <a:r>
              <a:rPr lang="tr-TR" sz="1800" dirty="0" err="1">
                <a:solidFill>
                  <a:srgbClr val="006597"/>
                </a:solidFill>
                <a:latin typeface="Calibri" panose="020F0502020204030204" pitchFamily="34" charset="0"/>
              </a:rPr>
              <a:t>ArGe</a:t>
            </a:r>
            <a:r>
              <a:rPr lang="tr-TR" sz="1800" dirty="0">
                <a:solidFill>
                  <a:srgbClr val="006597"/>
                </a:solidFill>
                <a:latin typeface="Calibri" panose="020F0502020204030204" pitchFamily="34" charset="0"/>
              </a:rPr>
              <a:t> Merkezi Belgesi (</a:t>
            </a:r>
            <a:r>
              <a:rPr lang="tr-TR" sz="1800" b="1" dirty="0">
                <a:solidFill>
                  <a:srgbClr val="006597"/>
                </a:solidFill>
                <a:latin typeface="Calibri" panose="020F0502020204030204" pitchFamily="34" charset="0"/>
              </a:rPr>
              <a:t>ticarileştirme dışındaki iş paketlerini de içeren projeler için bu belge zorunlu değildir</a:t>
            </a:r>
            <a:r>
              <a:rPr lang="tr-TR" sz="1800" dirty="0">
                <a:solidFill>
                  <a:srgbClr val="006597"/>
                </a:solidFill>
                <a:latin typeface="Calibri" panose="020F0502020204030204" pitchFamily="34" charset="0"/>
              </a:rPr>
              <a:t> ancak sunulduğu takdirde aşağıda belirtilen ek puan verilir</a:t>
            </a:r>
            <a:r>
              <a:rPr lang="tr-TR" sz="1800" dirty="0" smtClean="0">
                <a:solidFill>
                  <a:srgbClr val="006597"/>
                </a:solidFill>
                <a:latin typeface="Calibri" panose="020F0502020204030204" pitchFamily="34" charset="0"/>
              </a:rPr>
              <a:t>)</a:t>
            </a:r>
          </a:p>
          <a:p>
            <a:pPr marL="0" lvl="0" indent="0" algn="just">
              <a:spcBef>
                <a:spcPts val="300"/>
              </a:spcBef>
              <a:spcAft>
                <a:spcPts val="300"/>
              </a:spcAft>
              <a:buClr>
                <a:srgbClr val="52AADF"/>
              </a:buClr>
              <a:buNone/>
              <a:tabLst>
                <a:tab pos="265113" algn="l"/>
              </a:tabLst>
              <a:defRPr/>
            </a:pPr>
            <a:r>
              <a:rPr lang="tr-TR" sz="1800" dirty="0">
                <a:solidFill>
                  <a:srgbClr val="006597"/>
                </a:solidFill>
                <a:latin typeface="Calibri" panose="020F0502020204030204" pitchFamily="34" charset="0"/>
              </a:rPr>
              <a:t>•	Proje konusu ürünün potansiyel alıcısı olan, “bilanço esasına göre defter tutan ve </a:t>
            </a:r>
            <a:r>
              <a:rPr lang="tr-TR" sz="1800" dirty="0" smtClean="0">
                <a:solidFill>
                  <a:srgbClr val="006597"/>
                </a:solidFill>
                <a:latin typeface="Calibri" panose="020F0502020204030204" pitchFamily="34" charset="0"/>
              </a:rPr>
              <a:t>2021 yılı net </a:t>
            </a:r>
            <a:r>
              <a:rPr lang="tr-TR" sz="1800" dirty="0">
                <a:solidFill>
                  <a:srgbClr val="006597"/>
                </a:solidFill>
                <a:latin typeface="Calibri" panose="020F0502020204030204" pitchFamily="34" charset="0"/>
              </a:rPr>
              <a:t>satış hasılatı 500.000 TL’nin üzerinde olan işletme” ile başvuru sahibi işletmenin müştereken </a:t>
            </a:r>
            <a:r>
              <a:rPr lang="tr-TR" sz="1800" dirty="0" smtClean="0">
                <a:solidFill>
                  <a:srgbClr val="006597"/>
                </a:solidFill>
                <a:latin typeface="Calibri" panose="020F0502020204030204" pitchFamily="34" charset="0"/>
              </a:rPr>
              <a:t>dolduracakları </a:t>
            </a:r>
            <a:r>
              <a:rPr lang="tr-TR" sz="1800" b="1" dirty="0">
                <a:solidFill>
                  <a:srgbClr val="006597"/>
                </a:solidFill>
                <a:latin typeface="Calibri" panose="020F0502020204030204" pitchFamily="34" charset="0"/>
              </a:rPr>
              <a:t>Satın Alma Niyet Beyanı </a:t>
            </a:r>
            <a:r>
              <a:rPr lang="tr-TR" sz="1800" dirty="0">
                <a:solidFill>
                  <a:srgbClr val="006597"/>
                </a:solidFill>
                <a:latin typeface="Calibri" panose="020F0502020204030204" pitchFamily="34" charset="0"/>
              </a:rPr>
              <a:t>(Formatı, çağrı duyurusunun altında verilmiştir.)  </a:t>
            </a:r>
            <a:endParaRPr lang="tr-TR" sz="1800" dirty="0" smtClean="0">
              <a:solidFill>
                <a:srgbClr val="006597"/>
              </a:solidFill>
              <a:latin typeface="Calibri" panose="020F0502020204030204" pitchFamily="34" charset="0"/>
            </a:endParaRPr>
          </a:p>
          <a:p>
            <a:pPr marL="0" lvl="0" indent="0" algn="just">
              <a:spcBef>
                <a:spcPts val="300"/>
              </a:spcBef>
              <a:spcAft>
                <a:spcPts val="300"/>
              </a:spcAft>
              <a:buClr>
                <a:srgbClr val="52AADF"/>
              </a:buClr>
              <a:buNone/>
              <a:tabLst>
                <a:tab pos="265113" algn="l"/>
              </a:tabLst>
              <a:defRPr/>
            </a:pPr>
            <a:r>
              <a:rPr lang="tr-TR" sz="1400" dirty="0" smtClean="0">
                <a:solidFill>
                  <a:srgbClr val="006597"/>
                </a:solidFill>
                <a:latin typeface="Calibri" panose="020F0502020204030204" pitchFamily="34" charset="0"/>
              </a:rPr>
              <a:t>Not</a:t>
            </a:r>
            <a:r>
              <a:rPr lang="tr-TR" sz="1400" dirty="0">
                <a:solidFill>
                  <a:srgbClr val="006597"/>
                </a:solidFill>
                <a:latin typeface="Calibri" panose="020F0502020204030204" pitchFamily="34" charset="0"/>
              </a:rPr>
              <a:t>: Satın alma niyet beyanı veren işletmenin aynı konuda bir başka teknoloji geliştiricisi işletmeye de çağrı kapsamında beyan vermiş olduğunun tespiti halinde, bu durum gerekçeleriyle birlikte KOSGEB değerlendirme kurullarına açıklanmalıdır. </a:t>
            </a:r>
          </a:p>
        </p:txBody>
      </p:sp>
      <p:grpSp>
        <p:nvGrpSpPr>
          <p:cNvPr id="5" name="Grup 4"/>
          <p:cNvGrpSpPr/>
          <p:nvPr/>
        </p:nvGrpSpPr>
        <p:grpSpPr>
          <a:xfrm>
            <a:off x="280244" y="47615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56</a:t>
            </a:fld>
            <a:endParaRPr lang="en-CA" dirty="0">
              <a:latin typeface="Calibri" panose="020F0502020204030204" pitchFamily="34" charset="0"/>
            </a:endParaRPr>
          </a:p>
        </p:txBody>
      </p:sp>
    </p:spTree>
    <p:extLst>
      <p:ext uri="{BB962C8B-B14F-4D97-AF65-F5344CB8AC3E}">
        <p14:creationId xmlns:p14="http://schemas.microsoft.com/office/powerpoint/2010/main" val="18525600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107504" y="844092"/>
            <a:ext cx="8784976" cy="5612718"/>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rgbClr val="52AADF"/>
              </a:buClr>
              <a:buNone/>
              <a:tabLst>
                <a:tab pos="723900" algn="l"/>
              </a:tabLst>
              <a:defRPr/>
            </a:pPr>
            <a:r>
              <a:rPr lang="tr-TR" sz="1800" b="1" dirty="0">
                <a:solidFill>
                  <a:srgbClr val="FF0000"/>
                </a:solidFill>
                <a:latin typeface="Calibri" panose="020F0502020204030204" pitchFamily="34" charset="0"/>
              </a:rPr>
              <a:t>Belgelendirildiği takdirde ikinci aşama kurul proje değerlendirmesinde ek puan getirecek hususlar</a:t>
            </a:r>
            <a:r>
              <a:rPr lang="tr-TR" sz="1800" b="1" dirty="0" smtClean="0">
                <a:solidFill>
                  <a:srgbClr val="FF0000"/>
                </a:solidFill>
                <a:latin typeface="Calibri" panose="020F0502020204030204" pitchFamily="34" charset="0"/>
              </a:rPr>
              <a:t>:</a:t>
            </a:r>
          </a:p>
          <a:p>
            <a:pPr algn="just">
              <a:buClr>
                <a:srgbClr val="52AADF"/>
              </a:buClr>
              <a:tabLst>
                <a:tab pos="265113" algn="l"/>
              </a:tabLst>
              <a:defRPr/>
            </a:pPr>
            <a:r>
              <a:rPr lang="tr-TR" sz="1800" dirty="0" smtClean="0">
                <a:solidFill>
                  <a:srgbClr val="006597"/>
                </a:solidFill>
                <a:latin typeface="Calibri" panose="020F0502020204030204" pitchFamily="34" charset="0"/>
              </a:rPr>
              <a:t>Proje </a:t>
            </a:r>
            <a:r>
              <a:rPr lang="tr-TR" sz="1800" dirty="0">
                <a:solidFill>
                  <a:srgbClr val="006597"/>
                </a:solidFill>
                <a:latin typeface="Calibri" panose="020F0502020204030204" pitchFamily="34" charset="0"/>
              </a:rPr>
              <a:t>konusu ürünün KOSGEB tarafından uygun bulunan potansiyel alıcısının yurt dışında yerleşik ve KOSGEB ilgili Kurulunca yeterli görülecek büyüklükte olması halinde </a:t>
            </a:r>
            <a:r>
              <a:rPr lang="tr-TR" sz="1800" b="1" dirty="0">
                <a:solidFill>
                  <a:srgbClr val="006597"/>
                </a:solidFill>
                <a:latin typeface="Calibri" panose="020F0502020204030204" pitchFamily="34" charset="0"/>
              </a:rPr>
              <a:t>5 puan </a:t>
            </a:r>
            <a:r>
              <a:rPr lang="tr-TR" sz="1800" dirty="0">
                <a:solidFill>
                  <a:srgbClr val="006597"/>
                </a:solidFill>
                <a:latin typeface="Calibri" panose="020F0502020204030204" pitchFamily="34" charset="0"/>
              </a:rPr>
              <a:t>(Potansiyel alıcının yurt dışındaki merkez veya şube adresini gösteren herhangi bir belge başvuruya eklenmelidir.)</a:t>
            </a:r>
          </a:p>
          <a:p>
            <a:pPr algn="just">
              <a:buClr>
                <a:srgbClr val="52AADF"/>
              </a:buClr>
              <a:tabLst>
                <a:tab pos="265113" algn="l"/>
              </a:tabLst>
              <a:defRPr/>
            </a:pPr>
            <a:r>
              <a:rPr lang="tr-TR" sz="1800" dirty="0" smtClean="0">
                <a:solidFill>
                  <a:srgbClr val="006597"/>
                </a:solidFill>
                <a:latin typeface="Calibri" panose="020F0502020204030204" pitchFamily="34" charset="0"/>
              </a:rPr>
              <a:t>Çağrı </a:t>
            </a:r>
            <a:r>
              <a:rPr lang="tr-TR" sz="1800" dirty="0">
                <a:solidFill>
                  <a:srgbClr val="006597"/>
                </a:solidFill>
                <a:latin typeface="Calibri" panose="020F0502020204030204" pitchFamily="34" charset="0"/>
              </a:rPr>
              <a:t>ilan tarihinden geriye son 3 yıllık süre içinde </a:t>
            </a:r>
            <a:r>
              <a:rPr lang="tr-TR" sz="1800" dirty="0" smtClean="0">
                <a:solidFill>
                  <a:srgbClr val="006597"/>
                </a:solidFill>
                <a:latin typeface="Calibri" panose="020F0502020204030204" pitchFamily="34" charset="0"/>
              </a:rPr>
              <a:t>çağrı </a:t>
            </a:r>
            <a:r>
              <a:rPr lang="tr-TR" sz="1800" dirty="0">
                <a:solidFill>
                  <a:srgbClr val="006597"/>
                </a:solidFill>
                <a:latin typeface="Calibri" panose="020F0502020204030204" pitchFamily="34" charset="0"/>
              </a:rPr>
              <a:t>konusu teknolojilerden herhangi biriyle ilgili bir ürün/yazılımın </a:t>
            </a:r>
            <a:r>
              <a:rPr lang="tr-TR" sz="1800" u="sng" dirty="0">
                <a:solidFill>
                  <a:srgbClr val="006597"/>
                </a:solidFill>
                <a:latin typeface="Calibri" panose="020F0502020204030204" pitchFamily="34" charset="0"/>
              </a:rPr>
              <a:t>yurt dışına </a:t>
            </a:r>
            <a:r>
              <a:rPr lang="tr-TR" sz="1800" dirty="0">
                <a:solidFill>
                  <a:srgbClr val="006597"/>
                </a:solidFill>
                <a:latin typeface="Calibri" panose="020F0502020204030204" pitchFamily="34" charset="0"/>
              </a:rPr>
              <a:t>satılmış olması durumunda </a:t>
            </a:r>
            <a:r>
              <a:rPr lang="tr-TR" sz="1800" b="1" dirty="0">
                <a:solidFill>
                  <a:srgbClr val="006597"/>
                </a:solidFill>
                <a:latin typeface="Calibri" panose="020F0502020204030204" pitchFamily="34" charset="0"/>
              </a:rPr>
              <a:t>5 puan </a:t>
            </a:r>
            <a:r>
              <a:rPr lang="tr-TR" sz="1800" dirty="0">
                <a:solidFill>
                  <a:srgbClr val="006597"/>
                </a:solidFill>
                <a:latin typeface="Calibri" panose="020F0502020204030204" pitchFamily="34" charset="0"/>
              </a:rPr>
              <a:t>(Yurt dışına satış yapıldığını gösteren belge başvuruya eklenmelidir.) </a:t>
            </a:r>
          </a:p>
          <a:p>
            <a:pPr algn="just">
              <a:buClr>
                <a:srgbClr val="52AADF"/>
              </a:buClr>
              <a:tabLst>
                <a:tab pos="265113" algn="l"/>
              </a:tabLst>
              <a:defRPr/>
            </a:pPr>
            <a:r>
              <a:rPr lang="tr-TR" sz="1800" dirty="0" smtClean="0">
                <a:solidFill>
                  <a:srgbClr val="006597"/>
                </a:solidFill>
                <a:latin typeface="Calibri" panose="020F0502020204030204" pitchFamily="34" charset="0"/>
              </a:rPr>
              <a:t>İşletmenin </a:t>
            </a:r>
            <a:r>
              <a:rPr lang="tr-TR" sz="1800" dirty="0">
                <a:solidFill>
                  <a:srgbClr val="006597"/>
                </a:solidFill>
                <a:latin typeface="Calibri" panose="020F0502020204030204" pitchFamily="34" charset="0"/>
              </a:rPr>
              <a:t>KOSGEB veya diğer kamu kurumlarından aldığı herhangi bir konudaki </a:t>
            </a:r>
            <a:r>
              <a:rPr lang="tr-TR" sz="1800" u="sng" dirty="0">
                <a:solidFill>
                  <a:srgbClr val="006597"/>
                </a:solidFill>
                <a:latin typeface="Calibri" panose="020F0502020204030204" pitchFamily="34" charset="0"/>
              </a:rPr>
              <a:t>proje</a:t>
            </a:r>
            <a:r>
              <a:rPr lang="tr-TR" sz="1800" dirty="0">
                <a:solidFill>
                  <a:srgbClr val="006597"/>
                </a:solidFill>
                <a:latin typeface="Calibri" panose="020F0502020204030204" pitchFamily="34" charset="0"/>
              </a:rPr>
              <a:t> desteğinin, çağrı ilan tarihinden geriye son 3 yıllık süre içinde veya ilan tarihi ile son başvuru tarihi arasındaki süre içinde başarılı tamamlanmış olması durumunda </a:t>
            </a:r>
            <a:r>
              <a:rPr lang="tr-TR" sz="1800" b="1" dirty="0">
                <a:solidFill>
                  <a:srgbClr val="006597"/>
                </a:solidFill>
                <a:latin typeface="Calibri" panose="020F0502020204030204" pitchFamily="34" charset="0"/>
              </a:rPr>
              <a:t>5 puan </a:t>
            </a:r>
            <a:r>
              <a:rPr lang="tr-TR" sz="1800" dirty="0">
                <a:solidFill>
                  <a:srgbClr val="006597"/>
                </a:solidFill>
                <a:latin typeface="Calibri" panose="020F0502020204030204" pitchFamily="34" charset="0"/>
              </a:rPr>
              <a:t>(İlgili kurumun yazısı başvuruya eklenmelidir.) </a:t>
            </a:r>
          </a:p>
          <a:p>
            <a:pPr algn="just">
              <a:buClr>
                <a:srgbClr val="52AADF"/>
              </a:buClr>
              <a:tabLst>
                <a:tab pos="265113" algn="l"/>
              </a:tabLst>
              <a:defRPr/>
            </a:pPr>
            <a:r>
              <a:rPr lang="tr-TR" sz="1800" dirty="0" smtClean="0">
                <a:solidFill>
                  <a:srgbClr val="006597"/>
                </a:solidFill>
                <a:latin typeface="Calibri" panose="020F0502020204030204" pitchFamily="34" charset="0"/>
              </a:rPr>
              <a:t>Proje </a:t>
            </a:r>
            <a:r>
              <a:rPr lang="tr-TR" sz="1800" dirty="0">
                <a:solidFill>
                  <a:srgbClr val="006597"/>
                </a:solidFill>
                <a:latin typeface="Calibri" panose="020F0502020204030204" pitchFamily="34" charset="0"/>
              </a:rPr>
              <a:t>konusu ürün / yazılımın, çağrı ilan tarihinden geriye son 3 yıllık süre içinde veya ilan tarihi ile son başvuru tarihi arasındaki süre içinde kamu kurumlarının proje desteğiyle geliştirilerek başarıyla tamamlanmış veya Teknoloji Geliştirme Bölgelerinde geliştirilerek olumlu sonuçlandırılmış proje çıktısının ya da </a:t>
            </a:r>
            <a:r>
              <a:rPr lang="tr-TR" sz="1800" dirty="0" smtClean="0">
                <a:solidFill>
                  <a:srgbClr val="006597"/>
                </a:solidFill>
                <a:latin typeface="Calibri" panose="020F0502020204030204" pitchFamily="34" charset="0"/>
              </a:rPr>
              <a:t>Ar-Ge </a:t>
            </a:r>
            <a:r>
              <a:rPr lang="tr-TR" sz="1800" dirty="0">
                <a:solidFill>
                  <a:srgbClr val="006597"/>
                </a:solidFill>
                <a:latin typeface="Calibri" panose="020F0502020204030204" pitchFamily="34" charset="0"/>
              </a:rPr>
              <a:t>Merkezi çıktısının ticarileştirilmesiyle ilgili başvurusu olması durumunda </a:t>
            </a:r>
            <a:r>
              <a:rPr lang="tr-TR" sz="1800" b="1" dirty="0">
                <a:solidFill>
                  <a:srgbClr val="006597"/>
                </a:solidFill>
                <a:latin typeface="Calibri" panose="020F0502020204030204" pitchFamily="34" charset="0"/>
              </a:rPr>
              <a:t>5 puan  </a:t>
            </a:r>
            <a:r>
              <a:rPr lang="tr-TR" sz="1800" dirty="0">
                <a:solidFill>
                  <a:srgbClr val="006597"/>
                </a:solidFill>
                <a:latin typeface="Calibri" panose="020F0502020204030204" pitchFamily="34" charset="0"/>
              </a:rPr>
              <a:t>(İlgili kamu kurumunun / </a:t>
            </a:r>
            <a:r>
              <a:rPr lang="tr-TR" sz="1800" dirty="0" err="1">
                <a:solidFill>
                  <a:srgbClr val="006597"/>
                </a:solidFill>
                <a:latin typeface="Calibri" panose="020F0502020204030204" pitchFamily="34" charset="0"/>
              </a:rPr>
              <a:t>TGB’nin</a:t>
            </a:r>
            <a:r>
              <a:rPr lang="tr-TR" sz="1800" dirty="0">
                <a:solidFill>
                  <a:srgbClr val="006597"/>
                </a:solidFill>
                <a:latin typeface="Calibri" panose="020F0502020204030204" pitchFamily="34" charset="0"/>
              </a:rPr>
              <a:t> yazısı veya </a:t>
            </a:r>
            <a:r>
              <a:rPr lang="tr-TR" sz="1800" dirty="0" smtClean="0">
                <a:solidFill>
                  <a:srgbClr val="006597"/>
                </a:solidFill>
                <a:latin typeface="Calibri" panose="020F0502020204030204" pitchFamily="34" charset="0"/>
              </a:rPr>
              <a:t>Ar-Ge </a:t>
            </a:r>
            <a:r>
              <a:rPr lang="tr-TR" sz="1800" dirty="0">
                <a:solidFill>
                  <a:srgbClr val="006597"/>
                </a:solidFill>
                <a:latin typeface="Calibri" panose="020F0502020204030204" pitchFamily="34" charset="0"/>
              </a:rPr>
              <a:t>Merkezi belgesi başvuruya eklenmelidir. Kamu kurumu desteğiyle başarılı tamamlanan projeni ticarileştirilmesi için burada ek puan verilmişse, kamu desteğiyle son üç yılda tamamlanmış olma durumu için yukarıdaki kriter bakımından tekraren ek puan </a:t>
            </a:r>
            <a:r>
              <a:rPr lang="tr-TR" sz="1800" dirty="0" smtClean="0">
                <a:solidFill>
                  <a:srgbClr val="006597"/>
                </a:solidFill>
                <a:latin typeface="Calibri" panose="020F0502020204030204" pitchFamily="34" charset="0"/>
              </a:rPr>
              <a:t>verilmez)</a:t>
            </a:r>
          </a:p>
          <a:p>
            <a:pPr algn="just">
              <a:buClr>
                <a:srgbClr val="52AADF"/>
              </a:buClr>
              <a:tabLst>
                <a:tab pos="265113" algn="l"/>
              </a:tabLst>
              <a:defRPr/>
            </a:pPr>
            <a:r>
              <a:rPr lang="tr-TR" sz="1800" dirty="0" smtClean="0">
                <a:solidFill>
                  <a:srgbClr val="006597"/>
                </a:solidFill>
                <a:latin typeface="Calibri" panose="020F0502020204030204" pitchFamily="34" charset="0"/>
              </a:rPr>
              <a:t>Ek </a:t>
            </a:r>
            <a:r>
              <a:rPr lang="tr-TR" sz="1800" dirty="0">
                <a:solidFill>
                  <a:srgbClr val="006597"/>
                </a:solidFill>
                <a:latin typeface="Calibri" panose="020F0502020204030204" pitchFamily="34" charset="0"/>
              </a:rPr>
              <a:t>puanların toplamı </a:t>
            </a:r>
            <a:r>
              <a:rPr lang="tr-TR" sz="1800" b="1" dirty="0">
                <a:solidFill>
                  <a:srgbClr val="006597"/>
                </a:solidFill>
                <a:latin typeface="Calibri" panose="020F0502020204030204" pitchFamily="34" charset="0"/>
              </a:rPr>
              <a:t>10</a:t>
            </a:r>
            <a:r>
              <a:rPr lang="tr-TR" sz="1800" dirty="0">
                <a:solidFill>
                  <a:srgbClr val="006597"/>
                </a:solidFill>
                <a:latin typeface="Calibri" panose="020F0502020204030204" pitchFamily="34" charset="0"/>
              </a:rPr>
              <a:t>’u geçemez</a:t>
            </a:r>
          </a:p>
        </p:txBody>
      </p:sp>
      <p:pic>
        <p:nvPicPr>
          <p:cNvPr id="10"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grpSp>
        <p:nvGrpSpPr>
          <p:cNvPr id="12" name="Grup 11"/>
          <p:cNvGrpSpPr/>
          <p:nvPr/>
        </p:nvGrpSpPr>
        <p:grpSpPr>
          <a:xfrm>
            <a:off x="280244" y="485458"/>
            <a:ext cx="8252196" cy="338554"/>
            <a:chOff x="280244" y="654735"/>
            <a:chExt cx="8252196" cy="338554"/>
          </a:xfrm>
        </p:grpSpPr>
        <p:sp>
          <p:nvSpPr>
            <p:cNvPr id="13"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14" name="Düz Bağlayıcı 13"/>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5"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57</a:t>
            </a:fld>
            <a:endParaRPr lang="en-CA" dirty="0">
              <a:latin typeface="Calibri" panose="020F0502020204030204" pitchFamily="34" charset="0"/>
            </a:endParaRPr>
          </a:p>
        </p:txBody>
      </p:sp>
    </p:spTree>
    <p:extLst>
      <p:ext uri="{BB962C8B-B14F-4D97-AF65-F5344CB8AC3E}">
        <p14:creationId xmlns:p14="http://schemas.microsoft.com/office/powerpoint/2010/main" val="32380294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799640"/>
            <a:ext cx="8280920" cy="532859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Aft>
                <a:spcPts val="600"/>
              </a:spcAft>
            </a:pPr>
            <a:r>
              <a:rPr lang="tr-TR" sz="1800" b="1" dirty="0" smtClean="0">
                <a:solidFill>
                  <a:srgbClr val="006597"/>
                </a:solidFill>
                <a:latin typeface="Calibri" panose="020F0502020204030204" pitchFamily="34" charset="0"/>
              </a:rPr>
              <a:t>Başvuru </a:t>
            </a:r>
            <a:r>
              <a:rPr lang="tr-TR" sz="1800" b="1" dirty="0">
                <a:solidFill>
                  <a:srgbClr val="006597"/>
                </a:solidFill>
                <a:latin typeface="Calibri" panose="020F0502020204030204" pitchFamily="34" charset="0"/>
              </a:rPr>
              <a:t>Yapılan Proje Teklif Çağrısı: </a:t>
            </a:r>
            <a:r>
              <a:rPr lang="tr-TR" sz="1800" dirty="0">
                <a:solidFill>
                  <a:srgbClr val="006597"/>
                </a:solidFill>
                <a:latin typeface="Calibri" panose="020F0502020204030204" pitchFamily="34" charset="0"/>
              </a:rPr>
              <a:t>Proje Teklif Çağrısının adı seçilecektir</a:t>
            </a:r>
            <a:r>
              <a:rPr lang="tr-TR" sz="1800" dirty="0" smtClean="0">
                <a:solidFill>
                  <a:srgbClr val="006597"/>
                </a:solidFill>
                <a:latin typeface="Calibri" panose="020F0502020204030204" pitchFamily="34" charset="0"/>
              </a:rPr>
              <a:t>.</a:t>
            </a:r>
          </a:p>
          <a:p>
            <a:pPr algn="just">
              <a:spcAft>
                <a:spcPts val="600"/>
              </a:spcAft>
            </a:pPr>
            <a:r>
              <a:rPr lang="tr-TR" sz="1800" b="1" dirty="0">
                <a:solidFill>
                  <a:srgbClr val="006597"/>
                </a:solidFill>
                <a:latin typeface="Calibri" panose="020F0502020204030204" pitchFamily="34" charset="0"/>
              </a:rPr>
              <a:t>Proje Teklif Çağrısı Kapsamında Seçilen Alt Proje Konuları: </a:t>
            </a:r>
            <a:r>
              <a:rPr lang="tr-TR" sz="1800" dirty="0">
                <a:solidFill>
                  <a:srgbClr val="006597"/>
                </a:solidFill>
                <a:latin typeface="Calibri" panose="020F0502020204030204" pitchFamily="34" charset="0"/>
              </a:rPr>
              <a:t>Proje Teklif Çağrısında belirtilen, alt proje konularından en az biri seçilmelidir. </a:t>
            </a:r>
            <a:endParaRPr lang="tr-TR" sz="1800" dirty="0" smtClean="0">
              <a:solidFill>
                <a:srgbClr val="006597"/>
              </a:solidFill>
              <a:latin typeface="Calibri" panose="020F0502020204030204" pitchFamily="34" charset="0"/>
            </a:endParaRPr>
          </a:p>
          <a:p>
            <a:pPr algn="just">
              <a:spcAft>
                <a:spcPts val="600"/>
              </a:spcAft>
            </a:pPr>
            <a:r>
              <a:rPr lang="tr-TR" sz="1800" b="1" dirty="0">
                <a:solidFill>
                  <a:srgbClr val="006597"/>
                </a:solidFill>
                <a:latin typeface="Calibri" panose="020F0502020204030204" pitchFamily="34" charset="0"/>
              </a:rPr>
              <a:t>Başvuru Sahibi: </a:t>
            </a:r>
            <a:r>
              <a:rPr lang="tr-TR" sz="1800" dirty="0">
                <a:solidFill>
                  <a:srgbClr val="006597"/>
                </a:solidFill>
                <a:latin typeface="Calibri" panose="020F0502020204030204" pitchFamily="34" charset="0"/>
              </a:rPr>
              <a:t>Bu bölüme işletmenin ticari unvanı sistem tarafından otomatik olarak getirilmektedir</a:t>
            </a:r>
            <a:r>
              <a:rPr lang="tr-TR" sz="1800" dirty="0" smtClean="0">
                <a:solidFill>
                  <a:srgbClr val="006597"/>
                </a:solidFill>
                <a:latin typeface="Calibri" panose="020F0502020204030204" pitchFamily="34" charset="0"/>
              </a:rPr>
              <a:t>.</a:t>
            </a:r>
          </a:p>
          <a:p>
            <a:pPr algn="just">
              <a:spcAft>
                <a:spcPts val="600"/>
              </a:spcAft>
            </a:pPr>
            <a:r>
              <a:rPr lang="tr-TR" sz="1800" b="1" dirty="0">
                <a:solidFill>
                  <a:srgbClr val="006597"/>
                </a:solidFill>
                <a:latin typeface="Calibri" panose="020F0502020204030204" pitchFamily="34" charset="0"/>
              </a:rPr>
              <a:t>Vergi No/TC Kimlik No: </a:t>
            </a:r>
            <a:r>
              <a:rPr lang="tr-TR" sz="1800" dirty="0">
                <a:solidFill>
                  <a:srgbClr val="006597"/>
                </a:solidFill>
                <a:latin typeface="Calibri" panose="020F0502020204030204" pitchFamily="34" charset="0"/>
              </a:rPr>
              <a:t>Bu bölüme şirketler için Vergi No/şahıs işletmeleri için TC Kimlik No </a:t>
            </a:r>
            <a:r>
              <a:rPr lang="tr-TR" sz="1800" dirty="0" smtClean="0">
                <a:solidFill>
                  <a:srgbClr val="006597"/>
                </a:solidFill>
                <a:latin typeface="Calibri" panose="020F0502020204030204" pitchFamily="34" charset="0"/>
              </a:rPr>
              <a:t>sistem </a:t>
            </a:r>
            <a:r>
              <a:rPr lang="tr-TR" sz="1800" dirty="0">
                <a:solidFill>
                  <a:srgbClr val="006597"/>
                </a:solidFill>
                <a:latin typeface="Calibri" panose="020F0502020204030204" pitchFamily="34" charset="0"/>
              </a:rPr>
              <a:t>tarafından otomatik olarak getirilmektedir</a:t>
            </a:r>
            <a:r>
              <a:rPr lang="tr-TR" sz="1800" dirty="0" smtClean="0">
                <a:solidFill>
                  <a:srgbClr val="006597"/>
                </a:solidFill>
                <a:latin typeface="Calibri" panose="020F0502020204030204" pitchFamily="34" charset="0"/>
              </a:rPr>
              <a:t>. </a:t>
            </a:r>
          </a:p>
          <a:p>
            <a:pPr algn="just">
              <a:spcAft>
                <a:spcPts val="600"/>
              </a:spcAft>
            </a:pPr>
            <a:r>
              <a:rPr lang="tr-TR" sz="1800" b="1" dirty="0" smtClean="0">
                <a:solidFill>
                  <a:srgbClr val="006597"/>
                </a:solidFill>
                <a:latin typeface="Calibri" panose="020F0502020204030204" pitchFamily="34" charset="0"/>
              </a:rPr>
              <a:t>Yetkili </a:t>
            </a:r>
            <a:r>
              <a:rPr lang="tr-TR" sz="1800" b="1" dirty="0">
                <a:solidFill>
                  <a:srgbClr val="006597"/>
                </a:solidFill>
                <a:latin typeface="Calibri" panose="020F0502020204030204" pitchFamily="34" charset="0"/>
              </a:rPr>
              <a:t>Adı, Soyadı: </a:t>
            </a:r>
            <a:r>
              <a:rPr lang="tr-TR" sz="1800" dirty="0">
                <a:solidFill>
                  <a:srgbClr val="006597"/>
                </a:solidFill>
                <a:latin typeface="Calibri" panose="020F0502020204030204" pitchFamily="34" charset="0"/>
              </a:rPr>
              <a:t>İşletme adına projeyi yürütmekle yetkili olan kişinin adı ve soyadı yazılmalıdır</a:t>
            </a:r>
            <a:r>
              <a:rPr lang="tr-TR" sz="1800" dirty="0" smtClean="0">
                <a:solidFill>
                  <a:srgbClr val="006597"/>
                </a:solidFill>
                <a:latin typeface="Calibri" panose="020F0502020204030204" pitchFamily="34" charset="0"/>
              </a:rPr>
              <a:t>.</a:t>
            </a:r>
          </a:p>
          <a:p>
            <a:pPr algn="just">
              <a:spcAft>
                <a:spcPts val="600"/>
              </a:spcAft>
            </a:pPr>
            <a:r>
              <a:rPr lang="tr-TR" sz="1800" b="1" dirty="0" smtClean="0">
                <a:solidFill>
                  <a:srgbClr val="006597"/>
                </a:solidFill>
                <a:latin typeface="Calibri" panose="020F0502020204030204" pitchFamily="34" charset="0"/>
              </a:rPr>
              <a:t>Yetkili </a:t>
            </a:r>
            <a:r>
              <a:rPr lang="tr-TR" sz="1800" b="1" dirty="0">
                <a:solidFill>
                  <a:srgbClr val="006597"/>
                </a:solidFill>
                <a:latin typeface="Calibri" panose="020F0502020204030204" pitchFamily="34" charset="0"/>
              </a:rPr>
              <a:t>E-posta Adresi: </a:t>
            </a:r>
            <a:r>
              <a:rPr lang="tr-TR" sz="1800" dirty="0">
                <a:solidFill>
                  <a:srgbClr val="006597"/>
                </a:solidFill>
                <a:latin typeface="Calibri" panose="020F0502020204030204" pitchFamily="34" charset="0"/>
              </a:rPr>
              <a:t>Proje Yöneticisinin e-posta adresi yazılmalıdır</a:t>
            </a:r>
            <a:r>
              <a:rPr lang="tr-TR" sz="1800" dirty="0" smtClean="0">
                <a:solidFill>
                  <a:srgbClr val="006597"/>
                </a:solidFill>
                <a:latin typeface="Calibri" panose="020F0502020204030204" pitchFamily="34" charset="0"/>
              </a:rPr>
              <a:t>.</a:t>
            </a:r>
          </a:p>
          <a:p>
            <a:pPr marL="536575" indent="0" algn="just">
              <a:spcAft>
                <a:spcPts val="600"/>
              </a:spcAft>
              <a:buNone/>
            </a:pPr>
            <a:r>
              <a:rPr lang="tr-TR" sz="1800" dirty="0">
                <a:solidFill>
                  <a:srgbClr val="006597"/>
                </a:solidFill>
                <a:latin typeface="Calibri" panose="020F0502020204030204" pitchFamily="34" charset="0"/>
              </a:rPr>
              <a:t>Proje başvurusu ile ilgili bildirimler, işletmenin KOSGEB Veri Tabanında kayıtlı e-posta adresine yapılacaktır. Proje yöneticisinin e-posta adresi ise, gerektiğinde irtibat kurulması için bilgi amaçlı olarak alınmaktadır.</a:t>
            </a:r>
          </a:p>
          <a:p>
            <a:pPr algn="just">
              <a:spcAft>
                <a:spcPts val="600"/>
              </a:spcAft>
            </a:pPr>
            <a:r>
              <a:rPr lang="tr-TR" sz="1800" b="1" dirty="0" smtClean="0">
                <a:solidFill>
                  <a:srgbClr val="006597"/>
                </a:solidFill>
                <a:latin typeface="Calibri" panose="020F0502020204030204" pitchFamily="34" charset="0"/>
              </a:rPr>
              <a:t>Projenin </a:t>
            </a:r>
            <a:r>
              <a:rPr lang="tr-TR" sz="1800" b="1" dirty="0">
                <a:solidFill>
                  <a:srgbClr val="006597"/>
                </a:solidFill>
                <a:latin typeface="Calibri" panose="020F0502020204030204" pitchFamily="34" charset="0"/>
              </a:rPr>
              <a:t>Adı: </a:t>
            </a:r>
            <a:r>
              <a:rPr lang="tr-TR" sz="1800" dirty="0">
                <a:solidFill>
                  <a:srgbClr val="006597"/>
                </a:solidFill>
                <a:latin typeface="Calibri" panose="020F0502020204030204" pitchFamily="34" charset="0"/>
              </a:rPr>
              <a:t>Projenin adını </a:t>
            </a:r>
            <a:r>
              <a:rPr lang="tr-TR" sz="1800" b="1" dirty="0">
                <a:solidFill>
                  <a:srgbClr val="006597"/>
                </a:solidFill>
                <a:latin typeface="Calibri" panose="020F0502020204030204" pitchFamily="34" charset="0"/>
              </a:rPr>
              <a:t>proje içeriğini yansıtacak şekilde belirlemek</a:t>
            </a:r>
            <a:r>
              <a:rPr lang="tr-TR" sz="1800" dirty="0">
                <a:solidFill>
                  <a:srgbClr val="006597"/>
                </a:solidFill>
                <a:latin typeface="Calibri" panose="020F0502020204030204" pitchFamily="34" charset="0"/>
              </a:rPr>
              <a:t> gerekmektedir. Proje adı, mümkün olduğunca proje faaliyetlerini tek bir noktaya odaklayacak nitelikte tanımlanmalıdır. </a:t>
            </a:r>
          </a:p>
          <a:p>
            <a:pPr algn="just">
              <a:spcAft>
                <a:spcPts val="600"/>
              </a:spcAft>
            </a:pPr>
            <a:endParaRPr lang="tr-TR" sz="1800" dirty="0">
              <a:solidFill>
                <a:srgbClr val="006597"/>
              </a:solidFill>
              <a:latin typeface="Calibri" panose="020F0502020204030204" pitchFamily="34" charset="0"/>
            </a:endParaRPr>
          </a:p>
        </p:txBody>
      </p:sp>
      <p:grpSp>
        <p:nvGrpSpPr>
          <p:cNvPr id="5" name="Grup 4"/>
          <p:cNvGrpSpPr/>
          <p:nvPr/>
        </p:nvGrpSpPr>
        <p:grpSpPr>
          <a:xfrm>
            <a:off x="467544" y="426902"/>
            <a:ext cx="8064896" cy="338554"/>
            <a:chOff x="467544" y="654735"/>
            <a:chExt cx="8064896" cy="338554"/>
          </a:xfrm>
        </p:grpSpPr>
        <p:sp>
          <p:nvSpPr>
            <p:cNvPr id="7" name="3 Metin kutusu"/>
            <p:cNvSpPr txBox="1"/>
            <p:nvPr/>
          </p:nvSpPr>
          <p:spPr>
            <a:xfrm>
              <a:off x="539552" y="654735"/>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2"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58</a:t>
            </a:fld>
            <a:endParaRPr lang="en-CA" dirty="0">
              <a:latin typeface="Calibri" panose="020F0502020204030204" pitchFamily="34" charset="0"/>
            </a:endParaRPr>
          </a:p>
        </p:txBody>
      </p:sp>
    </p:spTree>
    <p:extLst>
      <p:ext uri="{BB962C8B-B14F-4D97-AF65-F5344CB8AC3E}">
        <p14:creationId xmlns:p14="http://schemas.microsoft.com/office/powerpoint/2010/main" val="5108707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968028"/>
            <a:ext cx="8280920" cy="417646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Aft>
                <a:spcPts val="600"/>
              </a:spcAft>
            </a:pPr>
            <a:r>
              <a:rPr lang="tr-TR" sz="2000" b="1" dirty="0" smtClean="0">
                <a:solidFill>
                  <a:srgbClr val="006597"/>
                </a:solidFill>
                <a:latin typeface="Calibri" panose="020F0502020204030204" pitchFamily="34" charset="0"/>
              </a:rPr>
              <a:t>Projenin </a:t>
            </a:r>
            <a:r>
              <a:rPr lang="tr-TR" sz="2000" b="1" dirty="0">
                <a:solidFill>
                  <a:srgbClr val="006597"/>
                </a:solidFill>
                <a:latin typeface="Calibri" panose="020F0502020204030204" pitchFamily="34" charset="0"/>
              </a:rPr>
              <a:t>Kısa Tanıtımı: </a:t>
            </a:r>
            <a:r>
              <a:rPr lang="tr-TR" sz="2000" dirty="0">
                <a:solidFill>
                  <a:srgbClr val="006597"/>
                </a:solidFill>
                <a:latin typeface="Calibri" panose="020F0502020204030204" pitchFamily="34" charset="0"/>
              </a:rPr>
              <a:t>Proje ile ne amaçlandığı, neden ihtiyaç duyulduğu, neler hedeflendiği, projede ne tür faaliyetler planlandığı, projenin çıktıları ve projeden ne tür faydalar sağlanacağı 100 kelimeyi aşmayacak şekilde açıklanmalıdır. Bu bölümde işletmeyi ve ürünlerini tanıtıcı bilgilere değil, projeyi tanıtıcı bilgilere yer verilmelidir. </a:t>
            </a:r>
            <a:endParaRPr lang="tr-TR" sz="2000" dirty="0" smtClean="0">
              <a:solidFill>
                <a:srgbClr val="006597"/>
              </a:solidFill>
              <a:latin typeface="Calibri" panose="020F0502020204030204" pitchFamily="34" charset="0"/>
            </a:endParaRPr>
          </a:p>
          <a:p>
            <a:pPr algn="just">
              <a:spcAft>
                <a:spcPts val="600"/>
              </a:spcAft>
            </a:pPr>
            <a:r>
              <a:rPr lang="tr-TR" sz="2000" b="1" dirty="0" smtClean="0">
                <a:solidFill>
                  <a:srgbClr val="006597"/>
                </a:solidFill>
                <a:latin typeface="Calibri" panose="020F0502020204030204" pitchFamily="34" charset="0"/>
              </a:rPr>
              <a:t>Toplam </a:t>
            </a:r>
            <a:r>
              <a:rPr lang="tr-TR" sz="2000" b="1" dirty="0">
                <a:solidFill>
                  <a:srgbClr val="006597"/>
                </a:solidFill>
                <a:latin typeface="Calibri" panose="020F0502020204030204" pitchFamily="34" charset="0"/>
              </a:rPr>
              <a:t>Proje Süresi (dönem): </a:t>
            </a:r>
            <a:r>
              <a:rPr lang="tr-TR" sz="2000" dirty="0">
                <a:solidFill>
                  <a:srgbClr val="006597"/>
                </a:solidFill>
                <a:latin typeface="Calibri" panose="020F0502020204030204" pitchFamily="34" charset="0"/>
              </a:rPr>
              <a:t>Proje süresi, planlanan faaliyetleri gerçekleştirme süresi ve Proje Teklif Çağrısı ile uyumlu olmalı ve 4 ay ve katları olacak şekilde belirtilmelidir</a:t>
            </a:r>
            <a:r>
              <a:rPr lang="tr-TR" sz="2000" dirty="0" smtClean="0">
                <a:solidFill>
                  <a:srgbClr val="006597"/>
                </a:solidFill>
                <a:latin typeface="Calibri" panose="020F0502020204030204" pitchFamily="34" charset="0"/>
              </a:rPr>
              <a:t>. </a:t>
            </a:r>
            <a:endParaRPr lang="tr-TR" sz="2000" dirty="0">
              <a:solidFill>
                <a:srgbClr val="006597"/>
              </a:solidFill>
              <a:latin typeface="Calibri" panose="020F0502020204030204" pitchFamily="34" charset="0"/>
            </a:endParaRPr>
          </a:p>
          <a:p>
            <a:pPr algn="just">
              <a:spcAft>
                <a:spcPts val="600"/>
              </a:spcAft>
            </a:pPr>
            <a:endParaRPr lang="tr-TR" sz="2000" dirty="0" smtClean="0">
              <a:solidFill>
                <a:srgbClr val="006597"/>
              </a:solidFill>
              <a:latin typeface="Calibri" panose="020F0502020204030204" pitchFamily="34" charset="0"/>
            </a:endParaRPr>
          </a:p>
          <a:p>
            <a:pPr algn="just">
              <a:spcAft>
                <a:spcPts val="600"/>
              </a:spcAft>
            </a:pPr>
            <a:endParaRPr lang="tr-TR" sz="2000" dirty="0" smtClean="0">
              <a:solidFill>
                <a:srgbClr val="006597"/>
              </a:solidFill>
              <a:latin typeface="Calibri" panose="020F0502020204030204" pitchFamily="34" charset="0"/>
            </a:endParaRPr>
          </a:p>
          <a:p>
            <a:pPr algn="just">
              <a:spcAft>
                <a:spcPts val="600"/>
              </a:spcAft>
            </a:pPr>
            <a:endParaRPr lang="tr-TR" sz="2000" dirty="0">
              <a:solidFill>
                <a:srgbClr val="006597"/>
              </a:solidFill>
              <a:latin typeface="Calibri" panose="020F0502020204030204" pitchFamily="34" charset="0"/>
            </a:endParaRPr>
          </a:p>
        </p:txBody>
      </p:sp>
      <p:grpSp>
        <p:nvGrpSpPr>
          <p:cNvPr id="5" name="Grup 4"/>
          <p:cNvGrpSpPr/>
          <p:nvPr/>
        </p:nvGrpSpPr>
        <p:grpSpPr>
          <a:xfrm>
            <a:off x="467544" y="413450"/>
            <a:ext cx="8064896" cy="338554"/>
            <a:chOff x="467544" y="654735"/>
            <a:chExt cx="8064896" cy="338554"/>
          </a:xfrm>
        </p:grpSpPr>
        <p:sp>
          <p:nvSpPr>
            <p:cNvPr id="7" name="3 Metin kutusu"/>
            <p:cNvSpPr txBox="1"/>
            <p:nvPr/>
          </p:nvSpPr>
          <p:spPr>
            <a:xfrm>
              <a:off x="539552" y="654735"/>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 name="Metin kutusu 2"/>
          <p:cNvSpPr txBox="1"/>
          <p:nvPr/>
        </p:nvSpPr>
        <p:spPr>
          <a:xfrm>
            <a:off x="957401" y="3704332"/>
            <a:ext cx="7776864" cy="1077218"/>
          </a:xfrm>
          <a:prstGeom prst="rect">
            <a:avLst/>
          </a:prstGeom>
          <a:solidFill>
            <a:schemeClr val="accent6">
              <a:lumMod val="40000"/>
              <a:lumOff val="60000"/>
            </a:schemeClr>
          </a:solidFill>
        </p:spPr>
        <p:txBody>
          <a:bodyPr wrap="square" rtlCol="0">
            <a:spAutoFit/>
          </a:bodyPr>
          <a:lstStyle/>
          <a:p>
            <a:pPr algn="just"/>
            <a:r>
              <a:rPr lang="tr-TR" sz="1600" b="1" i="1" dirty="0"/>
              <a:t>Program kapsamında desteklenecek projenin </a:t>
            </a:r>
            <a:r>
              <a:rPr lang="tr-TR" sz="1600" b="1" i="1" dirty="0" smtClean="0"/>
              <a:t>asgari ve azami süresi </a:t>
            </a:r>
            <a:r>
              <a:rPr lang="tr-TR" sz="1600" b="1" i="1" dirty="0"/>
              <a:t>Proje Teklif Çağrısında belirlenir. Burada belirtilen </a:t>
            </a:r>
            <a:r>
              <a:rPr lang="tr-TR" sz="1600" b="1" i="1" dirty="0" smtClean="0"/>
              <a:t>süre, </a:t>
            </a:r>
            <a:r>
              <a:rPr lang="tr-TR" sz="1600" b="1" i="1" dirty="0"/>
              <a:t>Başvuru </a:t>
            </a:r>
            <a:r>
              <a:rPr lang="tr-TR" sz="1600" b="1" i="1" dirty="0" err="1"/>
              <a:t>Formu’nun</a:t>
            </a:r>
            <a:r>
              <a:rPr lang="tr-TR" sz="1600" b="1" i="1" dirty="0"/>
              <a:t> </a:t>
            </a:r>
            <a:r>
              <a:rPr lang="tr-TR" sz="1600" b="1" i="1" dirty="0" smtClean="0">
                <a:solidFill>
                  <a:srgbClr val="FF0000"/>
                </a:solidFill>
              </a:rPr>
              <a:t>3. </a:t>
            </a:r>
            <a:r>
              <a:rPr lang="tr-TR" sz="1600" b="1" i="1" dirty="0" smtClean="0"/>
              <a:t>Bölümünde </a:t>
            </a:r>
            <a:r>
              <a:rPr lang="tr-TR" sz="1600" b="1" i="1" dirty="0"/>
              <a:t>yer alan </a:t>
            </a:r>
            <a:r>
              <a:rPr lang="tr-TR" sz="1600" b="1" i="1" dirty="0" smtClean="0"/>
              <a:t>Faaliyet-Zaman </a:t>
            </a:r>
            <a:r>
              <a:rPr lang="tr-TR" sz="1600" b="1" i="1" dirty="0"/>
              <a:t>Planı ile uyumlu olmalıdır. Ayrıca </a:t>
            </a:r>
            <a:r>
              <a:rPr lang="tr-TR" sz="1600" b="1" i="1" dirty="0" smtClean="0">
                <a:solidFill>
                  <a:srgbClr val="FF0000"/>
                </a:solidFill>
              </a:rPr>
              <a:t>4.1.</a:t>
            </a:r>
            <a:r>
              <a:rPr lang="tr-TR" sz="1600" b="1" i="1" dirty="0" smtClean="0"/>
              <a:t> </a:t>
            </a:r>
            <a:r>
              <a:rPr lang="tr-TR" sz="1600" b="1" i="1" dirty="0"/>
              <a:t>Bölümdeki </a:t>
            </a:r>
            <a:r>
              <a:rPr lang="tr-TR" sz="1600" b="1" i="1" dirty="0" smtClean="0"/>
              <a:t>Talep Edilen Giderler </a:t>
            </a:r>
            <a:r>
              <a:rPr lang="tr-TR" sz="1600" b="1" i="1" dirty="0"/>
              <a:t>Tablosunda talep edilen personelin çalışma süresi belirtilen proje süresini aşmamalıdır</a:t>
            </a:r>
            <a:r>
              <a:rPr lang="tr-TR" sz="1600" b="1" i="1" dirty="0" smtClean="0"/>
              <a:t>.</a:t>
            </a:r>
            <a:endParaRPr lang="tr-TR" sz="1600" dirty="0"/>
          </a:p>
        </p:txBody>
      </p:sp>
      <p:sp>
        <p:nvSpPr>
          <p:cNvPr id="12"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59</a:t>
            </a:fld>
            <a:endParaRPr lang="en-CA" dirty="0">
              <a:latin typeface="Calibri" panose="020F0502020204030204" pitchFamily="34" charset="0"/>
            </a:endParaRPr>
          </a:p>
        </p:txBody>
      </p:sp>
    </p:spTree>
    <p:extLst>
      <p:ext uri="{BB962C8B-B14F-4D97-AF65-F5344CB8AC3E}">
        <p14:creationId xmlns:p14="http://schemas.microsoft.com/office/powerpoint/2010/main" val="359186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96144" y="968048"/>
            <a:ext cx="8280920" cy="561660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spcBef>
                <a:spcPts val="600"/>
              </a:spcBef>
            </a:pPr>
            <a:r>
              <a:rPr lang="tr-TR" sz="1800" b="1" dirty="0">
                <a:solidFill>
                  <a:srgbClr val="006597"/>
                </a:solidFill>
                <a:latin typeface="Calibri" panose="020F0502020204030204" pitchFamily="34" charset="0"/>
                <a:cs typeface="Calibri" panose="020F0502020204030204" pitchFamily="34" charset="0"/>
              </a:rPr>
              <a:t>Başvuru </a:t>
            </a:r>
            <a:r>
              <a:rPr lang="tr-TR" sz="1800" b="1" dirty="0" err="1">
                <a:solidFill>
                  <a:srgbClr val="006597"/>
                </a:solidFill>
                <a:latin typeface="Calibri" panose="020F0502020204030204" pitchFamily="34" charset="0"/>
                <a:cs typeface="Calibri" panose="020F0502020204030204" pitchFamily="34" charset="0"/>
              </a:rPr>
              <a:t>Formu’nun</a:t>
            </a:r>
            <a:r>
              <a:rPr lang="tr-TR" sz="1800" b="1" dirty="0">
                <a:solidFill>
                  <a:srgbClr val="006597"/>
                </a:solidFill>
                <a:latin typeface="Calibri" panose="020F0502020204030204" pitchFamily="34" charset="0"/>
                <a:cs typeface="Calibri" panose="020F0502020204030204" pitchFamily="34" charset="0"/>
              </a:rPr>
              <a:t> 1.1. Başvuru Sahibine İlişkin Bilgiler </a:t>
            </a:r>
            <a:r>
              <a:rPr lang="tr-TR" sz="1800" dirty="0">
                <a:solidFill>
                  <a:srgbClr val="006597"/>
                </a:solidFill>
                <a:latin typeface="Calibri" panose="020F0502020204030204" pitchFamily="34" charset="0"/>
                <a:cs typeface="Calibri" panose="020F0502020204030204" pitchFamily="34" charset="0"/>
              </a:rPr>
              <a:t>bölümü sistem tarafından otomatik olarak getirilmektedir.</a:t>
            </a:r>
          </a:p>
          <a:p>
            <a:pPr lvl="0" algn="just">
              <a:spcBef>
                <a:spcPts val="600"/>
              </a:spcBef>
            </a:pPr>
            <a:r>
              <a:rPr lang="tr-TR" sz="1800" b="1" dirty="0">
                <a:solidFill>
                  <a:srgbClr val="006597"/>
                </a:solidFill>
                <a:latin typeface="Calibri" panose="020F0502020204030204" pitchFamily="34" charset="0"/>
                <a:cs typeface="Calibri" panose="020F0502020204030204" pitchFamily="34" charset="0"/>
              </a:rPr>
              <a:t>Başvuru </a:t>
            </a:r>
            <a:r>
              <a:rPr lang="tr-TR" sz="1800" b="1" dirty="0" err="1">
                <a:solidFill>
                  <a:srgbClr val="006597"/>
                </a:solidFill>
                <a:latin typeface="Calibri" panose="020F0502020204030204" pitchFamily="34" charset="0"/>
                <a:cs typeface="Calibri" panose="020F0502020204030204" pitchFamily="34" charset="0"/>
              </a:rPr>
              <a:t>Formu’nun</a:t>
            </a:r>
            <a:r>
              <a:rPr lang="tr-TR" sz="1800" b="1" dirty="0">
                <a:solidFill>
                  <a:srgbClr val="006597"/>
                </a:solidFill>
                <a:latin typeface="Calibri" panose="020F0502020204030204" pitchFamily="34" charset="0"/>
                <a:cs typeface="Calibri" panose="020F0502020204030204" pitchFamily="34" charset="0"/>
              </a:rPr>
              <a:t> 1.2.1. Proje ile Beklenen Sonuçlar </a:t>
            </a:r>
            <a:r>
              <a:rPr lang="tr-TR" sz="1800" dirty="0">
                <a:solidFill>
                  <a:srgbClr val="006597"/>
                </a:solidFill>
                <a:latin typeface="Calibri" panose="020F0502020204030204" pitchFamily="34" charset="0"/>
                <a:cs typeface="Calibri" panose="020F0502020204030204" pitchFamily="34" charset="0"/>
              </a:rPr>
              <a:t>bölümünde; proje süresi sonunda elde edilmesi beklenen somut ve ölçülebilir kazanımlar yazılacaktır. Bu bölüm, proje sonuç raporunun değerlendirilmesinde esas teşkil etmektedir. Bu nedenle, bu bölüme uzun vadeli hedefler değil, proje bittiğinde varılacak sonuçlar yazılmalıdır. “Beklenen sonuçlar” olarak tanımlanan hususlara proje sonucunda erişme düzeyi, proje sonucunun başarılı veya başarısız tamamlanma kararının alınmasında etkili </a:t>
            </a:r>
            <a:r>
              <a:rPr lang="tr-TR" sz="1800" dirty="0" smtClean="0">
                <a:solidFill>
                  <a:srgbClr val="006597"/>
                </a:solidFill>
                <a:latin typeface="Calibri" panose="020F0502020204030204" pitchFamily="34" charset="0"/>
                <a:cs typeface="Calibri" panose="020F0502020204030204" pitchFamily="34" charset="0"/>
              </a:rPr>
              <a:t>olacaktır.</a:t>
            </a:r>
          </a:p>
          <a:p>
            <a:pPr lvl="0" algn="just">
              <a:spcBef>
                <a:spcPts val="600"/>
              </a:spcBef>
            </a:pPr>
            <a:r>
              <a:rPr lang="tr-TR" sz="1800" b="1" dirty="0" smtClean="0">
                <a:solidFill>
                  <a:srgbClr val="006597"/>
                </a:solidFill>
                <a:latin typeface="Calibri" panose="020F0502020204030204" pitchFamily="34" charset="0"/>
                <a:cs typeface="Calibri" panose="020F0502020204030204" pitchFamily="34" charset="0"/>
              </a:rPr>
              <a:t>Başvuru </a:t>
            </a:r>
            <a:r>
              <a:rPr lang="tr-TR" sz="1800" b="1" dirty="0" err="1">
                <a:solidFill>
                  <a:srgbClr val="006597"/>
                </a:solidFill>
                <a:latin typeface="Calibri" panose="020F0502020204030204" pitchFamily="34" charset="0"/>
                <a:cs typeface="Calibri" panose="020F0502020204030204" pitchFamily="34" charset="0"/>
              </a:rPr>
              <a:t>Formu’nun</a:t>
            </a:r>
            <a:r>
              <a:rPr lang="tr-TR" sz="1800" b="1" dirty="0">
                <a:solidFill>
                  <a:srgbClr val="006597"/>
                </a:solidFill>
                <a:latin typeface="Calibri" panose="020F0502020204030204" pitchFamily="34" charset="0"/>
                <a:cs typeface="Calibri" panose="020F0502020204030204" pitchFamily="34" charset="0"/>
              </a:rPr>
              <a:t> 1.2.2. Başvuru Sahibinin Sektörü, Bağlı Olduğu Oda, Bulunduğu Yer </a:t>
            </a:r>
            <a:r>
              <a:rPr lang="tr-TR" sz="1800" dirty="0">
                <a:solidFill>
                  <a:srgbClr val="006597"/>
                </a:solidFill>
                <a:latin typeface="Calibri" panose="020F0502020204030204" pitchFamily="34" charset="0"/>
                <a:cs typeface="Calibri" panose="020F0502020204030204" pitchFamily="34" charset="0"/>
              </a:rPr>
              <a:t>bölümü sistem tarafından otomatik olarak </a:t>
            </a:r>
            <a:r>
              <a:rPr lang="tr-TR" sz="1800" dirty="0" smtClean="0">
                <a:solidFill>
                  <a:srgbClr val="006597"/>
                </a:solidFill>
                <a:latin typeface="Calibri" panose="020F0502020204030204" pitchFamily="34" charset="0"/>
                <a:cs typeface="Calibri" panose="020F0502020204030204" pitchFamily="34" charset="0"/>
              </a:rPr>
              <a:t>getirilmektedir.</a:t>
            </a:r>
          </a:p>
          <a:p>
            <a:pPr lvl="0" algn="just">
              <a:spcBef>
                <a:spcPts val="600"/>
              </a:spcBef>
            </a:pPr>
            <a:r>
              <a:rPr lang="tr-TR" sz="1800" b="1" dirty="0" smtClean="0">
                <a:solidFill>
                  <a:srgbClr val="006597"/>
                </a:solidFill>
                <a:latin typeface="Calibri" panose="020F0502020204030204" pitchFamily="34" charset="0"/>
                <a:cs typeface="Calibri" panose="020F0502020204030204" pitchFamily="34" charset="0"/>
              </a:rPr>
              <a:t>Başvuru </a:t>
            </a:r>
            <a:r>
              <a:rPr lang="tr-TR" sz="1800" b="1" dirty="0" err="1">
                <a:solidFill>
                  <a:srgbClr val="006597"/>
                </a:solidFill>
                <a:latin typeface="Calibri" panose="020F0502020204030204" pitchFamily="34" charset="0"/>
                <a:cs typeface="Calibri" panose="020F0502020204030204" pitchFamily="34" charset="0"/>
              </a:rPr>
              <a:t>Formu’nun</a:t>
            </a:r>
            <a:r>
              <a:rPr lang="tr-TR" sz="1800" b="1" dirty="0">
                <a:solidFill>
                  <a:srgbClr val="006597"/>
                </a:solidFill>
                <a:latin typeface="Calibri" panose="020F0502020204030204" pitchFamily="34" charset="0"/>
                <a:cs typeface="Calibri" panose="020F0502020204030204" pitchFamily="34" charset="0"/>
              </a:rPr>
              <a:t> 1.2.3. Başvuru Sahibinin Sahip Olduğu </a:t>
            </a:r>
            <a:r>
              <a:rPr lang="tr-TR" sz="1800" b="1" dirty="0" smtClean="0">
                <a:solidFill>
                  <a:srgbClr val="006597"/>
                </a:solidFill>
                <a:latin typeface="Calibri" panose="020F0502020204030204" pitchFamily="34" charset="0"/>
                <a:cs typeface="Calibri" panose="020F0502020204030204" pitchFamily="34" charset="0"/>
              </a:rPr>
              <a:t>Belgeler / Sertifikalar </a:t>
            </a:r>
            <a:r>
              <a:rPr lang="tr-TR" sz="1800" dirty="0">
                <a:solidFill>
                  <a:srgbClr val="006597"/>
                </a:solidFill>
                <a:latin typeface="Calibri" panose="020F0502020204030204" pitchFamily="34" charset="0"/>
                <a:cs typeface="Calibri" panose="020F0502020204030204" pitchFamily="34" charset="0"/>
              </a:rPr>
              <a:t>bölümünde işletmenizde belirtilen belge/sertifikalardan varsa sahip olduklarınızı işaretlemeniz gerekmektedir. Belirtilenler dışında belge/sertifika olması durumunda ise diğer seçeneğinde (birden fazla ise aralarına virgül koyarak) belirtebilirsiniz.</a:t>
            </a:r>
          </a:p>
          <a:p>
            <a:pPr lvl="0" algn="just"/>
            <a:endParaRPr lang="tr-TR" sz="1800" dirty="0">
              <a:solidFill>
                <a:srgbClr val="006597"/>
              </a:solidFill>
              <a:latin typeface="Calibri" panose="020F0502020204030204" pitchFamily="34" charset="0"/>
              <a:cs typeface="Calibri" panose="020F0502020204030204" pitchFamily="34" charset="0"/>
            </a:endParaRPr>
          </a:p>
        </p:txBody>
      </p:sp>
      <p:cxnSp>
        <p:nvCxnSpPr>
          <p:cNvPr id="9" name="Düz Bağlayıcı 8"/>
          <p:cNvCxnSpPr/>
          <p:nvPr/>
        </p:nvCxnSpPr>
        <p:spPr>
          <a:xfrm>
            <a:off x="467544" y="769096"/>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43054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60</a:t>
            </a:fld>
            <a:endParaRPr lang="en-CA" dirty="0">
              <a:latin typeface="Calibri" panose="020F0502020204030204" pitchFamily="34" charset="0"/>
            </a:endParaRPr>
          </a:p>
        </p:txBody>
      </p:sp>
    </p:spTree>
    <p:extLst>
      <p:ext uri="{BB962C8B-B14F-4D97-AF65-F5344CB8AC3E}">
        <p14:creationId xmlns:p14="http://schemas.microsoft.com/office/powerpoint/2010/main" val="4507283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96144" y="968048"/>
            <a:ext cx="8280920" cy="460854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1.2.4. Başvuru Sahibinin Kullandığı Yazılımlar </a:t>
            </a:r>
            <a:r>
              <a:rPr lang="tr-TR" sz="1800" dirty="0">
                <a:solidFill>
                  <a:srgbClr val="006597"/>
                </a:solidFill>
                <a:latin typeface="Calibri" panose="020F0502020204030204" pitchFamily="34" charset="0"/>
              </a:rPr>
              <a:t>bölümünde belirtilen yazılımlardan varsa sahip olduklarınızı işaretlemeniz gerekmektedir.</a:t>
            </a:r>
          </a:p>
          <a:p>
            <a:pPr lvl="0" algn="just"/>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1.2.5. Finansal ve Çalışan Bilgileri</a:t>
            </a:r>
            <a:r>
              <a:rPr lang="tr-TR" sz="1800" dirty="0">
                <a:solidFill>
                  <a:srgbClr val="006597"/>
                </a:solidFill>
                <a:latin typeface="Calibri" panose="020F0502020204030204" pitchFamily="34" charset="0"/>
              </a:rPr>
              <a:t> bölümünde işletmenin finansal bilgileri onaylı Kurumlar/Gelir Vergisi Beyannamesine göre ilgili kurum </a:t>
            </a:r>
            <a:r>
              <a:rPr lang="tr-TR" sz="1800" dirty="0" err="1">
                <a:solidFill>
                  <a:srgbClr val="006597"/>
                </a:solidFill>
                <a:latin typeface="Calibri" panose="020F0502020204030204" pitchFamily="34" charset="0"/>
              </a:rPr>
              <a:t>veritabanından</a:t>
            </a:r>
            <a:r>
              <a:rPr lang="tr-TR" sz="1800" dirty="0">
                <a:solidFill>
                  <a:srgbClr val="006597"/>
                </a:solidFill>
                <a:latin typeface="Calibri" panose="020F0502020204030204" pitchFamily="34" charset="0"/>
              </a:rPr>
              <a:t>, çalışan bilgileri onaylı KOBİ Bilgi Beyannamesinden veya ilgili kurum </a:t>
            </a:r>
            <a:r>
              <a:rPr lang="tr-TR" sz="1800" dirty="0" err="1">
                <a:solidFill>
                  <a:srgbClr val="006597"/>
                </a:solidFill>
                <a:latin typeface="Calibri" panose="020F0502020204030204" pitchFamily="34" charset="0"/>
              </a:rPr>
              <a:t>veritabanından</a:t>
            </a:r>
            <a:r>
              <a:rPr lang="tr-TR" sz="1800" dirty="0">
                <a:solidFill>
                  <a:srgbClr val="006597"/>
                </a:solidFill>
                <a:latin typeface="Calibri" panose="020F0502020204030204" pitchFamily="34" charset="0"/>
              </a:rPr>
              <a:t> otomatik olarak getirilecektir</a:t>
            </a:r>
            <a:r>
              <a:rPr lang="tr-TR" sz="1800" dirty="0" smtClean="0">
                <a:solidFill>
                  <a:srgbClr val="006597"/>
                </a:solidFill>
                <a:latin typeface="Calibri" panose="020F0502020204030204" pitchFamily="34" charset="0"/>
              </a:rPr>
              <a:t>.</a:t>
            </a:r>
          </a:p>
          <a:p>
            <a:pPr lvl="0" algn="just"/>
            <a:endParaRPr lang="tr-TR" sz="1800" dirty="0">
              <a:solidFill>
                <a:srgbClr val="006597"/>
              </a:solidFill>
              <a:latin typeface="Calibri" panose="020F0502020204030204" pitchFamily="34" charset="0"/>
            </a:endParaRPr>
          </a:p>
        </p:txBody>
      </p:sp>
      <p:cxnSp>
        <p:nvCxnSpPr>
          <p:cNvPr id="9" name="Düz Bağlayıcı 8"/>
          <p:cNvCxnSpPr/>
          <p:nvPr/>
        </p:nvCxnSpPr>
        <p:spPr>
          <a:xfrm>
            <a:off x="467544" y="769096"/>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43054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61</a:t>
            </a:fld>
            <a:endParaRPr lang="en-CA" dirty="0">
              <a:latin typeface="Calibri" panose="020F0502020204030204" pitchFamily="34" charset="0"/>
            </a:endParaRPr>
          </a:p>
        </p:txBody>
      </p:sp>
    </p:spTree>
    <p:extLst>
      <p:ext uri="{BB962C8B-B14F-4D97-AF65-F5344CB8AC3E}">
        <p14:creationId xmlns:p14="http://schemas.microsoft.com/office/powerpoint/2010/main" val="9518758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316416" y="34"/>
            <a:ext cx="720080" cy="507913"/>
          </a:xfrm>
          <a:prstGeom prst="rect">
            <a:avLst/>
          </a:prstGeom>
          <a:noFill/>
          <a:ln w="9525">
            <a:noFill/>
            <a:miter lim="800000"/>
            <a:headEnd/>
            <a:tailEnd/>
          </a:ln>
        </p:spPr>
      </p:pic>
      <p:sp>
        <p:nvSpPr>
          <p:cNvPr id="11" name="Rectangle 2"/>
          <p:cNvSpPr txBox="1">
            <a:spLocks noChangeArrowheads="1"/>
          </p:cNvSpPr>
          <p:nvPr/>
        </p:nvSpPr>
        <p:spPr>
          <a:xfrm>
            <a:off x="251520" y="644251"/>
            <a:ext cx="8496944" cy="56506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spcAft>
                <a:spcPts val="600"/>
              </a:spcAft>
              <a:buNone/>
            </a:pPr>
            <a:r>
              <a:rPr lang="tr-TR" sz="1800" b="1" dirty="0">
                <a:solidFill>
                  <a:srgbClr val="FF0000"/>
                </a:solidFill>
                <a:latin typeface="Calibri" panose="020F0502020204030204" pitchFamily="34" charset="0"/>
              </a:rPr>
              <a:t>Proje dokümanının </a:t>
            </a:r>
            <a:r>
              <a:rPr lang="tr-TR" sz="1800" b="1" dirty="0" smtClean="0">
                <a:solidFill>
                  <a:srgbClr val="FF0000"/>
                </a:solidFill>
                <a:latin typeface="Calibri" panose="020F0502020204030204" pitchFamily="34" charset="0"/>
              </a:rPr>
              <a:t>2.1 </a:t>
            </a:r>
            <a:r>
              <a:rPr lang="tr-TR" sz="1800" b="1" dirty="0">
                <a:solidFill>
                  <a:srgbClr val="FF0000"/>
                </a:solidFill>
                <a:latin typeface="Calibri" panose="020F0502020204030204" pitchFamily="34" charset="0"/>
              </a:rPr>
              <a:t>– </a:t>
            </a:r>
            <a:r>
              <a:rPr lang="tr-TR" sz="1800" b="1" dirty="0" smtClean="0">
                <a:solidFill>
                  <a:srgbClr val="FF0000"/>
                </a:solidFill>
                <a:latin typeface="Calibri" panose="020F0502020204030204" pitchFamily="34" charset="0"/>
              </a:rPr>
              <a:t>2.11 </a:t>
            </a:r>
            <a:r>
              <a:rPr lang="tr-TR" sz="1800" b="1" dirty="0">
                <a:solidFill>
                  <a:srgbClr val="FF0000"/>
                </a:solidFill>
                <a:latin typeface="Calibri" panose="020F0502020204030204" pitchFamily="34" charset="0"/>
              </a:rPr>
              <a:t>arasındaki bölümler, sistemdeki şablon doküman kullanılarak bilgisayarda hazırlanacak ve sisteme </a:t>
            </a:r>
            <a:r>
              <a:rPr lang="tr-TR" sz="1800" b="1" u="sng" dirty="0">
                <a:solidFill>
                  <a:srgbClr val="FF0000"/>
                </a:solidFill>
                <a:latin typeface="Calibri" panose="020F0502020204030204" pitchFamily="34" charset="0"/>
              </a:rPr>
              <a:t>ek olarak </a:t>
            </a:r>
            <a:r>
              <a:rPr lang="tr-TR" sz="1800" b="1" dirty="0">
                <a:solidFill>
                  <a:srgbClr val="FF0000"/>
                </a:solidFill>
                <a:latin typeface="Calibri" panose="020F0502020204030204" pitchFamily="34" charset="0"/>
              </a:rPr>
              <a:t>yüklenecektir.</a:t>
            </a:r>
          </a:p>
          <a:p>
            <a:pPr lvl="0" algn="just"/>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2.1. Başvuru Sahibi İşletmenin Tarihçesi, Mevcut Faaliyetleri, Ortakları ve Proje Deneyimleri </a:t>
            </a:r>
            <a:r>
              <a:rPr lang="tr-TR" sz="1800" dirty="0">
                <a:solidFill>
                  <a:srgbClr val="006597"/>
                </a:solidFill>
                <a:latin typeface="Calibri" panose="020F0502020204030204" pitchFamily="34" charset="0"/>
              </a:rPr>
              <a:t>bölümünde, işletmenin kurulduğu tarihten bu yana geçirdiği aşamalar yazılmalı, işletmenin mevcut durumu ve ortakları hakkında kısa bilgiler verilmeli ve yürüttüğü ya da halen yürütmekte olduğu projeler varsa belirtilmelidir.</a:t>
            </a:r>
          </a:p>
          <a:p>
            <a:pPr lvl="0" algn="just"/>
            <a:r>
              <a:rPr lang="tr-TR" sz="1800" dirty="0">
                <a:solidFill>
                  <a:srgbClr val="006597"/>
                </a:solidFill>
                <a:latin typeface="Calibri" panose="020F0502020204030204" pitchFamily="34" charset="0"/>
              </a:rPr>
              <a:t> </a:t>
            </a:r>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2.2. Proje Konusu İle İlgili Mevcut Durum </a:t>
            </a:r>
            <a:r>
              <a:rPr lang="tr-TR" sz="1800" dirty="0">
                <a:solidFill>
                  <a:srgbClr val="006597"/>
                </a:solidFill>
                <a:latin typeface="Calibri" panose="020F0502020204030204" pitchFamily="34" charset="0"/>
              </a:rPr>
              <a:t>bölümünde; proje konusuyla ilgili olarak işletmenin mevcut faaliyetleri ve ihtiyaçların mevcut durumda nasıl karşılandığı açıklanacaktır. Kutucuk içinde Proje Teklif Çağrısına özel alt başlıklar bulunmaktaysa, açıklamalar bu alt başlıklar altında yapılacaktır.</a:t>
            </a:r>
          </a:p>
          <a:p>
            <a:pPr lvl="0" algn="just"/>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2.3. Projenin Amacı ve Gerekçesi </a:t>
            </a:r>
            <a:r>
              <a:rPr lang="tr-TR" sz="1800" dirty="0">
                <a:solidFill>
                  <a:srgbClr val="006597"/>
                </a:solidFill>
                <a:latin typeface="Calibri" panose="020F0502020204030204" pitchFamily="34" charset="0"/>
              </a:rPr>
              <a:t>bölümünde; projeye hangi nedenlerle ihtiyaç duyulduğu ve proje ile nelerin amaçlandığı açıklanacaktır. Proje amacı ve gerekçesinin Proje Teklif Çağrısı ile ilişkisi belirtilecektir.</a:t>
            </a:r>
          </a:p>
          <a:p>
            <a:pPr lvl="0" algn="just"/>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2.4. Projenin Konusu </a:t>
            </a:r>
            <a:r>
              <a:rPr lang="tr-TR" sz="1800" dirty="0">
                <a:solidFill>
                  <a:srgbClr val="006597"/>
                </a:solidFill>
                <a:latin typeface="Calibri" panose="020F0502020204030204" pitchFamily="34" charset="0"/>
              </a:rPr>
              <a:t>bölümünde; proje kapsamında gerçekleştirilecek faaliyetler, proje bütünlüğünü yansıtacak şekilde ana hatlarıyla özetlenecektir.</a:t>
            </a:r>
          </a:p>
          <a:p>
            <a:pPr marL="0" lvl="0" indent="0" algn="just">
              <a:spcAft>
                <a:spcPts val="600"/>
              </a:spcAft>
              <a:buNone/>
            </a:pPr>
            <a:endParaRPr lang="tr-TR" sz="1800" dirty="0">
              <a:solidFill>
                <a:srgbClr val="006597"/>
              </a:solidFill>
              <a:latin typeface="Calibri" panose="020F0502020204030204" pitchFamily="34" charset="0"/>
            </a:endParaRPr>
          </a:p>
          <a:p>
            <a:pPr algn="just">
              <a:spcAft>
                <a:spcPts val="600"/>
              </a:spcAft>
            </a:pPr>
            <a:endParaRPr lang="tr-TR" sz="1800" b="1" dirty="0">
              <a:solidFill>
                <a:srgbClr val="006597"/>
              </a:solidFill>
              <a:latin typeface="Calibri" panose="020F0502020204030204" pitchFamily="34" charset="0"/>
            </a:endParaRPr>
          </a:p>
        </p:txBody>
      </p:sp>
      <p:cxnSp>
        <p:nvCxnSpPr>
          <p:cNvPr id="9" name="Düz Bağlayıcı 8"/>
          <p:cNvCxnSpPr/>
          <p:nvPr/>
        </p:nvCxnSpPr>
        <p:spPr>
          <a:xfrm>
            <a:off x="467544" y="533551"/>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0393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62</a:t>
            </a:fld>
            <a:endParaRPr lang="en-CA" dirty="0">
              <a:latin typeface="Calibri" panose="020F0502020204030204" pitchFamily="34" charset="0"/>
            </a:endParaRPr>
          </a:p>
        </p:txBody>
      </p:sp>
    </p:spTree>
    <p:extLst>
      <p:ext uri="{BB962C8B-B14F-4D97-AF65-F5344CB8AC3E}">
        <p14:creationId xmlns:p14="http://schemas.microsoft.com/office/powerpoint/2010/main" val="39287350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287524" y="1312819"/>
            <a:ext cx="8424936" cy="499035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spcAft>
                <a:spcPts val="600"/>
              </a:spcAft>
            </a:pPr>
            <a:r>
              <a:rPr lang="tr-TR" sz="1800" b="1" i="1" dirty="0" smtClean="0">
                <a:solidFill>
                  <a:srgbClr val="006597"/>
                </a:solidFill>
                <a:latin typeface="Calibri" panose="020F0502020204030204" pitchFamily="34" charset="0"/>
              </a:rPr>
              <a:t>Başvuru </a:t>
            </a:r>
            <a:r>
              <a:rPr lang="tr-TR" sz="1800" b="1" i="1" dirty="0">
                <a:solidFill>
                  <a:srgbClr val="006597"/>
                </a:solidFill>
                <a:latin typeface="Calibri" panose="020F0502020204030204" pitchFamily="34" charset="0"/>
              </a:rPr>
              <a:t>formunun 2.5 Proje Hedef ve Faaliyetleri bölümünde; </a:t>
            </a:r>
            <a:r>
              <a:rPr lang="tr-TR" sz="1800" dirty="0">
                <a:solidFill>
                  <a:srgbClr val="006597"/>
                </a:solidFill>
                <a:latin typeface="Calibri" panose="020F0502020204030204" pitchFamily="34" charset="0"/>
              </a:rPr>
              <a:t>proje hedef ve faaliyetleri tüm detaylarıyla açıklanacaktır. Projenin HEDEFLERİ tanımlanacak, her bir HEDEFİN AÇIKLAMASI yazılacak, </a:t>
            </a:r>
            <a:r>
              <a:rPr lang="tr-TR" sz="1800" dirty="0" err="1">
                <a:solidFill>
                  <a:srgbClr val="006597"/>
                </a:solidFill>
                <a:latin typeface="Calibri" panose="020F0502020204030204" pitchFamily="34" charset="0"/>
              </a:rPr>
              <a:t>herbir</a:t>
            </a:r>
            <a:r>
              <a:rPr lang="tr-TR" sz="1800" dirty="0">
                <a:solidFill>
                  <a:srgbClr val="006597"/>
                </a:solidFill>
                <a:latin typeface="Calibri" panose="020F0502020204030204" pitchFamily="34" charset="0"/>
              </a:rPr>
              <a:t> hedefe ulaşmak için yürütülecek FAALİYETLER ve FAALİYETLERİN ÇIKTILARI maddeler halinde listelenecek, her bir HEDEFLE İLGİLİ PROJE GİDERLERİ gerekçeleriyle birlikte anlatılacaktır.  Bu bölüme yazılan faaliyetler “3.1 </a:t>
            </a:r>
            <a:r>
              <a:rPr lang="tr-TR" sz="1800" dirty="0" smtClean="0">
                <a:solidFill>
                  <a:srgbClr val="006597"/>
                </a:solidFill>
                <a:latin typeface="Calibri" panose="020F0502020204030204" pitchFamily="34" charset="0"/>
              </a:rPr>
              <a:t>Faaliyetler ve Faaliyet-Zaman </a:t>
            </a:r>
            <a:r>
              <a:rPr lang="tr-TR" sz="1800" dirty="0">
                <a:solidFill>
                  <a:srgbClr val="006597"/>
                </a:solidFill>
                <a:latin typeface="Calibri" panose="020F0502020204030204" pitchFamily="34" charset="0"/>
              </a:rPr>
              <a:t>Planı”  bölümündeki faaliyetleri ile aynı olacaktır.</a:t>
            </a:r>
          </a:p>
          <a:p>
            <a:pPr marL="0" lvl="0" indent="0" algn="just" defTabSz="363538">
              <a:spcAft>
                <a:spcPts val="600"/>
              </a:spcAft>
              <a:buNone/>
            </a:pPr>
            <a:r>
              <a:rPr lang="tr-TR" sz="1800" dirty="0">
                <a:solidFill>
                  <a:srgbClr val="006597"/>
                </a:solidFill>
                <a:latin typeface="Calibri" panose="020F0502020204030204" pitchFamily="34" charset="0"/>
              </a:rPr>
              <a:t>	</a:t>
            </a:r>
            <a:r>
              <a:rPr lang="tr-TR" sz="1800" dirty="0" smtClean="0">
                <a:solidFill>
                  <a:srgbClr val="006597"/>
                </a:solidFill>
                <a:latin typeface="Calibri" panose="020F0502020204030204" pitchFamily="34" charset="0"/>
              </a:rPr>
              <a:t>Faaliyet </a:t>
            </a:r>
            <a:r>
              <a:rPr lang="tr-TR" sz="1800" dirty="0">
                <a:solidFill>
                  <a:srgbClr val="006597"/>
                </a:solidFill>
                <a:latin typeface="Calibri" panose="020F0502020204030204" pitchFamily="34" charset="0"/>
              </a:rPr>
              <a:t>tanımları “gider ismi” şeklinde yazılmamalıdır. Gider sadece, bir faaliyetin </a:t>
            </a:r>
            <a:r>
              <a:rPr lang="tr-TR" sz="1800" dirty="0" smtClean="0">
                <a:solidFill>
                  <a:srgbClr val="006597"/>
                </a:solidFill>
                <a:latin typeface="Calibri" panose="020F0502020204030204" pitchFamily="34" charset="0"/>
              </a:rPr>
              <a:t>	gerçekleştirilmesi </a:t>
            </a:r>
            <a:r>
              <a:rPr lang="tr-TR" sz="1800" dirty="0">
                <a:solidFill>
                  <a:srgbClr val="006597"/>
                </a:solidFill>
                <a:latin typeface="Calibri" panose="020F0502020204030204" pitchFamily="34" charset="0"/>
              </a:rPr>
              <a:t>için satın alınacak ürün veya hizmetlerin adıdır. </a:t>
            </a:r>
          </a:p>
          <a:p>
            <a:pPr marL="0" lvl="0" indent="0" algn="just">
              <a:spcAft>
                <a:spcPts val="600"/>
              </a:spcAft>
              <a:buNone/>
            </a:pPr>
            <a:endParaRPr lang="tr-TR" sz="1800" b="1" dirty="0">
              <a:solidFill>
                <a:srgbClr val="006597"/>
              </a:solidFill>
              <a:latin typeface="Calibri" panose="020F0502020204030204" pitchFamily="34" charset="0"/>
            </a:endParaRPr>
          </a:p>
          <a:p>
            <a:pPr marL="0" lvl="0" indent="0" algn="just">
              <a:spcAft>
                <a:spcPts val="600"/>
              </a:spcAft>
              <a:buNone/>
            </a:pPr>
            <a:endParaRPr lang="tr-TR" sz="1800" b="1" dirty="0">
              <a:solidFill>
                <a:srgbClr val="006597"/>
              </a:solidFill>
              <a:latin typeface="Calibri" panose="020F0502020204030204" pitchFamily="34" charset="0"/>
            </a:endParaRP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63</a:t>
            </a:fld>
            <a:endParaRPr lang="en-CA" dirty="0">
              <a:latin typeface="Calibri" panose="020F0502020204030204" pitchFamily="34" charset="0"/>
            </a:endParaRPr>
          </a:p>
        </p:txBody>
      </p:sp>
      <p:pic>
        <p:nvPicPr>
          <p:cNvPr id="12"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cxnSp>
        <p:nvCxnSpPr>
          <p:cNvPr id="13" name="Düz Bağlayıcı 12"/>
          <p:cNvCxnSpPr/>
          <p:nvPr/>
        </p:nvCxnSpPr>
        <p:spPr>
          <a:xfrm>
            <a:off x="467544" y="679996"/>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3 Metin kutusu"/>
          <p:cNvSpPr txBox="1"/>
          <p:nvPr/>
        </p:nvSpPr>
        <p:spPr>
          <a:xfrm>
            <a:off x="683568" y="175940"/>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Tree>
    <p:extLst>
      <p:ext uri="{BB962C8B-B14F-4D97-AF65-F5344CB8AC3E}">
        <p14:creationId xmlns:p14="http://schemas.microsoft.com/office/powerpoint/2010/main" val="16016557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316416" y="34"/>
            <a:ext cx="720080" cy="507913"/>
          </a:xfrm>
          <a:prstGeom prst="rect">
            <a:avLst/>
          </a:prstGeom>
          <a:noFill/>
          <a:ln w="9525">
            <a:noFill/>
            <a:miter lim="800000"/>
            <a:headEnd/>
            <a:tailEnd/>
          </a:ln>
        </p:spPr>
      </p:pic>
      <p:cxnSp>
        <p:nvCxnSpPr>
          <p:cNvPr id="9" name="Düz Bağlayıcı 8"/>
          <p:cNvCxnSpPr/>
          <p:nvPr/>
        </p:nvCxnSpPr>
        <p:spPr>
          <a:xfrm>
            <a:off x="467544" y="559189"/>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0393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64</a:t>
            </a:fld>
            <a:endParaRPr lang="en-CA" dirty="0">
              <a:latin typeface="Calibri" panose="020F0502020204030204" pitchFamily="34" charset="0"/>
            </a:endParaRPr>
          </a:p>
        </p:txBody>
      </p:sp>
      <p:sp>
        <p:nvSpPr>
          <p:cNvPr id="3" name="Dikdörtgen 2"/>
          <p:cNvSpPr/>
          <p:nvPr/>
        </p:nvSpPr>
        <p:spPr>
          <a:xfrm>
            <a:off x="3805891" y="573341"/>
            <a:ext cx="1388201" cy="400110"/>
          </a:xfrm>
          <a:prstGeom prst="rect">
            <a:avLst/>
          </a:prstGeom>
        </p:spPr>
        <p:txBody>
          <a:bodyPr wrap="none">
            <a:spAutoFit/>
          </a:bodyPr>
          <a:lstStyle/>
          <a:p>
            <a:pPr marL="0" indent="0" algn="ctr">
              <a:spcBef>
                <a:spcPts val="600"/>
              </a:spcBef>
              <a:spcAft>
                <a:spcPts val="600"/>
              </a:spcAft>
              <a:buClr>
                <a:srgbClr val="52AADF"/>
              </a:buClr>
              <a:buNone/>
              <a:tabLst>
                <a:tab pos="723900" algn="l"/>
              </a:tabLst>
              <a:defRPr/>
            </a:pPr>
            <a:r>
              <a:rPr lang="tr-TR" sz="2000" b="1" dirty="0" smtClean="0">
                <a:solidFill>
                  <a:srgbClr val="FF0000"/>
                </a:solidFill>
              </a:rPr>
              <a:t>Hedef Kartı</a:t>
            </a:r>
            <a:endParaRPr lang="tr-TR" sz="2000" b="1" dirty="0">
              <a:solidFill>
                <a:srgbClr val="FF0000"/>
              </a:solidFill>
            </a:endParaRPr>
          </a:p>
        </p:txBody>
      </p:sp>
      <p:graphicFrame>
        <p:nvGraphicFramePr>
          <p:cNvPr id="11" name="Tablo 10"/>
          <p:cNvGraphicFramePr>
            <a:graphicFrameLocks noGrp="1"/>
          </p:cNvGraphicFramePr>
          <p:nvPr>
            <p:extLst>
              <p:ext uri="{D42A27DB-BD31-4B8C-83A1-F6EECF244321}">
                <p14:modId xmlns:p14="http://schemas.microsoft.com/office/powerpoint/2010/main" val="1857551175"/>
              </p:ext>
            </p:extLst>
          </p:nvPr>
        </p:nvGraphicFramePr>
        <p:xfrm>
          <a:off x="683568" y="968028"/>
          <a:ext cx="7966274" cy="5369404"/>
        </p:xfrm>
        <a:graphic>
          <a:graphicData uri="http://schemas.openxmlformats.org/drawingml/2006/table">
            <a:tbl>
              <a:tblPr firstRow="1" bandRow="1">
                <a:tableStyleId>{5C22544A-7EE6-4342-B048-85BDC9FD1C3A}</a:tableStyleId>
              </a:tblPr>
              <a:tblGrid>
                <a:gridCol w="2952330">
                  <a:extLst>
                    <a:ext uri="{9D8B030D-6E8A-4147-A177-3AD203B41FA5}">
                      <a16:colId xmlns:a16="http://schemas.microsoft.com/office/drawing/2014/main" xmlns="" val="47966621"/>
                    </a:ext>
                  </a:extLst>
                </a:gridCol>
                <a:gridCol w="5013944">
                  <a:extLst>
                    <a:ext uri="{9D8B030D-6E8A-4147-A177-3AD203B41FA5}">
                      <a16:colId xmlns:a16="http://schemas.microsoft.com/office/drawing/2014/main" xmlns="" val="4078720817"/>
                    </a:ext>
                  </a:extLst>
                </a:gridCol>
              </a:tblGrid>
              <a:tr h="377319">
                <a:tc gridSpan="2">
                  <a:txBody>
                    <a:bodyPr/>
                    <a:lstStyle/>
                    <a:p>
                      <a:pPr marL="444500" indent="12700" algn="l">
                        <a:lnSpc>
                          <a:spcPct val="115000"/>
                        </a:lnSpc>
                        <a:spcAft>
                          <a:spcPts val="0"/>
                        </a:spcAft>
                      </a:pPr>
                      <a:r>
                        <a:rPr lang="tr-TR" sz="1800" b="1" dirty="0" smtClean="0">
                          <a:effectLst/>
                          <a:latin typeface="Calibri" panose="020F0502020204030204" pitchFamily="34" charset="0"/>
                          <a:cs typeface="Calibri" panose="020F0502020204030204" pitchFamily="34" charset="0"/>
                        </a:rPr>
                        <a:t>Hedef 1  </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a:tc>
                <a:tc hMerge="1">
                  <a:txBody>
                    <a:bodyPr/>
                    <a:lstStyle/>
                    <a:p>
                      <a:endParaRPr lang="tr-TR" sz="1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2383941679"/>
                  </a:ext>
                </a:extLst>
              </a:tr>
              <a:tr h="77311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Hedef tanımı:</a:t>
                      </a:r>
                      <a:endParaRPr lang="tr-TR" sz="1400" b="1" dirty="0" smtClean="0">
                        <a:effectLst/>
                        <a:latin typeface="Calibri" panose="020F0502020204030204" pitchFamily="34" charset="0"/>
                        <a:ea typeface="Times New Roman" panose="02020603050405020304" pitchFamily="18" charset="0"/>
                        <a:cs typeface="Calibri" panose="020F0502020204030204" pitchFamily="34" charset="0"/>
                      </a:endParaRPr>
                    </a:p>
                    <a:p>
                      <a:endParaRPr lang="tr-TR" sz="1400" b="1" dirty="0">
                        <a:latin typeface="Calibri" panose="020F0502020204030204" pitchFamily="34" charset="0"/>
                        <a:cs typeface="Calibri" panose="020F050202020403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Proje amacına ulaşmayı sağlayacak alt hedeflerin birincisinin tanımını aşağıdaki kutucuğa “…. ….. ….…..  ………..</a:t>
                      </a:r>
                      <a:r>
                        <a:rPr lang="tr-TR" sz="1400" b="1" dirty="0" err="1" smtClean="0">
                          <a:effectLst/>
                          <a:latin typeface="Calibri" panose="020F0502020204030204" pitchFamily="34" charset="0"/>
                          <a:cs typeface="Calibri" panose="020F0502020204030204" pitchFamily="34" charset="0"/>
                        </a:rPr>
                        <a:t>mesi</a:t>
                      </a:r>
                      <a:r>
                        <a:rPr lang="tr-TR" sz="1400" b="1" dirty="0" smtClean="0">
                          <a:effectLst/>
                          <a:latin typeface="Calibri" panose="020F0502020204030204" pitchFamily="34" charset="0"/>
                          <a:cs typeface="Calibri" panose="020F0502020204030204" pitchFamily="34" charset="0"/>
                        </a:rPr>
                        <a:t>” formatında yazınız.)</a:t>
                      </a:r>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489641482"/>
                  </a:ext>
                </a:extLst>
              </a:tr>
              <a:tr h="710712">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endParaRPr lang="tr-TR" sz="1400" b="1" dirty="0" smtClean="0">
                        <a:latin typeface="Calibri" panose="020F0502020204030204" pitchFamily="34" charset="0"/>
                        <a:cs typeface="Calibri" panose="020F0502020204030204" pitchFamily="34" charset="0"/>
                      </a:endParaRPr>
                    </a:p>
                    <a:p>
                      <a:endParaRPr lang="tr-TR" sz="1400" b="1" dirty="0" smtClean="0">
                        <a:latin typeface="Calibri" panose="020F0502020204030204" pitchFamily="34" charset="0"/>
                        <a:cs typeface="Calibri" panose="020F0502020204030204" pitchFamily="34" charset="0"/>
                      </a:endParaRPr>
                    </a:p>
                    <a:p>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93327663"/>
                  </a:ext>
                </a:extLst>
              </a:tr>
              <a:tr h="503421">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Hedef açıklaması ve bu hedef kapsamında yürütülecek faaliyetler:</a:t>
                      </a:r>
                      <a:endParaRPr lang="tr-TR" sz="1400" b="1" dirty="0" smtClean="0">
                        <a:effectLst/>
                        <a:latin typeface="Calibri" panose="020F0502020204030204" pitchFamily="34" charset="0"/>
                        <a:ea typeface="Times New Roman" panose="02020603050405020304" pitchFamily="18" charset="0"/>
                        <a:cs typeface="Calibri" panose="020F0502020204030204" pitchFamily="34" charset="0"/>
                      </a:endParaRPr>
                    </a:p>
                    <a:p>
                      <a:endParaRPr lang="tr-TR" sz="1400" b="1" dirty="0">
                        <a:latin typeface="Calibri" panose="020F0502020204030204" pitchFamily="34" charset="0"/>
                        <a:cs typeface="Calibri" panose="020F050202020403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Bu hedef kapsamında yürütülecek faaliyetleri ve gerekçelerini </a:t>
                      </a:r>
                      <a:r>
                        <a:rPr lang="tr-TR" sz="1400" b="1" u="sng" dirty="0" smtClean="0">
                          <a:effectLst/>
                          <a:latin typeface="Calibri" panose="020F0502020204030204" pitchFamily="34" charset="0"/>
                          <a:cs typeface="Calibri" panose="020F0502020204030204" pitchFamily="34" charset="0"/>
                        </a:rPr>
                        <a:t>DETAYLI OLARAK</a:t>
                      </a:r>
                      <a:r>
                        <a:rPr lang="tr-TR" sz="1400" b="1" dirty="0" smtClean="0">
                          <a:effectLst/>
                          <a:latin typeface="Calibri" panose="020F0502020204030204" pitchFamily="34" charset="0"/>
                          <a:cs typeface="Calibri" panose="020F0502020204030204" pitchFamily="34" charset="0"/>
                        </a:rPr>
                        <a:t> anlatınız.) </a:t>
                      </a:r>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4257318548"/>
                  </a:ext>
                </a:extLst>
              </a:tr>
              <a:tr h="710712">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endParaRPr lang="tr-TR" sz="1400" b="1" dirty="0" smtClean="0">
                        <a:latin typeface="Calibri" panose="020F0502020204030204" pitchFamily="34" charset="0"/>
                        <a:cs typeface="Calibri" panose="020F0502020204030204" pitchFamily="34" charset="0"/>
                      </a:endParaRPr>
                    </a:p>
                    <a:p>
                      <a:endParaRPr lang="tr-TR" sz="1400" b="1" dirty="0" smtClean="0">
                        <a:latin typeface="Calibri" panose="020F0502020204030204" pitchFamily="34" charset="0"/>
                        <a:cs typeface="Calibri" panose="020F0502020204030204" pitchFamily="34" charset="0"/>
                      </a:endParaRPr>
                    </a:p>
                    <a:p>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3730574446"/>
                  </a:ext>
                </a:extLst>
              </a:tr>
              <a:tr h="918004">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Faaliyet isimleri:</a:t>
                      </a:r>
                    </a:p>
                    <a:p>
                      <a:endParaRPr lang="tr-TR" sz="1400" b="1" dirty="0">
                        <a:latin typeface="Calibri" panose="020F0502020204030204" pitchFamily="34" charset="0"/>
                        <a:cs typeface="Calibri" panose="020F050202020403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r-TR" sz="1400" b="1" dirty="0" smtClean="0">
                        <a:effectLst/>
                        <a:latin typeface="Calibri" panose="020F0502020204030204" pitchFamily="34" charset="0"/>
                        <a:ea typeface="Times New Roman" panose="02020603050405020304" pitchFamily="18" charset="0"/>
                        <a:cs typeface="Calibri" panose="020F050202020403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(Yukarıda detaylı olarak açıklanan faaliyetlere “ ………….</a:t>
                      </a:r>
                      <a:r>
                        <a:rPr lang="tr-TR" sz="1400" b="1" dirty="0" err="1" smtClean="0">
                          <a:effectLst/>
                          <a:latin typeface="Calibri" panose="020F0502020204030204" pitchFamily="34" charset="0"/>
                          <a:cs typeface="Calibri" panose="020F0502020204030204" pitchFamily="34" charset="0"/>
                        </a:rPr>
                        <a:t>cektir</a:t>
                      </a:r>
                      <a:r>
                        <a:rPr lang="tr-TR" sz="1400" b="1" dirty="0" smtClean="0">
                          <a:effectLst/>
                          <a:latin typeface="Calibri" panose="020F0502020204030204" pitchFamily="34" charset="0"/>
                          <a:cs typeface="Calibri" panose="020F0502020204030204" pitchFamily="34" charset="0"/>
                        </a:rPr>
                        <a:t>” formatında birer satırlık kısa tanımlama (isim) yazınız. Bu faaliyet isimleri, projenin “3.1 Faaliyetler ve Faaliyet - Zaman Planı” bölümünde de aynı şekliyle kullanılmalıdır.) </a:t>
                      </a:r>
                    </a:p>
                  </a:txBody>
                  <a:tcPr/>
                </a:tc>
                <a:extLst>
                  <a:ext uri="{0D108BD9-81ED-4DB2-BD59-A6C34878D82A}">
                    <a16:rowId xmlns:a16="http://schemas.microsoft.com/office/drawing/2014/main" xmlns="" val="10005"/>
                  </a:ext>
                </a:extLst>
              </a:tr>
              <a:tr h="315827">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r>
                        <a:rPr lang="tr-TR" sz="1400" b="1" dirty="0" smtClean="0">
                          <a:latin typeface="Calibri" panose="020F0502020204030204" pitchFamily="34" charset="0"/>
                          <a:cs typeface="Calibri" panose="020F0502020204030204" pitchFamily="34" charset="0"/>
                        </a:rPr>
                        <a:t>Faaliyet 1.1- ………………………………………………………………..</a:t>
                      </a:r>
                      <a:r>
                        <a:rPr lang="tr-TR" sz="1400" b="1" dirty="0" err="1" smtClean="0">
                          <a:latin typeface="Calibri" panose="020F0502020204030204" pitchFamily="34" charset="0"/>
                          <a:cs typeface="Calibri" panose="020F0502020204030204" pitchFamily="34" charset="0"/>
                        </a:rPr>
                        <a:t>cektir</a:t>
                      </a:r>
                      <a:r>
                        <a:rPr lang="tr-TR" sz="1400" b="1" dirty="0" smtClean="0">
                          <a:latin typeface="Calibri" panose="020F0502020204030204" pitchFamily="34" charset="0"/>
                          <a:cs typeface="Calibri" panose="020F0502020204030204" pitchFamily="34" charset="0"/>
                        </a:rPr>
                        <a:t>.</a:t>
                      </a:r>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0006"/>
                  </a:ext>
                </a:extLst>
              </a:tr>
              <a:tr h="947479">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Faaliyet 1.2- ………………………………………………………………..</a:t>
                      </a:r>
                      <a:r>
                        <a:rPr lang="tr-TR" sz="1400" b="1" dirty="0" err="1" smtClean="0">
                          <a:effectLst/>
                          <a:latin typeface="Calibri" panose="020F0502020204030204" pitchFamily="34" charset="0"/>
                          <a:cs typeface="Calibri" panose="020F0502020204030204" pitchFamily="34" charset="0"/>
                        </a:rPr>
                        <a:t>cektir</a:t>
                      </a:r>
                      <a:r>
                        <a:rPr lang="tr-TR" sz="1400" b="1" dirty="0" smtClean="0">
                          <a:effectLst/>
                          <a:latin typeface="Calibri" panose="020F0502020204030204" pitchFamily="34" charset="0"/>
                          <a:cs typeface="Calibri" panose="020F0502020204030204" pitchFamily="34" charset="0"/>
                        </a:rPr>
                        <a:t>.</a:t>
                      </a:r>
                    </a:p>
                  </a:txBody>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val="5268092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316416" y="34"/>
            <a:ext cx="720080" cy="507913"/>
          </a:xfrm>
          <a:prstGeom prst="rect">
            <a:avLst/>
          </a:prstGeom>
          <a:noFill/>
          <a:ln w="9525">
            <a:noFill/>
            <a:miter lim="800000"/>
            <a:headEnd/>
            <a:tailEnd/>
          </a:ln>
        </p:spPr>
      </p:pic>
      <p:cxnSp>
        <p:nvCxnSpPr>
          <p:cNvPr id="9" name="Düz Bağlayıcı 8"/>
          <p:cNvCxnSpPr/>
          <p:nvPr/>
        </p:nvCxnSpPr>
        <p:spPr>
          <a:xfrm>
            <a:off x="467544" y="567735"/>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0393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65</a:t>
            </a:fld>
            <a:endParaRPr lang="en-CA" dirty="0">
              <a:latin typeface="Calibri" panose="020F0502020204030204" pitchFamily="34" charset="0"/>
            </a:endParaRPr>
          </a:p>
        </p:txBody>
      </p:sp>
      <p:sp>
        <p:nvSpPr>
          <p:cNvPr id="3" name="Dikdörtgen 2"/>
          <p:cNvSpPr/>
          <p:nvPr/>
        </p:nvSpPr>
        <p:spPr>
          <a:xfrm>
            <a:off x="3805891" y="679996"/>
            <a:ext cx="1388201" cy="400110"/>
          </a:xfrm>
          <a:prstGeom prst="rect">
            <a:avLst/>
          </a:prstGeom>
        </p:spPr>
        <p:txBody>
          <a:bodyPr wrap="none">
            <a:spAutoFit/>
          </a:bodyPr>
          <a:lstStyle/>
          <a:p>
            <a:pPr marL="0" indent="0" algn="ctr">
              <a:spcBef>
                <a:spcPts val="600"/>
              </a:spcBef>
              <a:spcAft>
                <a:spcPts val="600"/>
              </a:spcAft>
              <a:buClr>
                <a:srgbClr val="52AADF"/>
              </a:buClr>
              <a:buNone/>
              <a:tabLst>
                <a:tab pos="723900" algn="l"/>
              </a:tabLst>
              <a:defRPr/>
            </a:pPr>
            <a:r>
              <a:rPr lang="tr-TR" sz="2000" b="1" dirty="0" smtClean="0">
                <a:solidFill>
                  <a:srgbClr val="FF0000"/>
                </a:solidFill>
              </a:rPr>
              <a:t>Hedef Kartı</a:t>
            </a:r>
            <a:endParaRPr lang="tr-TR" sz="2000" b="1" dirty="0">
              <a:solidFill>
                <a:srgbClr val="FF0000"/>
              </a:solidFill>
            </a:endParaRPr>
          </a:p>
        </p:txBody>
      </p:sp>
      <p:graphicFrame>
        <p:nvGraphicFramePr>
          <p:cNvPr id="4" name="Tablo 3"/>
          <p:cNvGraphicFramePr>
            <a:graphicFrameLocks noGrp="1"/>
          </p:cNvGraphicFramePr>
          <p:nvPr>
            <p:extLst>
              <p:ext uri="{D42A27DB-BD31-4B8C-83A1-F6EECF244321}">
                <p14:modId xmlns:p14="http://schemas.microsoft.com/office/powerpoint/2010/main" val="328639015"/>
              </p:ext>
            </p:extLst>
          </p:nvPr>
        </p:nvGraphicFramePr>
        <p:xfrm>
          <a:off x="683568" y="1238735"/>
          <a:ext cx="7966274" cy="4236194"/>
        </p:xfrm>
        <a:graphic>
          <a:graphicData uri="http://schemas.openxmlformats.org/drawingml/2006/table">
            <a:tbl>
              <a:tblPr firstRow="1" bandRow="1">
                <a:tableStyleId>{5C22544A-7EE6-4342-B048-85BDC9FD1C3A}</a:tableStyleId>
              </a:tblPr>
              <a:tblGrid>
                <a:gridCol w="2952330">
                  <a:extLst>
                    <a:ext uri="{9D8B030D-6E8A-4147-A177-3AD203B41FA5}">
                      <a16:colId xmlns:a16="http://schemas.microsoft.com/office/drawing/2014/main" xmlns="" val="47966621"/>
                    </a:ext>
                  </a:extLst>
                </a:gridCol>
                <a:gridCol w="5013944">
                  <a:extLst>
                    <a:ext uri="{9D8B030D-6E8A-4147-A177-3AD203B41FA5}">
                      <a16:colId xmlns:a16="http://schemas.microsoft.com/office/drawing/2014/main" xmlns="" val="4078720817"/>
                    </a:ext>
                  </a:extLst>
                </a:gridCol>
              </a:tblGrid>
              <a:tr h="370840">
                <a:tc gridSpan="2">
                  <a:txBody>
                    <a:bodyPr/>
                    <a:lstStyle/>
                    <a:p>
                      <a:pPr marL="444500" indent="12700" algn="l">
                        <a:lnSpc>
                          <a:spcPct val="115000"/>
                        </a:lnSpc>
                        <a:spcAft>
                          <a:spcPts val="0"/>
                        </a:spcAft>
                      </a:pPr>
                      <a:r>
                        <a:rPr lang="tr-TR" sz="1600" b="1" dirty="0" smtClean="0">
                          <a:effectLst/>
                          <a:latin typeface="Calibri" panose="020F0502020204030204" pitchFamily="34" charset="0"/>
                          <a:cs typeface="Calibri" panose="020F0502020204030204" pitchFamily="34" charset="0"/>
                        </a:rPr>
                        <a:t>Hedef 1  </a:t>
                      </a:r>
                      <a:endParaRPr lang="tr-TR" sz="1600" b="1" dirty="0">
                        <a:effectLst/>
                        <a:latin typeface="Calibri" panose="020F0502020204030204" pitchFamily="34" charset="0"/>
                        <a:ea typeface="Times New Roman" panose="02020603050405020304" pitchFamily="18" charset="0"/>
                        <a:cs typeface="Calibri" panose="020F0502020204030204" pitchFamily="34" charset="0"/>
                      </a:endParaRPr>
                    </a:p>
                  </a:txBody>
                  <a:tcPr/>
                </a:tc>
                <a:tc hMerge="1">
                  <a:txBody>
                    <a:bodyPr/>
                    <a:lstStyle/>
                    <a:p>
                      <a:endParaRPr lang="tr-TR" sz="1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2383941679"/>
                  </a:ext>
                </a:extLst>
              </a:tr>
              <a:tr h="907778">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Çıktılar: </a:t>
                      </a:r>
                    </a:p>
                    <a:p>
                      <a:endParaRPr lang="tr-TR" sz="1600" b="1" dirty="0">
                        <a:latin typeface="Calibri" panose="020F0502020204030204" pitchFamily="34" charset="0"/>
                        <a:cs typeface="Calibri" panose="020F050202020403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(Bu hedef kapsamında yürütülecek faaliyetlerin çıktılarını anlatınız.) </a:t>
                      </a:r>
                      <a:endParaRPr lang="tr-TR" sz="16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489641482"/>
                  </a:ext>
                </a:extLst>
              </a:tr>
              <a:tr h="370840">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endParaRPr lang="tr-TR" sz="1600" b="1" dirty="0" smtClean="0">
                        <a:latin typeface="Calibri" panose="020F0502020204030204" pitchFamily="34" charset="0"/>
                        <a:cs typeface="Calibri" panose="020F0502020204030204" pitchFamily="34" charset="0"/>
                      </a:endParaRPr>
                    </a:p>
                    <a:p>
                      <a:endParaRPr lang="tr-TR" sz="1600" b="1" dirty="0" smtClean="0">
                        <a:latin typeface="Calibri" panose="020F0502020204030204" pitchFamily="34" charset="0"/>
                        <a:cs typeface="Calibri" panose="020F0502020204030204" pitchFamily="34" charset="0"/>
                      </a:endParaRPr>
                    </a:p>
                    <a:p>
                      <a:endParaRPr lang="tr-TR" sz="1600" b="1" dirty="0" smtClean="0">
                        <a:latin typeface="Calibri" panose="020F0502020204030204" pitchFamily="34" charset="0"/>
                        <a:cs typeface="Calibri" panose="020F0502020204030204" pitchFamily="34" charset="0"/>
                      </a:endParaRPr>
                    </a:p>
                    <a:p>
                      <a:endParaRPr lang="tr-TR" sz="1600" b="1" dirty="0" smtClean="0">
                        <a:latin typeface="Calibri" panose="020F0502020204030204" pitchFamily="34" charset="0"/>
                        <a:cs typeface="Calibri" panose="020F0502020204030204" pitchFamily="34" charset="0"/>
                      </a:endParaRPr>
                    </a:p>
                    <a:p>
                      <a:endParaRPr lang="tr-TR" sz="16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193327663"/>
                  </a:ext>
                </a:extLst>
              </a:tr>
              <a:tr h="37084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Hedefle ilgili giderler ve gerekçeleri: </a:t>
                      </a:r>
                    </a:p>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faaliyetler:</a:t>
                      </a:r>
                      <a:endParaRPr lang="tr-TR" sz="1600" b="1" dirty="0" smtClean="0">
                        <a:effectLst/>
                        <a:latin typeface="Calibri" panose="020F0502020204030204" pitchFamily="34" charset="0"/>
                        <a:ea typeface="Times New Roman" panose="02020603050405020304" pitchFamily="18" charset="0"/>
                        <a:cs typeface="Calibri" panose="020F0502020204030204" pitchFamily="34" charset="0"/>
                      </a:endParaRPr>
                    </a:p>
                    <a:p>
                      <a:endParaRPr lang="tr-TR" sz="1600" b="1" dirty="0">
                        <a:latin typeface="Calibri" panose="020F0502020204030204" pitchFamily="34" charset="0"/>
                        <a:cs typeface="Calibri" panose="020F050202020403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 (Tutar belirtmeden, bu hedefle ilişkili gider türlerini ana hatlarıyla belirtiniz ve gerekçelerini yazınız.)</a:t>
                      </a:r>
                    </a:p>
                  </a:txBody>
                  <a:tcPr/>
                </a:tc>
                <a:extLst>
                  <a:ext uri="{0D108BD9-81ED-4DB2-BD59-A6C34878D82A}">
                    <a16:rowId xmlns:a16="http://schemas.microsoft.com/office/drawing/2014/main" xmlns="" val="4257318548"/>
                  </a:ext>
                </a:extLst>
              </a:tr>
              <a:tr h="370840">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endParaRPr lang="tr-TR" sz="1600" b="1" dirty="0" smtClean="0">
                        <a:latin typeface="Calibri" panose="020F0502020204030204" pitchFamily="34" charset="0"/>
                        <a:cs typeface="Calibri" panose="020F0502020204030204" pitchFamily="34" charset="0"/>
                      </a:endParaRPr>
                    </a:p>
                    <a:p>
                      <a:endParaRPr lang="tr-TR" sz="1600" b="1" dirty="0" smtClean="0">
                        <a:latin typeface="Calibri" panose="020F0502020204030204" pitchFamily="34" charset="0"/>
                        <a:cs typeface="Calibri" panose="020F0502020204030204" pitchFamily="34" charset="0"/>
                      </a:endParaRPr>
                    </a:p>
                    <a:p>
                      <a:endParaRPr lang="tr-TR" sz="1600" b="1" dirty="0" smtClean="0">
                        <a:latin typeface="Calibri" panose="020F0502020204030204" pitchFamily="34" charset="0"/>
                        <a:cs typeface="Calibri" panose="020F0502020204030204" pitchFamily="34" charset="0"/>
                      </a:endParaRPr>
                    </a:p>
                    <a:p>
                      <a:endParaRPr lang="tr-TR" sz="16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xmlns="" val="3730574446"/>
                  </a:ext>
                </a:extLst>
              </a:tr>
            </a:tbl>
          </a:graphicData>
        </a:graphic>
      </p:graphicFrame>
    </p:spTree>
    <p:extLst>
      <p:ext uri="{BB962C8B-B14F-4D97-AF65-F5344CB8AC3E}">
        <p14:creationId xmlns:p14="http://schemas.microsoft.com/office/powerpoint/2010/main" val="13066544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316416" y="34"/>
            <a:ext cx="720080" cy="507913"/>
          </a:xfrm>
          <a:prstGeom prst="rect">
            <a:avLst/>
          </a:prstGeom>
          <a:noFill/>
          <a:ln w="9525">
            <a:noFill/>
            <a:miter lim="800000"/>
            <a:headEnd/>
            <a:tailEnd/>
          </a:ln>
        </p:spPr>
      </p:pic>
      <p:sp>
        <p:nvSpPr>
          <p:cNvPr id="11" name="Rectangle 2"/>
          <p:cNvSpPr txBox="1">
            <a:spLocks noChangeArrowheads="1"/>
          </p:cNvSpPr>
          <p:nvPr/>
        </p:nvSpPr>
        <p:spPr>
          <a:xfrm>
            <a:off x="255836" y="507947"/>
            <a:ext cx="8496944" cy="56506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Aft>
                <a:spcPts val="600"/>
              </a:spcAft>
            </a:pPr>
            <a:endParaRPr lang="tr-TR" sz="1600" b="1" i="1" dirty="0" smtClean="0">
              <a:solidFill>
                <a:srgbClr val="006597"/>
              </a:solidFill>
              <a:latin typeface="Calibri" panose="020F0502020204030204" pitchFamily="34" charset="0"/>
            </a:endParaRPr>
          </a:p>
          <a:p>
            <a:pPr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2.6 Projenin Hedeflere, Pazara ve Rekabet Durumuna Etkisi bölümünde</a:t>
            </a:r>
            <a:r>
              <a:rPr lang="tr-TR" sz="1600" i="1" dirty="0">
                <a:solidFill>
                  <a:srgbClr val="006597"/>
                </a:solidFill>
                <a:latin typeface="Calibri" panose="020F0502020204030204" pitchFamily="34" charset="0"/>
              </a:rPr>
              <a:t>; </a:t>
            </a:r>
            <a:r>
              <a:rPr lang="tr-TR" sz="1600" dirty="0">
                <a:solidFill>
                  <a:srgbClr val="006597"/>
                </a:solidFill>
                <a:latin typeface="Calibri" panose="020F0502020204030204" pitchFamily="34" charset="0"/>
              </a:rPr>
              <a:t>işletmenin orta ve uzun dönem hedefleri ile projenin bu hedeflere ulaşmada ne şekilde katkı sağlayacağı ne şekilde etki edeceği açıklanacaktır. Ayrıca; işletme ve proje için uygun olan alt başlıklar bazında projenin varsa; üretim / hizmet sunum kapasitesine, ürün / hizmet çeşitliliğine, teknoloji düzeyine, teknik </a:t>
            </a:r>
            <a:r>
              <a:rPr lang="tr-TR" sz="1600" dirty="0" err="1">
                <a:solidFill>
                  <a:srgbClr val="006597"/>
                </a:solidFill>
                <a:latin typeface="Calibri" panose="020F0502020204030204" pitchFamily="34" charset="0"/>
              </a:rPr>
              <a:t>know</a:t>
            </a:r>
            <a:r>
              <a:rPr lang="tr-TR" sz="1600" dirty="0">
                <a:solidFill>
                  <a:srgbClr val="006597"/>
                </a:solidFill>
                <a:latin typeface="Calibri" panose="020F0502020204030204" pitchFamily="34" charset="0"/>
              </a:rPr>
              <a:t>-how gelişimine, ihracat potansiyeline, pazar payına, pazar genişliğine, insan kaynağı niteliğine, ana sanayi ile entegrasyon sağlamaya ve ilgili alanda millileşmeye etkisi açıklanacaktır. </a:t>
            </a:r>
            <a:endParaRPr lang="tr-TR" sz="1600" i="1" dirty="0">
              <a:solidFill>
                <a:srgbClr val="006597"/>
              </a:solidFill>
              <a:latin typeface="Calibri" panose="020F0502020204030204" pitchFamily="34" charset="0"/>
            </a:endParaRPr>
          </a:p>
          <a:p>
            <a:pPr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2.7 Riskler, Önlemler ve Varsayımlar bölümünde</a:t>
            </a:r>
            <a:r>
              <a:rPr lang="tr-TR" sz="1600" i="1" dirty="0">
                <a:solidFill>
                  <a:srgbClr val="006597"/>
                </a:solidFill>
                <a:latin typeface="Calibri" panose="020F0502020204030204" pitchFamily="34" charset="0"/>
              </a:rPr>
              <a:t>; </a:t>
            </a:r>
            <a:r>
              <a:rPr lang="tr-TR" sz="1600" dirty="0">
                <a:solidFill>
                  <a:srgbClr val="006597"/>
                </a:solidFill>
                <a:latin typeface="Calibri" panose="020F0502020204030204" pitchFamily="34" charset="0"/>
              </a:rPr>
              <a:t>Projenin uygulanma sürecinde ve sonrasında karşılaşabilecek muhtemel riskler ve bunlara ilişkin alınacak önlemler ile proje uygulama sürecine olumlu etkisi olabilecek hususlar (varsayımlar) açıklanır.</a:t>
            </a:r>
          </a:p>
          <a:p>
            <a:pPr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2.8 Projede Kullanılacak İşletme Kaynakları bölümünde</a:t>
            </a:r>
            <a:r>
              <a:rPr lang="tr-TR" sz="1600" i="1" dirty="0">
                <a:solidFill>
                  <a:srgbClr val="006597"/>
                </a:solidFill>
                <a:latin typeface="Calibri" panose="020F0502020204030204" pitchFamily="34" charset="0"/>
              </a:rPr>
              <a:t>; </a:t>
            </a:r>
            <a:r>
              <a:rPr lang="tr-TR" sz="1600" dirty="0">
                <a:solidFill>
                  <a:srgbClr val="006597"/>
                </a:solidFill>
                <a:latin typeface="Calibri" panose="020F0502020204030204" pitchFamily="34" charset="0"/>
              </a:rPr>
              <a:t>Projede kullanılmak üzere, işletmenin sahip olduğu kaynaklar (personel, makine-teçhizat, yazılım </a:t>
            </a:r>
            <a:r>
              <a:rPr lang="tr-TR" sz="1600" dirty="0" err="1">
                <a:solidFill>
                  <a:srgbClr val="006597"/>
                </a:solidFill>
                <a:latin typeface="Calibri" panose="020F0502020204030204" pitchFamily="34" charset="0"/>
              </a:rPr>
              <a:t>vb</a:t>
            </a:r>
            <a:r>
              <a:rPr lang="tr-TR" sz="1600" dirty="0">
                <a:solidFill>
                  <a:srgbClr val="006597"/>
                </a:solidFill>
                <a:latin typeface="Calibri" panose="020F0502020204030204" pitchFamily="34" charset="0"/>
              </a:rPr>
              <a:t>) ve/veya proje sürecinde kendi imkanları ile gerçekleştirileceği giderler ve bunların projeye olan katkısı açıklanacaktır. Örnek1: İşletme, mevcut çalışanlarını da projede görevlendirebilecektir. Örnek 2: mevcut makine teçhizatını veya yazılımını projede kullanabilecektir. Ancak bu durumlarda KOSGEB’den destek talep edilemeyecektir</a:t>
            </a:r>
            <a:r>
              <a:rPr lang="tr-TR" sz="1600" dirty="0" smtClean="0">
                <a:solidFill>
                  <a:srgbClr val="006597"/>
                </a:solidFill>
                <a:latin typeface="Calibri" panose="020F0502020204030204" pitchFamily="34" charset="0"/>
              </a:rPr>
              <a:t>.</a:t>
            </a:r>
            <a:endParaRPr lang="tr-TR" sz="1600" i="1" dirty="0">
              <a:solidFill>
                <a:srgbClr val="006597"/>
              </a:solidFill>
              <a:latin typeface="Calibri" panose="020F0502020204030204" pitchFamily="34" charset="0"/>
            </a:endParaRPr>
          </a:p>
          <a:p>
            <a:pPr lvl="0">
              <a:spcAft>
                <a:spcPts val="600"/>
              </a:spcAft>
            </a:pPr>
            <a:endParaRPr lang="tr-TR" sz="1600" dirty="0">
              <a:solidFill>
                <a:srgbClr val="006597"/>
              </a:solidFill>
              <a:latin typeface="Calibri" panose="020F0502020204030204" pitchFamily="34" charset="0"/>
            </a:endParaRPr>
          </a:p>
          <a:p>
            <a:pPr lvl="0" algn="just">
              <a:spcAft>
                <a:spcPts val="600"/>
              </a:spcAft>
            </a:pPr>
            <a:endParaRPr lang="tr-TR" sz="1600" dirty="0">
              <a:solidFill>
                <a:srgbClr val="006597"/>
              </a:solidFill>
              <a:latin typeface="Calibri" panose="020F0502020204030204" pitchFamily="34" charset="0"/>
            </a:endParaRPr>
          </a:p>
          <a:p>
            <a:pPr algn="just">
              <a:spcAft>
                <a:spcPts val="600"/>
              </a:spcAft>
            </a:pPr>
            <a:endParaRPr lang="tr-TR" sz="1600" b="1" dirty="0">
              <a:solidFill>
                <a:srgbClr val="006597"/>
              </a:solidFill>
              <a:latin typeface="Calibri" panose="020F0502020204030204" pitchFamily="34" charset="0"/>
            </a:endParaRPr>
          </a:p>
        </p:txBody>
      </p:sp>
      <p:cxnSp>
        <p:nvCxnSpPr>
          <p:cNvPr id="9" name="Düz Bağlayıcı 8"/>
          <p:cNvCxnSpPr/>
          <p:nvPr/>
        </p:nvCxnSpPr>
        <p:spPr>
          <a:xfrm>
            <a:off x="467544" y="507913"/>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0393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66</a:t>
            </a:fld>
            <a:endParaRPr lang="en-CA" dirty="0">
              <a:latin typeface="Calibri" panose="020F0502020204030204" pitchFamily="34" charset="0"/>
            </a:endParaRPr>
          </a:p>
        </p:txBody>
      </p:sp>
    </p:spTree>
    <p:extLst>
      <p:ext uri="{BB962C8B-B14F-4D97-AF65-F5344CB8AC3E}">
        <p14:creationId xmlns:p14="http://schemas.microsoft.com/office/powerpoint/2010/main" val="36885252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536033"/>
            <a:ext cx="8280920" cy="532853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just">
              <a:buNone/>
            </a:pPr>
            <a:r>
              <a:rPr lang="tr-TR" sz="1600" b="1" i="1" dirty="0">
                <a:solidFill>
                  <a:srgbClr val="006597"/>
                </a:solidFill>
                <a:latin typeface="Calibri" panose="020F0502020204030204" pitchFamily="34" charset="0"/>
              </a:rPr>
              <a:t> </a:t>
            </a:r>
            <a:endParaRPr lang="tr-TR" sz="1600" dirty="0">
              <a:solidFill>
                <a:srgbClr val="006597"/>
              </a:solidFill>
              <a:latin typeface="Calibri" panose="020F0502020204030204" pitchFamily="34" charset="0"/>
            </a:endParaRPr>
          </a:p>
          <a:p>
            <a:pPr algn="just"/>
            <a:r>
              <a:rPr lang="tr-TR" sz="1600" b="1" i="1" dirty="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2.9 Proje Yönetimi bölümünde</a:t>
            </a:r>
            <a:r>
              <a:rPr lang="tr-TR" sz="1600" i="1" dirty="0">
                <a:solidFill>
                  <a:srgbClr val="006597"/>
                </a:solidFill>
                <a:latin typeface="Calibri" panose="020F0502020204030204" pitchFamily="34" charset="0"/>
              </a:rPr>
              <a:t> </a:t>
            </a:r>
            <a:r>
              <a:rPr lang="tr-TR" sz="1600" dirty="0">
                <a:solidFill>
                  <a:srgbClr val="006597"/>
                </a:solidFill>
                <a:latin typeface="Calibri" panose="020F0502020204030204" pitchFamily="34" charset="0"/>
              </a:rPr>
              <a:t>Proje Yöneticisi ile işletme yöneticileri ve ilgili birimler (satın alma ve personel birimleri dahil) arasında proje /mevzuatsal şartlar konusundaki iletişim ve koordinasyonun nasıl sağlanacağı, proje ilerleyişi ile ilgili gözden geçirme sistematiği, KOSGEB proje izleme süreçlerine ilişkin görev dağılımı açıklanacaktır. Proje Yöneticisi değişikliği durumunda proje yönetiminde aksama olmayacak şekilde kurgu oluşturulmalıdır. </a:t>
            </a:r>
            <a:endParaRPr lang="tr-TR" sz="1600" b="1" i="1" dirty="0" smtClean="0">
              <a:solidFill>
                <a:srgbClr val="006597"/>
              </a:solidFill>
              <a:latin typeface="Calibri" panose="020F0502020204030204" pitchFamily="34" charset="0"/>
            </a:endParaRPr>
          </a:p>
          <a:p>
            <a:pPr algn="just"/>
            <a:endParaRPr lang="tr-TR" sz="1600" b="1" i="1" dirty="0">
              <a:solidFill>
                <a:srgbClr val="006597"/>
              </a:solidFill>
              <a:latin typeface="Calibri" panose="020F0502020204030204" pitchFamily="34" charset="0"/>
            </a:endParaRPr>
          </a:p>
          <a:p>
            <a:pPr algn="just"/>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2.10 Sürdürülebilirlik bölümünde </a:t>
            </a:r>
            <a:r>
              <a:rPr lang="tr-TR" sz="1600" dirty="0">
                <a:solidFill>
                  <a:srgbClr val="006597"/>
                </a:solidFill>
                <a:latin typeface="Calibri" panose="020F0502020204030204" pitchFamily="34" charset="0"/>
              </a:rPr>
              <a:t>Proje tamamlandıktan sonra, projenin beklenen sonuçlarının sürdürülebilirliğinin nasıl sağlanacağı açıklanacaktır. Bu bölümde hem kurumsal, hem mali açıdan sürdürülebilirlik açıklamasına yer verilmelidir.</a:t>
            </a:r>
          </a:p>
          <a:p>
            <a:pPr algn="just"/>
            <a:endParaRPr lang="tr-TR" sz="1600" b="1" i="1" dirty="0">
              <a:solidFill>
                <a:srgbClr val="006597"/>
              </a:solidFill>
              <a:latin typeface="Calibri" panose="020F0502020204030204" pitchFamily="34" charset="0"/>
            </a:endParaRPr>
          </a:p>
          <a:p>
            <a:pPr algn="just"/>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2.11 Çağrıya Özel Hususlar bölümünde; </a:t>
            </a:r>
            <a:r>
              <a:rPr lang="tr-TR" sz="1600" dirty="0">
                <a:solidFill>
                  <a:srgbClr val="006597"/>
                </a:solidFill>
                <a:latin typeface="Calibri" panose="020F0502020204030204" pitchFamily="34" charset="0"/>
              </a:rPr>
              <a:t>Proje Teklif Çağrısında ve/ veya Başvuru - Uygulama Kılavuzunda bu bölümde açıklanması gerektiği belirtilen çağrıya özel hususlar varsa, yazılacaktır</a:t>
            </a:r>
            <a:r>
              <a:rPr lang="tr-TR" sz="1600" dirty="0" smtClean="0">
                <a:solidFill>
                  <a:srgbClr val="006597"/>
                </a:solidFill>
                <a:latin typeface="Calibri" panose="020F0502020204030204" pitchFamily="34" charset="0"/>
              </a:rPr>
              <a:t>.</a:t>
            </a:r>
          </a:p>
          <a:p>
            <a:pPr algn="just"/>
            <a:endParaRPr lang="tr-TR" sz="1600" dirty="0">
              <a:solidFill>
                <a:srgbClr val="006597"/>
              </a:solidFill>
              <a:latin typeface="Calibri" panose="020F0502020204030204" pitchFamily="34" charset="0"/>
            </a:endParaRPr>
          </a:p>
          <a:p>
            <a:pPr algn="just"/>
            <a:r>
              <a:rPr lang="tr-TR" sz="1600" b="1" i="1" dirty="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3. Projenin Faaliyetleri ve Faaliyet-Zaman Planı</a:t>
            </a:r>
            <a:r>
              <a:rPr lang="tr-TR" sz="1600" dirty="0">
                <a:solidFill>
                  <a:srgbClr val="006597"/>
                </a:solidFill>
                <a:latin typeface="Calibri" panose="020F0502020204030204" pitchFamily="34" charset="0"/>
              </a:rPr>
              <a:t> bölümünde; proje kapsamında ulaşılmak istenen hedeflere yönelik olarak yapılacak faaliyetler tanımlanacak ve bu faaliyetlerin gerçekleştirileceği dönemlerin (bir dönem 4 aylık süreyi kapsar) planlaması yapılarak faaliyet zaman planı oluşturulacaktır.</a:t>
            </a:r>
          </a:p>
          <a:p>
            <a:pPr algn="just"/>
            <a:endParaRPr lang="tr-TR" sz="1600" dirty="0">
              <a:solidFill>
                <a:srgbClr val="006597"/>
              </a:solidFill>
              <a:latin typeface="Calibri" panose="020F0502020204030204" pitchFamily="34" charset="0"/>
            </a:endParaRPr>
          </a:p>
          <a:p>
            <a:pPr algn="just"/>
            <a:endParaRPr lang="tr-TR" sz="1600" dirty="0">
              <a:solidFill>
                <a:srgbClr val="006597"/>
              </a:solidFill>
              <a:latin typeface="Calibri" panose="020F0502020204030204" pitchFamily="34" charset="0"/>
            </a:endParaRPr>
          </a:p>
          <a:p>
            <a:pPr lvl="0" algn="just"/>
            <a:endParaRPr lang="tr-TR" sz="1600" dirty="0">
              <a:solidFill>
                <a:srgbClr val="006597"/>
              </a:solidFill>
              <a:latin typeface="Calibri" panose="020F0502020204030204" pitchFamily="34" charset="0"/>
            </a:endParaRPr>
          </a:p>
          <a:p>
            <a:pPr algn="just"/>
            <a:endParaRPr lang="tr-TR" sz="1600" b="1" dirty="0">
              <a:solidFill>
                <a:srgbClr val="006597"/>
              </a:solidFill>
              <a:latin typeface="Calibri" panose="020F0502020204030204" pitchFamily="34" charset="0"/>
            </a:endParaRPr>
          </a:p>
        </p:txBody>
      </p:sp>
      <p:grpSp>
        <p:nvGrpSpPr>
          <p:cNvPr id="5" name="Grup 4"/>
          <p:cNvGrpSpPr/>
          <p:nvPr/>
        </p:nvGrpSpPr>
        <p:grpSpPr>
          <a:xfrm>
            <a:off x="280244" y="319956"/>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3 Metin kutusu"/>
          <p:cNvSpPr txBox="1"/>
          <p:nvPr/>
        </p:nvSpPr>
        <p:spPr>
          <a:xfrm>
            <a:off x="683568" y="186751"/>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12"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67</a:t>
            </a:fld>
            <a:endParaRPr lang="en-CA" dirty="0">
              <a:latin typeface="Calibri" panose="020F0502020204030204" pitchFamily="34" charset="0"/>
            </a:endParaRPr>
          </a:p>
        </p:txBody>
      </p:sp>
    </p:spTree>
    <p:extLst>
      <p:ext uri="{BB962C8B-B14F-4D97-AF65-F5344CB8AC3E}">
        <p14:creationId xmlns:p14="http://schemas.microsoft.com/office/powerpoint/2010/main" val="1476554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endParaRPr lang="tr-TR" sz="1600" b="1" i="1" dirty="0" smtClean="0">
              <a:solidFill>
                <a:srgbClr val="006597"/>
              </a:solidFill>
              <a:latin typeface="Calibri" panose="020F0502020204030204" pitchFamily="34" charset="0"/>
            </a:endParaRPr>
          </a:p>
          <a:p>
            <a:pPr algn="just"/>
            <a:endParaRPr lang="tr-TR" sz="1600" b="1" dirty="0">
              <a:solidFill>
                <a:srgbClr val="006597"/>
              </a:solidFill>
              <a:latin typeface="Calibri" panose="020F0502020204030204" pitchFamily="34" charset="0"/>
            </a:endParaRPr>
          </a:p>
        </p:txBody>
      </p:sp>
      <p:grpSp>
        <p:nvGrpSpPr>
          <p:cNvPr id="5" name="Grup 4"/>
          <p:cNvGrpSpPr/>
          <p:nvPr/>
        </p:nvGrpSpPr>
        <p:grpSpPr>
          <a:xfrm>
            <a:off x="280244" y="163754"/>
            <a:ext cx="8252196" cy="576064"/>
            <a:chOff x="280244" y="654735"/>
            <a:chExt cx="8252196" cy="57606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123079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3 Metin kutusu"/>
          <p:cNvSpPr txBox="1"/>
          <p:nvPr/>
        </p:nvSpPr>
        <p:spPr>
          <a:xfrm>
            <a:off x="683568" y="215030"/>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12"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68</a:t>
            </a:fld>
            <a:endParaRPr lang="en-CA" dirty="0">
              <a:latin typeface="Calibri" panose="020F0502020204030204" pitchFamily="34" charset="0"/>
            </a:endParaRPr>
          </a:p>
        </p:txBody>
      </p:sp>
      <p:sp>
        <p:nvSpPr>
          <p:cNvPr id="2" name="Dikdörtgen 1"/>
          <p:cNvSpPr/>
          <p:nvPr/>
        </p:nvSpPr>
        <p:spPr>
          <a:xfrm>
            <a:off x="565043" y="4280688"/>
            <a:ext cx="8399445" cy="1992853"/>
          </a:xfrm>
          <a:prstGeom prst="rect">
            <a:avLst/>
          </a:prstGeom>
        </p:spPr>
        <p:txBody>
          <a:bodyPr wrap="square">
            <a:spAutoFit/>
          </a:bodyPr>
          <a:lstStyle/>
          <a:p>
            <a:pPr marL="457200" algn="just">
              <a:spcBef>
                <a:spcPts val="1200"/>
              </a:spcBef>
              <a:spcAft>
                <a:spcPts val="1200"/>
              </a:spcAft>
            </a:pPr>
            <a:r>
              <a:rPr lang="tr-TR" sz="1600" u="sng" dirty="0" smtClean="0">
                <a:solidFill>
                  <a:srgbClr val="FF0000"/>
                </a:solidFill>
                <a:ea typeface="Calibri" panose="020F0502020204030204" pitchFamily="34" charset="0"/>
                <a:cs typeface="Calibri" panose="020F0502020204030204" pitchFamily="34" charset="0"/>
              </a:rPr>
              <a:t>Örnek</a:t>
            </a:r>
            <a:r>
              <a:rPr lang="tr-TR" sz="1600" u="sng" dirty="0">
                <a:solidFill>
                  <a:srgbClr val="FF0000"/>
                </a:solidFill>
                <a:ea typeface="Calibri" panose="020F0502020204030204" pitchFamily="34" charset="0"/>
                <a:cs typeface="Calibri" panose="020F0502020204030204" pitchFamily="34" charset="0"/>
              </a:rPr>
              <a:t>: </a:t>
            </a:r>
            <a:endParaRPr lang="tr-TR" sz="1600" dirty="0">
              <a:solidFill>
                <a:srgbClr val="FF0000"/>
              </a:solidFill>
              <a:ea typeface="Calibri" panose="020F0502020204030204" pitchFamily="34" charset="0"/>
              <a:cs typeface="Calibri" panose="020F0502020204030204" pitchFamily="34" charset="0"/>
            </a:endParaRPr>
          </a:p>
          <a:p>
            <a:pPr algn="just">
              <a:spcBef>
                <a:spcPts val="300"/>
              </a:spcBef>
              <a:spcAft>
                <a:spcPts val="300"/>
              </a:spcAft>
            </a:pPr>
            <a:r>
              <a:rPr lang="tr-TR" sz="1600" b="1" dirty="0">
                <a:solidFill>
                  <a:srgbClr val="FF0000"/>
                </a:solidFill>
                <a:ea typeface="+mn-ea"/>
              </a:rPr>
              <a:t>X </a:t>
            </a:r>
            <a:r>
              <a:rPr lang="tr-TR" sz="1600" dirty="0">
                <a:solidFill>
                  <a:srgbClr val="006597"/>
                </a:solidFill>
                <a:ea typeface="+mn-ea"/>
              </a:rPr>
              <a:t> Yanlış proje faaliyet ismi:   X tezgahı satın alımı </a:t>
            </a:r>
          </a:p>
          <a:p>
            <a:pPr algn="just">
              <a:spcBef>
                <a:spcPts val="300"/>
              </a:spcBef>
              <a:spcAft>
                <a:spcPts val="300"/>
              </a:spcAft>
            </a:pPr>
            <a:r>
              <a:rPr lang="tr-TR" sz="1600" dirty="0">
                <a:solidFill>
                  <a:srgbClr val="006597"/>
                </a:solidFill>
                <a:ea typeface="+mn-ea"/>
              </a:rPr>
              <a:t>	                               Y mühendisi istihdamı</a:t>
            </a:r>
          </a:p>
          <a:p>
            <a:pPr lvl="0" algn="just">
              <a:spcBef>
                <a:spcPts val="300"/>
              </a:spcBef>
              <a:spcAft>
                <a:spcPts val="300"/>
              </a:spcAft>
              <a:buClr>
                <a:srgbClr val="FF0000"/>
              </a:buClr>
              <a:buFont typeface="Wingdings" panose="05000000000000000000" pitchFamily="2" charset="2"/>
              <a:buChar char=""/>
              <a:tabLst>
                <a:tab pos="630555" algn="l"/>
              </a:tabLst>
            </a:pPr>
            <a:r>
              <a:rPr lang="tr-TR" sz="1600" dirty="0">
                <a:solidFill>
                  <a:srgbClr val="006597"/>
                </a:solidFill>
                <a:ea typeface="+mn-ea"/>
              </a:rPr>
              <a:t> Doğru proje faaliyet ismi: Talaşlı işleme hattına otomasyon kabiliyeti kazandırılacaktır </a:t>
            </a:r>
          </a:p>
          <a:p>
            <a:pPr marL="2250440" algn="just">
              <a:spcBef>
                <a:spcPts val="300"/>
              </a:spcBef>
              <a:spcAft>
                <a:spcPts val="300"/>
              </a:spcAft>
            </a:pPr>
            <a:r>
              <a:rPr lang="tr-TR" sz="1600" dirty="0">
                <a:solidFill>
                  <a:srgbClr val="006597"/>
                </a:solidFill>
                <a:ea typeface="+mn-ea"/>
              </a:rPr>
              <a:t>(bu faaliyet ile ilgili olarak gider adı: X tezgahı satın alımı ve /veya Y mühendisi istihdamı şeklinde bütçe kısmında yazılabilir)</a:t>
            </a:r>
          </a:p>
        </p:txBody>
      </p:sp>
      <p:sp>
        <p:nvSpPr>
          <p:cNvPr id="13" name="Dikdörtgen 12"/>
          <p:cNvSpPr/>
          <p:nvPr/>
        </p:nvSpPr>
        <p:spPr>
          <a:xfrm>
            <a:off x="683263" y="887956"/>
            <a:ext cx="8064896" cy="2339102"/>
          </a:xfrm>
          <a:prstGeom prst="rect">
            <a:avLst/>
          </a:prstGeom>
          <a:solidFill>
            <a:schemeClr val="accent6">
              <a:lumMod val="40000"/>
              <a:lumOff val="60000"/>
            </a:schemeClr>
          </a:solidFill>
        </p:spPr>
        <p:txBody>
          <a:bodyPr wrap="square">
            <a:spAutoFit/>
          </a:bodyPr>
          <a:lstStyle/>
          <a:p>
            <a:pPr lvl="0" algn="just"/>
            <a:r>
              <a:rPr lang="tr-TR" sz="1600" b="1" dirty="0">
                <a:solidFill>
                  <a:srgbClr val="FF0000"/>
                </a:solidFill>
              </a:rPr>
              <a:t> </a:t>
            </a:r>
            <a:r>
              <a:rPr lang="tr-TR" b="1" dirty="0">
                <a:solidFill>
                  <a:srgbClr val="FF0000"/>
                </a:solidFill>
              </a:rPr>
              <a:t>! </a:t>
            </a:r>
            <a:r>
              <a:rPr lang="tr-TR" sz="1600" b="1" dirty="0"/>
              <a:t>Faaliyet </a:t>
            </a:r>
            <a:r>
              <a:rPr lang="tr-TR" sz="1600" b="1" dirty="0" smtClean="0"/>
              <a:t>- Zaman </a:t>
            </a:r>
            <a:r>
              <a:rPr lang="tr-TR" sz="1600" b="1" dirty="0"/>
              <a:t>Planı, dönemsel izlemelere esas teşkil ettiği ve ödeme sürecini etkilediği için dikkatli hazırlanması gereken bir bölümdür. Uygulama birimi tarafından ilgili izleme dönemleri içinde bu tabloda tanımlanacak faaliyetler izlenecek olup, faaliyetlerin gerçekleşmemesi durumunda destek ödemeleri yapılmayacak, gerçekleşmeyen faaliyetlerin proje için önemine göre projenin sonlandırılma veya başarılı tamamlamama durumları da ortaya çıkabilecektir. Zamana yaygın faaliyetlerin faaliyet </a:t>
            </a:r>
            <a:r>
              <a:rPr lang="tr-TR" sz="1600" b="1" dirty="0" smtClean="0"/>
              <a:t>- zaman </a:t>
            </a:r>
            <a:r>
              <a:rPr lang="tr-TR" sz="1600" b="1" dirty="0"/>
              <a:t>planında gösteriminde, faaliyet başlangıç ve bitiş tarihlerinin muhtemel gecikmeler dikkate alınarak dönemler halinde işaretlenmesi bu anlamda önemlidir. Bu bölüm hazırlanırken, Program Uygulama </a:t>
            </a:r>
            <a:r>
              <a:rPr lang="tr-TR" sz="1600" b="1" dirty="0" err="1"/>
              <a:t>Esasları’nın</a:t>
            </a:r>
            <a:r>
              <a:rPr lang="tr-TR" sz="1600" b="1" dirty="0"/>
              <a:t> 18. ve 22. Maddesi incelenmelidir.</a:t>
            </a:r>
          </a:p>
        </p:txBody>
      </p:sp>
      <p:sp>
        <p:nvSpPr>
          <p:cNvPr id="14" name="Dikdörtgen 13"/>
          <p:cNvSpPr/>
          <p:nvPr/>
        </p:nvSpPr>
        <p:spPr>
          <a:xfrm>
            <a:off x="683263" y="3422307"/>
            <a:ext cx="8064896" cy="615553"/>
          </a:xfrm>
          <a:prstGeom prst="rect">
            <a:avLst/>
          </a:prstGeom>
          <a:solidFill>
            <a:schemeClr val="accent6">
              <a:lumMod val="40000"/>
              <a:lumOff val="60000"/>
            </a:schemeClr>
          </a:solidFill>
        </p:spPr>
        <p:txBody>
          <a:bodyPr wrap="square">
            <a:spAutoFit/>
          </a:bodyPr>
          <a:lstStyle/>
          <a:p>
            <a:pPr lvl="0" algn="just"/>
            <a:r>
              <a:rPr lang="tr-TR" sz="1600" b="1" dirty="0" smtClean="0">
                <a:solidFill>
                  <a:srgbClr val="FF0000"/>
                </a:solidFill>
              </a:rPr>
              <a:t> </a:t>
            </a:r>
            <a:r>
              <a:rPr lang="tr-TR" b="1" dirty="0" smtClean="0">
                <a:solidFill>
                  <a:srgbClr val="FF0000"/>
                </a:solidFill>
              </a:rPr>
              <a:t>! </a:t>
            </a:r>
            <a:r>
              <a:rPr lang="tr-TR" sz="1600" b="1" dirty="0" smtClean="0"/>
              <a:t>Faaliyet </a:t>
            </a:r>
            <a:r>
              <a:rPr lang="tr-TR" sz="1600" b="1" dirty="0"/>
              <a:t>satırlarına gider ismi yazılmamalıdır. Gider sadece bir faaliyetin gerçekleştirilmesi için satın alınacak ürün veya hizmetlerin adıdır.</a:t>
            </a:r>
          </a:p>
        </p:txBody>
      </p:sp>
    </p:spTree>
    <p:extLst>
      <p:ext uri="{BB962C8B-B14F-4D97-AF65-F5344CB8AC3E}">
        <p14:creationId xmlns:p14="http://schemas.microsoft.com/office/powerpoint/2010/main" val="39101054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grpSp>
        <p:nvGrpSpPr>
          <p:cNvPr id="5" name="Grup 4"/>
          <p:cNvGrpSpPr/>
          <p:nvPr/>
        </p:nvGrpSpPr>
        <p:grpSpPr>
          <a:xfrm>
            <a:off x="280244" y="48545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69</a:t>
            </a:fld>
            <a:endParaRPr lang="en-CA" dirty="0">
              <a:latin typeface="Calibri" panose="020F0502020204030204" pitchFamily="34" charset="0"/>
            </a:endParaRPr>
          </a:p>
        </p:txBody>
      </p:sp>
      <p:sp>
        <p:nvSpPr>
          <p:cNvPr id="4" name="Metin kutusu 3"/>
          <p:cNvSpPr txBox="1"/>
          <p:nvPr/>
        </p:nvSpPr>
        <p:spPr>
          <a:xfrm>
            <a:off x="359532" y="1540024"/>
            <a:ext cx="8280920" cy="2308324"/>
          </a:xfrm>
          <a:prstGeom prst="rect">
            <a:avLst/>
          </a:prstGeom>
          <a:noFill/>
        </p:spPr>
        <p:txBody>
          <a:bodyPr wrap="square" rtlCol="0">
            <a:spAutoFit/>
          </a:bodyPr>
          <a:lstStyle/>
          <a:p>
            <a:pPr lvl="0" algn="just"/>
            <a:r>
              <a:rPr lang="tr-TR" b="1" i="1" dirty="0">
                <a:solidFill>
                  <a:srgbClr val="006597"/>
                </a:solidFill>
              </a:rPr>
              <a:t>Başvuru </a:t>
            </a:r>
            <a:r>
              <a:rPr lang="tr-TR" b="1" i="1" dirty="0" err="1">
                <a:solidFill>
                  <a:srgbClr val="006597"/>
                </a:solidFill>
              </a:rPr>
              <a:t>Formu’nun</a:t>
            </a:r>
            <a:r>
              <a:rPr lang="tr-TR" b="1" i="1" dirty="0">
                <a:solidFill>
                  <a:srgbClr val="006597"/>
                </a:solidFill>
              </a:rPr>
              <a:t> 4. KOSGEB’den Talep Edilen Proje Giderleri </a:t>
            </a:r>
            <a:r>
              <a:rPr lang="tr-TR" dirty="0">
                <a:solidFill>
                  <a:srgbClr val="006597"/>
                </a:solidFill>
              </a:rPr>
              <a:t>bölümünde; P</a:t>
            </a:r>
            <a:r>
              <a:rPr lang="tr-TR" dirty="0" smtClean="0">
                <a:solidFill>
                  <a:srgbClr val="006597"/>
                </a:solidFill>
              </a:rPr>
              <a:t>roje </a:t>
            </a:r>
            <a:r>
              <a:rPr lang="tr-TR" dirty="0">
                <a:solidFill>
                  <a:srgbClr val="006597"/>
                </a:solidFill>
              </a:rPr>
              <a:t>bütçesine esas proje giderlerinin tanımlaması yapılır. Projede öngörülen giderler; proje faaliyetleri ve hedefleri için gerekli ve tutarlı olmalıdır. KOSGEB Proje Teklif Çağrısında belirlenen konunun özelinde desteklenecek proje giderlerini belirleyecek ve giderlere ilişkin şartları tanımlayacaktır. </a:t>
            </a:r>
            <a:endParaRPr lang="tr-TR" dirty="0" smtClean="0">
              <a:solidFill>
                <a:srgbClr val="006597"/>
              </a:solidFill>
            </a:endParaRPr>
          </a:p>
          <a:p>
            <a:pPr lvl="0" algn="just"/>
            <a:endParaRPr lang="tr-TR" dirty="0" smtClean="0">
              <a:solidFill>
                <a:srgbClr val="006597"/>
              </a:solidFill>
            </a:endParaRPr>
          </a:p>
          <a:p>
            <a:pPr lvl="0" algn="just"/>
            <a:r>
              <a:rPr lang="tr-TR" dirty="0" smtClean="0">
                <a:solidFill>
                  <a:srgbClr val="006597"/>
                </a:solidFill>
              </a:rPr>
              <a:t>Her bir giderin uygun başlık altında tanımlanması ve asgari teknik özelliklerin dikkatlice belirlenerek forma işlenmesi gerekmektedir.</a:t>
            </a:r>
            <a:endParaRPr lang="tr-TR" dirty="0">
              <a:solidFill>
                <a:srgbClr val="006597"/>
              </a:solidFill>
            </a:endParaRPr>
          </a:p>
        </p:txBody>
      </p:sp>
      <p:sp>
        <p:nvSpPr>
          <p:cNvPr id="10" name="3 Metin kutusu"/>
          <p:cNvSpPr txBox="1"/>
          <p:nvPr/>
        </p:nvSpPr>
        <p:spPr>
          <a:xfrm>
            <a:off x="683568" y="34144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Tree>
    <p:extLst>
      <p:ext uri="{BB962C8B-B14F-4D97-AF65-F5344CB8AC3E}">
        <p14:creationId xmlns:p14="http://schemas.microsoft.com/office/powerpoint/2010/main" val="33653952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536033"/>
            <a:ext cx="8280920" cy="214420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grpSp>
        <p:nvGrpSpPr>
          <p:cNvPr id="5" name="Grup 4"/>
          <p:cNvGrpSpPr/>
          <p:nvPr/>
        </p:nvGrpSpPr>
        <p:grpSpPr>
          <a:xfrm>
            <a:off x="280244" y="48545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70</a:t>
            </a:fld>
            <a:endParaRPr lang="en-CA" dirty="0">
              <a:latin typeface="Calibri" panose="020F0502020204030204" pitchFamily="34" charset="0"/>
            </a:endParaRPr>
          </a:p>
        </p:txBody>
      </p:sp>
      <p:sp>
        <p:nvSpPr>
          <p:cNvPr id="4" name="Metin kutusu 3"/>
          <p:cNvSpPr txBox="1"/>
          <p:nvPr/>
        </p:nvSpPr>
        <p:spPr>
          <a:xfrm>
            <a:off x="359532" y="896637"/>
            <a:ext cx="8280920" cy="830997"/>
          </a:xfrm>
          <a:prstGeom prst="rect">
            <a:avLst/>
          </a:prstGeom>
          <a:noFill/>
        </p:spPr>
        <p:txBody>
          <a:bodyPr wrap="square" rtlCol="0">
            <a:spAutoFit/>
          </a:bodyPr>
          <a:lstStyle/>
          <a:p>
            <a:pPr lvl="0" algn="just"/>
            <a:r>
              <a:rPr lang="tr-TR" sz="1600" b="1" dirty="0">
                <a:solidFill>
                  <a:srgbClr val="006597"/>
                </a:solidFill>
              </a:rPr>
              <a:t>Başvuru </a:t>
            </a:r>
            <a:r>
              <a:rPr lang="tr-TR" sz="1600" b="1" dirty="0" err="1">
                <a:solidFill>
                  <a:srgbClr val="006597"/>
                </a:solidFill>
              </a:rPr>
              <a:t>Formu’nun</a:t>
            </a:r>
            <a:r>
              <a:rPr lang="tr-TR" sz="1600" b="1" dirty="0">
                <a:solidFill>
                  <a:srgbClr val="006597"/>
                </a:solidFill>
              </a:rPr>
              <a:t> 4.1. Talep Edilen Giderler</a:t>
            </a:r>
            <a:r>
              <a:rPr lang="tr-TR" sz="1600" dirty="0">
                <a:solidFill>
                  <a:srgbClr val="006597"/>
                </a:solidFill>
              </a:rPr>
              <a:t> bölümünde KOSGEB’in destekleyeceği 4 temel gider grubu vardır. Bu bölüm her bir gider </a:t>
            </a:r>
            <a:r>
              <a:rPr lang="tr-TR" sz="1600" dirty="0" smtClean="0">
                <a:solidFill>
                  <a:srgbClr val="006597"/>
                </a:solidFill>
              </a:rPr>
              <a:t>için; destek adı, gider grubu, giderin </a:t>
            </a:r>
            <a:r>
              <a:rPr lang="tr-TR" sz="1600" dirty="0">
                <a:solidFill>
                  <a:srgbClr val="006597"/>
                </a:solidFill>
              </a:rPr>
              <a:t>türü, giderin adı, miktarı, birimi, tahmini bedeli, talep edilen destek türü ile oluşmaktadır</a:t>
            </a:r>
            <a:r>
              <a:rPr lang="tr-TR" sz="1600" dirty="0" smtClean="0">
                <a:solidFill>
                  <a:srgbClr val="006597"/>
                </a:solidFill>
              </a:rPr>
              <a:t>.</a:t>
            </a:r>
          </a:p>
        </p:txBody>
      </p:sp>
      <p:sp>
        <p:nvSpPr>
          <p:cNvPr id="10" name="3 Metin kutusu"/>
          <p:cNvSpPr txBox="1"/>
          <p:nvPr/>
        </p:nvSpPr>
        <p:spPr>
          <a:xfrm>
            <a:off x="683568" y="34144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graphicFrame>
        <p:nvGraphicFramePr>
          <p:cNvPr id="3" name="Tablo 2"/>
          <p:cNvGraphicFramePr>
            <a:graphicFrameLocks noGrp="1"/>
          </p:cNvGraphicFramePr>
          <p:nvPr>
            <p:extLst>
              <p:ext uri="{D42A27DB-BD31-4B8C-83A1-F6EECF244321}">
                <p14:modId xmlns:p14="http://schemas.microsoft.com/office/powerpoint/2010/main" val="887930761"/>
              </p:ext>
            </p:extLst>
          </p:nvPr>
        </p:nvGraphicFramePr>
        <p:xfrm>
          <a:off x="294382" y="1699043"/>
          <a:ext cx="8614288" cy="2321775"/>
        </p:xfrm>
        <a:graphic>
          <a:graphicData uri="http://schemas.openxmlformats.org/drawingml/2006/table">
            <a:tbl>
              <a:tblPr firstRow="1" firstCol="1" lastRow="1" lastCol="1" bandRow="1" bandCol="1">
                <a:tableStyleId>{5C22544A-7EE6-4342-B048-85BDC9FD1C3A}</a:tableStyleId>
              </a:tblPr>
              <a:tblGrid>
                <a:gridCol w="534086">
                  <a:extLst>
                    <a:ext uri="{9D8B030D-6E8A-4147-A177-3AD203B41FA5}">
                      <a16:colId xmlns:a16="http://schemas.microsoft.com/office/drawing/2014/main" xmlns="" val="2251489607"/>
                    </a:ext>
                  </a:extLst>
                </a:gridCol>
                <a:gridCol w="704648">
                  <a:extLst>
                    <a:ext uri="{9D8B030D-6E8A-4147-A177-3AD203B41FA5}">
                      <a16:colId xmlns:a16="http://schemas.microsoft.com/office/drawing/2014/main" xmlns="" val="1472678"/>
                    </a:ext>
                  </a:extLst>
                </a:gridCol>
                <a:gridCol w="759780">
                  <a:extLst>
                    <a:ext uri="{9D8B030D-6E8A-4147-A177-3AD203B41FA5}">
                      <a16:colId xmlns:a16="http://schemas.microsoft.com/office/drawing/2014/main" xmlns="" val="163271346"/>
                    </a:ext>
                  </a:extLst>
                </a:gridCol>
                <a:gridCol w="777009">
                  <a:extLst>
                    <a:ext uri="{9D8B030D-6E8A-4147-A177-3AD203B41FA5}">
                      <a16:colId xmlns:a16="http://schemas.microsoft.com/office/drawing/2014/main" xmlns="" val="1952727605"/>
                    </a:ext>
                  </a:extLst>
                </a:gridCol>
                <a:gridCol w="777009">
                  <a:extLst>
                    <a:ext uri="{9D8B030D-6E8A-4147-A177-3AD203B41FA5}">
                      <a16:colId xmlns:a16="http://schemas.microsoft.com/office/drawing/2014/main" xmlns="" val="2397803886"/>
                    </a:ext>
                  </a:extLst>
                </a:gridCol>
                <a:gridCol w="1216337">
                  <a:extLst>
                    <a:ext uri="{9D8B030D-6E8A-4147-A177-3AD203B41FA5}">
                      <a16:colId xmlns:a16="http://schemas.microsoft.com/office/drawing/2014/main" xmlns="" val="1996871136"/>
                    </a:ext>
                  </a:extLst>
                </a:gridCol>
                <a:gridCol w="689143">
                  <a:extLst>
                    <a:ext uri="{9D8B030D-6E8A-4147-A177-3AD203B41FA5}">
                      <a16:colId xmlns:a16="http://schemas.microsoft.com/office/drawing/2014/main" xmlns="" val="2599903731"/>
                    </a:ext>
                  </a:extLst>
                </a:gridCol>
                <a:gridCol w="1309372">
                  <a:extLst>
                    <a:ext uri="{9D8B030D-6E8A-4147-A177-3AD203B41FA5}">
                      <a16:colId xmlns:a16="http://schemas.microsoft.com/office/drawing/2014/main" xmlns="" val="3036374849"/>
                    </a:ext>
                  </a:extLst>
                </a:gridCol>
                <a:gridCol w="1846904">
                  <a:extLst>
                    <a:ext uri="{9D8B030D-6E8A-4147-A177-3AD203B41FA5}">
                      <a16:colId xmlns:a16="http://schemas.microsoft.com/office/drawing/2014/main" xmlns="" val="3412546163"/>
                    </a:ext>
                  </a:extLst>
                </a:gridCol>
              </a:tblGrid>
              <a:tr h="666252">
                <a:tc>
                  <a:txBody>
                    <a:bodyPr/>
                    <a:lstStyle/>
                    <a:p>
                      <a:pPr algn="ctr">
                        <a:lnSpc>
                          <a:spcPct val="115000"/>
                        </a:lnSpc>
                        <a:spcAft>
                          <a:spcPts val="0"/>
                        </a:spcAft>
                      </a:pPr>
                      <a:r>
                        <a:rPr lang="tr-TR" sz="1200" dirty="0">
                          <a:effectLst/>
                          <a:latin typeface="Calibri" panose="020F0502020204030204" pitchFamily="34" charset="0"/>
                          <a:cs typeface="Calibri" panose="020F0502020204030204" pitchFamily="34" charset="0"/>
                        </a:rPr>
                        <a:t>Sıra No</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dirty="0">
                          <a:effectLst/>
                          <a:latin typeface="Calibri" panose="020F0502020204030204" pitchFamily="34" charset="0"/>
                          <a:cs typeface="Calibri" panose="020F0502020204030204" pitchFamily="34" charset="0"/>
                        </a:rPr>
                        <a:t>Destek Adı</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Gider Grubu</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Gider Türü</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Giderin Adı</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Miktarı/Projede Çalışacağı Süre</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Birimi</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dirty="0">
                          <a:effectLst/>
                          <a:latin typeface="Calibri" panose="020F0502020204030204" pitchFamily="34" charset="0"/>
                          <a:cs typeface="Calibri" panose="020F0502020204030204" pitchFamily="34" charset="0"/>
                        </a:rPr>
                        <a:t>Tahmini Bedel</a:t>
                      </a:r>
                    </a:p>
                    <a:p>
                      <a:pPr algn="ctr">
                        <a:lnSpc>
                          <a:spcPct val="115000"/>
                        </a:lnSpc>
                        <a:spcAft>
                          <a:spcPts val="0"/>
                        </a:spcAft>
                      </a:pPr>
                      <a:r>
                        <a:rPr lang="tr-TR" sz="1200" dirty="0">
                          <a:effectLst/>
                          <a:latin typeface="Calibri" panose="020F0502020204030204" pitchFamily="34" charset="0"/>
                          <a:cs typeface="Calibri" panose="020F0502020204030204" pitchFamily="34" charset="0"/>
                        </a:rPr>
                        <a:t> (KDV Hariç - TL)</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dirty="0">
                          <a:effectLst/>
                          <a:latin typeface="Calibri" panose="020F0502020204030204" pitchFamily="34" charset="0"/>
                          <a:cs typeface="Calibri" panose="020F0502020204030204" pitchFamily="34" charset="0"/>
                        </a:rPr>
                        <a:t>Destek Türü </a:t>
                      </a:r>
                    </a:p>
                    <a:p>
                      <a:pPr algn="ctr">
                        <a:lnSpc>
                          <a:spcPct val="115000"/>
                        </a:lnSpc>
                        <a:spcAft>
                          <a:spcPts val="0"/>
                        </a:spcAft>
                      </a:pPr>
                      <a:r>
                        <a:rPr lang="tr-TR" sz="1200" dirty="0">
                          <a:effectLst/>
                          <a:latin typeface="Calibri" panose="020F0502020204030204" pitchFamily="34" charset="0"/>
                          <a:cs typeface="Calibri" panose="020F0502020204030204" pitchFamily="34" charset="0"/>
                        </a:rPr>
                        <a:t>(Geri Ödemeli / Geri Ödemesiz / Geri Ödemeli ve Geri Ödemesiz)</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extLst>
                  <a:ext uri="{0D108BD9-81ED-4DB2-BD59-A6C34878D82A}">
                    <a16:rowId xmlns:a16="http://schemas.microsoft.com/office/drawing/2014/main" xmlns="" val="3394234525"/>
                  </a:ext>
                </a:extLst>
              </a:tr>
              <a:tr h="218655">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1</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nSpc>
                          <a:spcPct val="115000"/>
                        </a:lnSpc>
                        <a:spcAft>
                          <a:spcPts val="0"/>
                        </a:spcAft>
                      </a:pPr>
                      <a:r>
                        <a:rPr lang="tr-TR" sz="1200" dirty="0">
                          <a:effectLst/>
                          <a:latin typeface="Calibri" panose="020F0502020204030204" pitchFamily="34" charset="0"/>
                          <a:cs typeface="Calibri" panose="020F0502020204030204" pitchFamily="34" charset="0"/>
                        </a:rPr>
                        <a:t> </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tc>
                  <a:txBody>
                    <a:bodyPr/>
                    <a:lstStyle/>
                    <a:p>
                      <a:pP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tc>
                <a:tc>
                  <a:txBody>
                    <a:bodyPr/>
                    <a:lstStyle/>
                    <a:p>
                      <a:pP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extLst>
                  <a:ext uri="{0D108BD9-81ED-4DB2-BD59-A6C34878D82A}">
                    <a16:rowId xmlns:a16="http://schemas.microsoft.com/office/drawing/2014/main" xmlns="" val="3350090028"/>
                  </a:ext>
                </a:extLst>
              </a:tr>
              <a:tr h="177186">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2</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nSpc>
                          <a:spcPct val="115000"/>
                        </a:lnSpc>
                        <a:spcAft>
                          <a:spcPts val="0"/>
                        </a:spcAft>
                      </a:pPr>
                      <a:r>
                        <a:rPr lang="tr-TR" sz="1200" dirty="0">
                          <a:effectLst/>
                          <a:latin typeface="Calibri" panose="020F0502020204030204" pitchFamily="34" charset="0"/>
                          <a:cs typeface="Calibri" panose="020F0502020204030204" pitchFamily="34" charset="0"/>
                        </a:rPr>
                        <a:t> </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tc>
                  <a:txBody>
                    <a:bodyPr/>
                    <a:lstStyle/>
                    <a:p>
                      <a:pP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tc>
                <a:tc>
                  <a:txBody>
                    <a:bodyPr/>
                    <a:lstStyle/>
                    <a:p>
                      <a:pP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extLst>
                  <a:ext uri="{0D108BD9-81ED-4DB2-BD59-A6C34878D82A}">
                    <a16:rowId xmlns:a16="http://schemas.microsoft.com/office/drawing/2014/main" xmlns="" val="1560951451"/>
                  </a:ext>
                </a:extLst>
              </a:tr>
              <a:tr h="173416">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nSpc>
                          <a:spcPct val="115000"/>
                        </a:lnSpc>
                        <a:spcAft>
                          <a:spcPts val="0"/>
                        </a:spcAft>
                      </a:pPr>
                      <a:r>
                        <a:rPr lang="tr-TR" sz="1200" dirty="0">
                          <a:effectLst/>
                          <a:latin typeface="Calibri" panose="020F0502020204030204" pitchFamily="34" charset="0"/>
                          <a:cs typeface="Calibri" panose="020F0502020204030204" pitchFamily="34" charset="0"/>
                        </a:rPr>
                        <a:t> </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tc>
                  <a:txBody>
                    <a:bodyPr/>
                    <a:lstStyle/>
                    <a:p>
                      <a:pP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tc>
                <a:tc>
                  <a:txBody>
                    <a:bodyPr/>
                    <a:lstStyle/>
                    <a:p>
                      <a:pP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extLst>
                  <a:ext uri="{0D108BD9-81ED-4DB2-BD59-A6C34878D82A}">
                    <a16:rowId xmlns:a16="http://schemas.microsoft.com/office/drawing/2014/main" xmlns="" val="2378660061"/>
                  </a:ext>
                </a:extLst>
              </a:tr>
              <a:tr h="520249">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8</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Personel Giderleri Desteği</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dirty="0">
                          <a:effectLst/>
                          <a:latin typeface="Calibri" panose="020F0502020204030204" pitchFamily="34" charset="0"/>
                          <a:cs typeface="Calibri" panose="020F0502020204030204" pitchFamily="34" charset="0"/>
                        </a:rPr>
                        <a:t>Personel</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Yeni</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dirty="0">
                          <a:effectLst/>
                          <a:latin typeface="Calibri" panose="020F0502020204030204" pitchFamily="34" charset="0"/>
                          <a:cs typeface="Calibri" panose="020F0502020204030204" pitchFamily="34" charset="0"/>
                        </a:rPr>
                        <a:t>Mühendis</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tc>
                  <a:txBody>
                    <a:bodyPr/>
                    <a:lstStyle/>
                    <a:p>
                      <a:pPr algn="ctr">
                        <a:lnSpc>
                          <a:spcPct val="115000"/>
                        </a:lnSpc>
                        <a:spcAft>
                          <a:spcPts val="0"/>
                        </a:spcAft>
                      </a:pPr>
                      <a:r>
                        <a:rPr lang="tr-TR" sz="1200" dirty="0" smtClean="0">
                          <a:effectLst/>
                          <a:latin typeface="Calibri" panose="020F0502020204030204" pitchFamily="34" charset="0"/>
                          <a:cs typeface="Calibri" panose="020F0502020204030204" pitchFamily="34" charset="0"/>
                        </a:rPr>
                        <a:t>12</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dirty="0">
                          <a:effectLst/>
                          <a:latin typeface="Calibri" panose="020F0502020204030204" pitchFamily="34" charset="0"/>
                          <a:cs typeface="Calibri" panose="020F0502020204030204" pitchFamily="34" charset="0"/>
                        </a:rPr>
                        <a:t>Ay</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tc>
                  <a:txBody>
                    <a:bodyPr/>
                    <a:lstStyle/>
                    <a:p>
                      <a:pPr algn="ctr">
                        <a:lnSpc>
                          <a:spcPct val="115000"/>
                        </a:lnSpc>
                        <a:spcAft>
                          <a:spcPts val="0"/>
                        </a:spcAft>
                      </a:pPr>
                      <a:r>
                        <a:rPr lang="tr-TR" sz="1200">
                          <a:solidFill>
                            <a:schemeClr val="tx1"/>
                          </a:solidFill>
                          <a:effectLst/>
                          <a:latin typeface="Calibri" panose="020F0502020204030204" pitchFamily="34" charset="0"/>
                          <a:cs typeface="Calibri" panose="020F0502020204030204" pitchFamily="34" charset="0"/>
                        </a:rPr>
                        <a:t> </a:t>
                      </a:r>
                      <a:endParaRPr lang="tr-TR" sz="120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gn="ctr">
                        <a:lnSpc>
                          <a:spcPct val="115000"/>
                        </a:lnSpc>
                        <a:spcAft>
                          <a:spcPts val="0"/>
                        </a:spcAft>
                      </a:pPr>
                      <a:r>
                        <a:rPr lang="tr-TR" sz="1200" dirty="0">
                          <a:solidFill>
                            <a:schemeClr val="tx1"/>
                          </a:solidFill>
                          <a:effectLst/>
                          <a:latin typeface="Calibri" panose="020F0502020204030204" pitchFamily="34" charset="0"/>
                          <a:cs typeface="Calibri" panose="020F0502020204030204" pitchFamily="34" charset="0"/>
                        </a:rPr>
                        <a:t>Geri Ödemesiz</a:t>
                      </a:r>
                      <a:endParaRPr lang="tr-TR" sz="12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solidFill>
                      <a:srgbClr val="E9F1F9"/>
                    </a:solidFill>
                  </a:tcPr>
                </a:tc>
                <a:extLst>
                  <a:ext uri="{0D108BD9-81ED-4DB2-BD59-A6C34878D82A}">
                    <a16:rowId xmlns:a16="http://schemas.microsoft.com/office/drawing/2014/main" xmlns="" val="1295130758"/>
                  </a:ext>
                </a:extLst>
              </a:tr>
              <a:tr h="173416">
                <a:tc gridSpan="7">
                  <a:txBody>
                    <a:bodyPr/>
                    <a:lstStyle/>
                    <a:p>
                      <a:pPr algn="ctr">
                        <a:lnSpc>
                          <a:spcPct val="115000"/>
                        </a:lnSpc>
                        <a:spcAft>
                          <a:spcPts val="0"/>
                        </a:spcAft>
                      </a:pPr>
                      <a:r>
                        <a:rPr lang="tr-TR" sz="1200" dirty="0">
                          <a:effectLst/>
                          <a:latin typeface="Calibri" panose="020F0502020204030204" pitchFamily="34" charset="0"/>
                          <a:cs typeface="Calibri" panose="020F0502020204030204" pitchFamily="34" charset="0"/>
                        </a:rPr>
                        <a:t>TOPLAM</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ctr">
                        <a:lnSpc>
                          <a:spcPct val="115000"/>
                        </a:lnSpc>
                        <a:spcAft>
                          <a:spcPts val="0"/>
                        </a:spcAft>
                      </a:pPr>
                      <a:r>
                        <a:rPr lang="tr-TR" sz="1200">
                          <a:effectLst/>
                          <a:latin typeface="Calibri" panose="020F0502020204030204" pitchFamily="34" charset="0"/>
                          <a:cs typeface="Calibri" panose="020F0502020204030204" pitchFamily="34" charset="0"/>
                        </a:rPr>
                        <a:t> </a:t>
                      </a:r>
                      <a:endParaRPr lang="tr-TR" sz="120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tc>
                  <a:txBody>
                    <a:bodyPr/>
                    <a:lstStyle/>
                    <a:p>
                      <a:pPr>
                        <a:lnSpc>
                          <a:spcPct val="115000"/>
                        </a:lnSpc>
                        <a:spcAft>
                          <a:spcPts val="0"/>
                        </a:spcAft>
                      </a:pPr>
                      <a:r>
                        <a:rPr lang="tr-TR" sz="1200" dirty="0">
                          <a:effectLst/>
                          <a:latin typeface="Calibri" panose="020F0502020204030204" pitchFamily="34" charset="0"/>
                          <a:cs typeface="Calibri" panose="020F0502020204030204" pitchFamily="34" charset="0"/>
                        </a:rPr>
                        <a:t> </a:t>
                      </a:r>
                      <a:endParaRPr lang="tr-TR" sz="1200" dirty="0">
                        <a:effectLst/>
                        <a:latin typeface="Calibri" panose="020F0502020204030204" pitchFamily="34" charset="0"/>
                        <a:ea typeface="Times New Roman" panose="02020603050405020304" pitchFamily="18" charset="0"/>
                        <a:cs typeface="Calibri" panose="020F0502020204030204" pitchFamily="34" charset="0"/>
                      </a:endParaRPr>
                    </a:p>
                  </a:txBody>
                  <a:tcPr marL="64262" marR="64262" marT="0" marB="0" anchor="ctr"/>
                </a:tc>
                <a:extLst>
                  <a:ext uri="{0D108BD9-81ED-4DB2-BD59-A6C34878D82A}">
                    <a16:rowId xmlns:a16="http://schemas.microsoft.com/office/drawing/2014/main" xmlns="" val="3992057130"/>
                  </a:ext>
                </a:extLst>
              </a:tr>
            </a:tbl>
          </a:graphicData>
        </a:graphic>
      </p:graphicFrame>
      <p:sp>
        <p:nvSpPr>
          <p:cNvPr id="13" name="Metin Kutusu 2"/>
          <p:cNvSpPr txBox="1">
            <a:spLocks noChangeArrowheads="1"/>
          </p:cNvSpPr>
          <p:nvPr/>
        </p:nvSpPr>
        <p:spPr bwMode="auto">
          <a:xfrm>
            <a:off x="280244" y="4136380"/>
            <a:ext cx="8536305" cy="2438953"/>
          </a:xfrm>
          <a:prstGeom prst="flowChartAlternateProcess">
            <a:avLst/>
          </a:prstGeom>
          <a:solidFill>
            <a:sysClr val="window" lastClr="FFFFFF"/>
          </a:solidFill>
          <a:ln w="25400" cap="flat" cmpd="sng" algn="ctr">
            <a:solidFill>
              <a:srgbClr val="F79646"/>
            </a:solidFill>
            <a:prstDash val="solid"/>
            <a:headEnd/>
            <a:tailEnd/>
          </a:ln>
          <a:effectLst/>
        </p:spPr>
        <p:txBody>
          <a:bodyPr rot="0" vert="horz" wrap="square" lIns="91440" tIns="45720" rIns="91440" bIns="45720" anchor="t" anchorCtr="0">
            <a:noAutofit/>
          </a:bodyPr>
          <a:lstStyle/>
          <a:p>
            <a:pPr algn="just">
              <a:spcAft>
                <a:spcPts val="0"/>
              </a:spcAft>
            </a:pPr>
            <a:r>
              <a:rPr lang="tr-TR" sz="1400" b="1" dirty="0">
                <a:solidFill>
                  <a:srgbClr val="FF0000"/>
                </a:solidFill>
                <a:effectLst/>
                <a:ea typeface="Times New Roman" panose="02020603050405020304" pitchFamily="18" charset="0"/>
              </a:rPr>
              <a:t>!</a:t>
            </a:r>
            <a:r>
              <a:rPr lang="tr-TR" sz="1400" dirty="0">
                <a:solidFill>
                  <a:srgbClr val="FF0000"/>
                </a:solidFill>
                <a:effectLst/>
                <a:ea typeface="Times New Roman" panose="02020603050405020304" pitchFamily="18" charset="0"/>
              </a:rPr>
              <a:t> </a:t>
            </a:r>
            <a:r>
              <a:rPr lang="tr-TR" sz="1400" i="1" dirty="0" smtClean="0">
                <a:effectLst/>
                <a:ea typeface="Times New Roman" panose="02020603050405020304" pitchFamily="18" charset="0"/>
              </a:rPr>
              <a:t>Proje </a:t>
            </a:r>
            <a:r>
              <a:rPr lang="tr-TR" sz="1400" i="1" dirty="0">
                <a:effectLst/>
                <a:ea typeface="Times New Roman" panose="02020603050405020304" pitchFamily="18" charset="0"/>
              </a:rPr>
              <a:t>giderleri tanımlanırken gruplama yapmaktan kaçınılmalıdır. Gruplanarak yazılan giderlerin proje faaliyetlerinden hangisi ile ilişkili olduğunun değerlendirilmesi, fiyat uygunluğunun belirlenmesi güç olacaktır. Bu değerlendirmelerin yapılmadığı giderler destek kapsamına alınmayacaktır.</a:t>
            </a:r>
            <a:endParaRPr lang="tr-TR" sz="1400" dirty="0">
              <a:effectLst/>
              <a:ea typeface="Times New Roman" panose="02020603050405020304" pitchFamily="18" charset="0"/>
            </a:endParaRPr>
          </a:p>
          <a:p>
            <a:pPr algn="just">
              <a:spcAft>
                <a:spcPts val="0"/>
              </a:spcAft>
            </a:pPr>
            <a:r>
              <a:rPr lang="tr-TR" sz="1400" b="1" dirty="0">
                <a:solidFill>
                  <a:srgbClr val="FF0000"/>
                </a:solidFill>
                <a:effectLst/>
                <a:ea typeface="Times New Roman" panose="02020603050405020304" pitchFamily="18" charset="0"/>
              </a:rPr>
              <a:t>!</a:t>
            </a:r>
            <a:r>
              <a:rPr lang="tr-TR" sz="1400" dirty="0">
                <a:solidFill>
                  <a:srgbClr val="FF0000"/>
                </a:solidFill>
                <a:effectLst/>
                <a:ea typeface="Times New Roman" panose="02020603050405020304" pitchFamily="18" charset="0"/>
              </a:rPr>
              <a:t> </a:t>
            </a:r>
            <a:r>
              <a:rPr lang="tr-TR" sz="1400" i="1" dirty="0">
                <a:effectLst/>
                <a:ea typeface="Times New Roman" panose="02020603050405020304" pitchFamily="18" charset="0"/>
              </a:rPr>
              <a:t>Proje ile ilişkilendirilen ve destek talep edilen giderler, “Talep Edilen Giderler </a:t>
            </a:r>
            <a:r>
              <a:rPr lang="tr-TR" sz="1400" i="1" dirty="0" err="1">
                <a:effectLst/>
                <a:ea typeface="Times New Roman" panose="02020603050405020304" pitchFamily="18" charset="0"/>
              </a:rPr>
              <a:t>Tablosu”na</a:t>
            </a:r>
            <a:r>
              <a:rPr lang="tr-TR" sz="1400" i="1" dirty="0">
                <a:effectLst/>
                <a:ea typeface="Times New Roman" panose="02020603050405020304" pitchFamily="18" charset="0"/>
              </a:rPr>
              <a:t> işlenecektir. Proje Teklif Çağrısında destek kapsamına alınmayan gider grupları için destek talep edilemeyecektir.  </a:t>
            </a:r>
            <a:endParaRPr lang="tr-TR" sz="1400" dirty="0">
              <a:effectLst/>
              <a:ea typeface="Times New Roman" panose="02020603050405020304" pitchFamily="18" charset="0"/>
            </a:endParaRPr>
          </a:p>
          <a:p>
            <a:pPr algn="just">
              <a:spcAft>
                <a:spcPts val="0"/>
              </a:spcAft>
            </a:pPr>
            <a:r>
              <a:rPr lang="tr-TR" sz="1400" b="1" dirty="0">
                <a:solidFill>
                  <a:srgbClr val="FF0000"/>
                </a:solidFill>
                <a:effectLst/>
                <a:ea typeface="Times New Roman" panose="02020603050405020304" pitchFamily="18" charset="0"/>
              </a:rPr>
              <a:t>! </a:t>
            </a:r>
            <a:r>
              <a:rPr lang="tr-TR" sz="1400" i="1" dirty="0" smtClean="0">
                <a:effectLst/>
                <a:ea typeface="Times New Roman" panose="02020603050405020304" pitchFamily="18" charset="0"/>
              </a:rPr>
              <a:t>Yazılıma ilişkin eğitim ve danışmanlık hizmeti giderleri, Proje Teklif Çağrısındaki yazılım gideri üst limitine dahildir.</a:t>
            </a:r>
            <a:endParaRPr lang="tr-TR" sz="1400" dirty="0" smtClean="0">
              <a:effectLst/>
              <a:ea typeface="Times New Roman" panose="02020603050405020304" pitchFamily="18" charset="0"/>
            </a:endParaRPr>
          </a:p>
          <a:p>
            <a:pPr algn="just">
              <a:spcAft>
                <a:spcPts val="0"/>
              </a:spcAft>
            </a:pPr>
            <a:r>
              <a:rPr lang="tr-TR" sz="1400" b="1" dirty="0" smtClean="0">
                <a:solidFill>
                  <a:srgbClr val="FF0000"/>
                </a:solidFill>
                <a:effectLst/>
                <a:ea typeface="Times New Roman" panose="02020603050405020304" pitchFamily="18" charset="0"/>
              </a:rPr>
              <a:t>!</a:t>
            </a:r>
            <a:r>
              <a:rPr lang="tr-TR" sz="1400" i="1" dirty="0" smtClean="0">
                <a:effectLst/>
                <a:ea typeface="Times New Roman" panose="02020603050405020304" pitchFamily="18" charset="0"/>
              </a:rPr>
              <a:t> “Proje başvuru formu hazırlama danışmanlığı” gideri için destek talebi varsa, Faaliyetler ve Faaliyet-Zaman Planı bölümünde projenin birinci dönemi için “Proje başvuru formu hazırlama danışmanlığı” şeklinde faaliyet eklenmelidir.</a:t>
            </a:r>
            <a:endParaRPr lang="tr-TR" sz="1400" dirty="0" smtClean="0">
              <a:effectLst/>
              <a:ea typeface="Times New Roman" panose="02020603050405020304" pitchFamily="18" charset="0"/>
            </a:endParaRPr>
          </a:p>
          <a:p>
            <a:pPr algn="just">
              <a:spcAft>
                <a:spcPts val="0"/>
              </a:spcAft>
            </a:pPr>
            <a:r>
              <a:rPr lang="tr-TR" sz="1400" i="1" dirty="0">
                <a:effectLst/>
                <a:ea typeface="Times New Roman" panose="02020603050405020304" pitchFamily="18" charset="0"/>
              </a:rPr>
              <a:t> </a:t>
            </a:r>
            <a:endParaRPr lang="tr-TR" sz="1400" dirty="0">
              <a:effectLst/>
              <a:ea typeface="Times New Roman" panose="02020603050405020304" pitchFamily="18" charset="0"/>
            </a:endParaRPr>
          </a:p>
        </p:txBody>
      </p:sp>
    </p:spTree>
    <p:extLst>
      <p:ext uri="{BB962C8B-B14F-4D97-AF65-F5344CB8AC3E}">
        <p14:creationId xmlns:p14="http://schemas.microsoft.com/office/powerpoint/2010/main" val="18620257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607988"/>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71</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8" name="3 Metin kutusu"/>
          <p:cNvSpPr txBox="1"/>
          <p:nvPr/>
        </p:nvSpPr>
        <p:spPr>
          <a:xfrm>
            <a:off x="683568" y="146957"/>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 </a:t>
            </a:r>
            <a:endParaRPr lang="tr-TR" sz="1600" b="1" dirty="0">
              <a:solidFill>
                <a:srgbClr val="C00000"/>
              </a:solidFill>
            </a:endParaRPr>
          </a:p>
        </p:txBody>
      </p:sp>
      <p:sp>
        <p:nvSpPr>
          <p:cNvPr id="14" name="Metin Kutusu 8"/>
          <p:cNvSpPr txBox="1">
            <a:spLocks noChangeArrowheads="1"/>
          </p:cNvSpPr>
          <p:nvPr/>
        </p:nvSpPr>
        <p:spPr bwMode="auto">
          <a:xfrm>
            <a:off x="73600" y="838754"/>
            <a:ext cx="9002652" cy="1492226"/>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p>
            <a:pPr algn="just">
              <a:spcAft>
                <a:spcPts val="0"/>
              </a:spcAft>
            </a:pPr>
            <a:r>
              <a:rPr lang="tr-TR" sz="1400" b="1" dirty="0">
                <a:solidFill>
                  <a:srgbClr val="006597"/>
                </a:solidFill>
                <a:latin typeface="Calibri" panose="020F0502020204030204" pitchFamily="34" charset="0"/>
                <a:ea typeface="Times New Roman"/>
              </a:rPr>
              <a:t>Destek adı </a:t>
            </a:r>
          </a:p>
          <a:p>
            <a:pPr algn="just">
              <a:spcAft>
                <a:spcPts val="0"/>
              </a:spcAft>
            </a:pPr>
            <a:r>
              <a:rPr lang="tr-TR" sz="1400" dirty="0">
                <a:solidFill>
                  <a:srgbClr val="006597"/>
                </a:solidFill>
                <a:latin typeface="Calibri" panose="020F0502020204030204" pitchFamily="34" charset="0"/>
                <a:ea typeface="Times New Roman"/>
              </a:rPr>
              <a:t>Proje Teklif Çağrısında ilan edildiği şekilde desteklenecek proje giderleri için seçim yapılacaktır.</a:t>
            </a:r>
          </a:p>
          <a:p>
            <a:pPr algn="just">
              <a:spcAft>
                <a:spcPts val="0"/>
              </a:spcAft>
            </a:pPr>
            <a:r>
              <a:rPr lang="tr-TR" sz="1400" dirty="0">
                <a:solidFill>
                  <a:srgbClr val="006597"/>
                </a:solidFill>
                <a:latin typeface="Calibri" panose="020F0502020204030204" pitchFamily="34" charset="0"/>
                <a:ea typeface="Times New Roman"/>
              </a:rPr>
              <a:t>Örnek 1: Bilgisayar gideri için Destek Adı: Makine-Teçhizat Desteği</a:t>
            </a:r>
          </a:p>
          <a:p>
            <a:pPr algn="just">
              <a:spcAft>
                <a:spcPts val="0"/>
              </a:spcAft>
            </a:pPr>
            <a:r>
              <a:rPr lang="tr-TR" sz="1400" dirty="0">
                <a:solidFill>
                  <a:srgbClr val="006597"/>
                </a:solidFill>
                <a:latin typeface="Calibri" panose="020F0502020204030204" pitchFamily="34" charset="0"/>
                <a:ea typeface="Times New Roman"/>
              </a:rPr>
              <a:t>Örnek 2: Tasarım yazılımı gideri için Destek Adı: Yazılım Desteği</a:t>
            </a:r>
          </a:p>
          <a:p>
            <a:pPr algn="just">
              <a:spcAft>
                <a:spcPts val="0"/>
              </a:spcAft>
            </a:pPr>
            <a:r>
              <a:rPr lang="tr-TR" sz="1400" dirty="0">
                <a:solidFill>
                  <a:srgbClr val="006597"/>
                </a:solidFill>
                <a:latin typeface="Calibri" panose="020F0502020204030204" pitchFamily="34" charset="0"/>
                <a:ea typeface="Times New Roman"/>
              </a:rPr>
              <a:t>Örnek 3: Katalog hazırlanması ve basımı gideri için Destek Adı: Hizmet Alımı Giderleri Desteği</a:t>
            </a:r>
          </a:p>
          <a:p>
            <a:pPr algn="just">
              <a:spcAft>
                <a:spcPts val="0"/>
              </a:spcAft>
            </a:pPr>
            <a:r>
              <a:rPr lang="tr-TR" sz="1400" dirty="0">
                <a:solidFill>
                  <a:srgbClr val="006597"/>
                </a:solidFill>
                <a:latin typeface="Calibri" panose="020F0502020204030204" pitchFamily="34" charset="0"/>
                <a:ea typeface="Times New Roman"/>
              </a:rPr>
              <a:t>Örnek 4: Personel gideri için Destek Adı: Personel Giderleri Desteği</a:t>
            </a:r>
          </a:p>
        </p:txBody>
      </p:sp>
      <p:sp>
        <p:nvSpPr>
          <p:cNvPr id="15" name="Metin Kutusu 14"/>
          <p:cNvSpPr txBox="1">
            <a:spLocks noChangeArrowheads="1"/>
          </p:cNvSpPr>
          <p:nvPr/>
        </p:nvSpPr>
        <p:spPr bwMode="auto">
          <a:xfrm>
            <a:off x="90824" y="2434212"/>
            <a:ext cx="8998207" cy="1569980"/>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p>
            <a:pPr algn="just">
              <a:spcAft>
                <a:spcPts val="0"/>
              </a:spcAft>
            </a:pPr>
            <a:r>
              <a:rPr lang="tr-TR" sz="1400" b="1" dirty="0">
                <a:solidFill>
                  <a:srgbClr val="006597"/>
                </a:solidFill>
                <a:latin typeface="Calibri" panose="020F0502020204030204" pitchFamily="34" charset="0"/>
                <a:ea typeface="Times New Roman"/>
              </a:rPr>
              <a:t>Gider grubu </a:t>
            </a:r>
          </a:p>
          <a:p>
            <a:pPr algn="just">
              <a:spcAft>
                <a:spcPts val="0"/>
              </a:spcAft>
            </a:pPr>
            <a:r>
              <a:rPr lang="tr-TR" sz="1400" dirty="0">
                <a:solidFill>
                  <a:srgbClr val="006597"/>
                </a:solidFill>
                <a:latin typeface="Calibri" panose="020F0502020204030204" pitchFamily="34" charset="0"/>
                <a:ea typeface="Times New Roman"/>
              </a:rPr>
              <a:t>Faaliyetlerinizi gerçekleştirmek için gerekli harcamalarınıza ilişkin olarak ilgili gider grubu seçimi yapılacaktır.</a:t>
            </a:r>
          </a:p>
          <a:p>
            <a:pPr algn="just">
              <a:spcAft>
                <a:spcPts val="0"/>
              </a:spcAft>
            </a:pPr>
            <a:r>
              <a:rPr lang="tr-TR" sz="1400" dirty="0">
                <a:solidFill>
                  <a:srgbClr val="006597"/>
                </a:solidFill>
                <a:latin typeface="Calibri" panose="020F0502020204030204" pitchFamily="34" charset="0"/>
                <a:ea typeface="Times New Roman"/>
              </a:rPr>
              <a:t>Örnek 1: Bilgisayar için Gider Grubu: Makine-Teçhizat-Donanım</a:t>
            </a:r>
          </a:p>
          <a:p>
            <a:pPr algn="just">
              <a:spcAft>
                <a:spcPts val="0"/>
              </a:spcAft>
            </a:pPr>
            <a:r>
              <a:rPr lang="tr-TR" sz="1400" dirty="0">
                <a:solidFill>
                  <a:srgbClr val="006597"/>
                </a:solidFill>
                <a:latin typeface="Calibri" panose="020F0502020204030204" pitchFamily="34" charset="0"/>
                <a:ea typeface="Times New Roman"/>
              </a:rPr>
              <a:t>Örnek 2: Tasarım yazılımı için Gider Grubu: Yazılım</a:t>
            </a:r>
          </a:p>
          <a:p>
            <a:pPr algn="just">
              <a:spcAft>
                <a:spcPts val="0"/>
              </a:spcAft>
            </a:pPr>
            <a:r>
              <a:rPr lang="tr-TR" sz="1400" dirty="0">
                <a:solidFill>
                  <a:srgbClr val="006597"/>
                </a:solidFill>
                <a:latin typeface="Calibri" panose="020F0502020204030204" pitchFamily="34" charset="0"/>
                <a:ea typeface="Times New Roman"/>
              </a:rPr>
              <a:t>Örnek 3: Katalog hazırlanması ve basımı için Gider Grubu: Hizmet Alımı</a:t>
            </a:r>
          </a:p>
          <a:p>
            <a:pPr algn="just">
              <a:spcAft>
                <a:spcPts val="0"/>
              </a:spcAft>
            </a:pPr>
            <a:r>
              <a:rPr lang="tr-TR" sz="1400" dirty="0">
                <a:solidFill>
                  <a:srgbClr val="006597"/>
                </a:solidFill>
                <a:latin typeface="Calibri" panose="020F0502020204030204" pitchFamily="34" charset="0"/>
                <a:ea typeface="Times New Roman"/>
              </a:rPr>
              <a:t>Örnek 4: Personel için Gider Grubu: Personel Giderleri </a:t>
            </a:r>
          </a:p>
          <a:p>
            <a:pPr algn="just">
              <a:spcAft>
                <a:spcPts val="0"/>
              </a:spcAft>
            </a:pPr>
            <a:r>
              <a:rPr lang="tr-TR" sz="1200" dirty="0">
                <a:effectLst/>
                <a:ea typeface="Times New Roman" panose="02020603050405020304" pitchFamily="18" charset="0"/>
                <a:cs typeface="Times New Roman" panose="02020603050405020304" pitchFamily="18" charset="0"/>
              </a:rPr>
              <a:t> </a:t>
            </a:r>
            <a:endParaRPr lang="tr-TR" sz="1000" dirty="0">
              <a:effectLst/>
              <a:latin typeface="Times New Roman" panose="02020603050405020304" pitchFamily="18" charset="0"/>
              <a:ea typeface="Times New Roman" panose="02020603050405020304" pitchFamily="18" charset="0"/>
            </a:endParaRPr>
          </a:p>
        </p:txBody>
      </p:sp>
      <p:sp>
        <p:nvSpPr>
          <p:cNvPr id="16" name="Metin Kutusu 17"/>
          <p:cNvSpPr txBox="1">
            <a:spLocks noChangeArrowheads="1"/>
          </p:cNvSpPr>
          <p:nvPr/>
        </p:nvSpPr>
        <p:spPr bwMode="auto">
          <a:xfrm>
            <a:off x="88284" y="4132210"/>
            <a:ext cx="9000747" cy="2078870"/>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p>
            <a:pPr algn="just">
              <a:spcAft>
                <a:spcPts val="0"/>
              </a:spcAft>
            </a:pPr>
            <a:r>
              <a:rPr lang="tr-TR" sz="1400" b="1" dirty="0">
                <a:solidFill>
                  <a:srgbClr val="006597"/>
                </a:solidFill>
                <a:latin typeface="Calibri" panose="020F0502020204030204" pitchFamily="34" charset="0"/>
                <a:ea typeface="Times New Roman"/>
              </a:rPr>
              <a:t>Gider türü </a:t>
            </a:r>
          </a:p>
          <a:p>
            <a:pPr algn="just">
              <a:spcAft>
                <a:spcPts val="0"/>
              </a:spcAft>
            </a:pPr>
            <a:r>
              <a:rPr lang="tr-TR" sz="1400" dirty="0">
                <a:solidFill>
                  <a:srgbClr val="006597"/>
                </a:solidFill>
                <a:latin typeface="Calibri" panose="020F0502020204030204" pitchFamily="34" charset="0"/>
                <a:ea typeface="Times New Roman"/>
              </a:rPr>
              <a:t>Proje giderinize ilişkin olarak gider grubu seçiminden sonra ilgili gider türü seçimi yapılacaktır.</a:t>
            </a:r>
          </a:p>
          <a:p>
            <a:pPr algn="just">
              <a:spcAft>
                <a:spcPts val="0"/>
              </a:spcAft>
            </a:pPr>
            <a:r>
              <a:rPr lang="tr-TR" sz="1400" dirty="0">
                <a:solidFill>
                  <a:srgbClr val="006597"/>
                </a:solidFill>
                <a:latin typeface="Calibri" panose="020F0502020204030204" pitchFamily="34" charset="0"/>
                <a:ea typeface="Times New Roman"/>
              </a:rPr>
              <a:t>Örnek 1: Bilgisayar için Gider Türü: Makine Giderleri</a:t>
            </a:r>
          </a:p>
          <a:p>
            <a:pPr algn="just">
              <a:spcAft>
                <a:spcPts val="0"/>
              </a:spcAft>
            </a:pPr>
            <a:r>
              <a:rPr lang="tr-TR" sz="1400" dirty="0">
                <a:solidFill>
                  <a:srgbClr val="006597"/>
                </a:solidFill>
                <a:latin typeface="Calibri" panose="020F0502020204030204" pitchFamily="34" charset="0"/>
                <a:ea typeface="Times New Roman"/>
              </a:rPr>
              <a:t>Örnek 2: Tasarım yazılımı için Gider Türü: Yazılım ve Lisans Giderleri</a:t>
            </a:r>
          </a:p>
          <a:p>
            <a:pPr algn="just">
              <a:spcAft>
                <a:spcPts val="0"/>
              </a:spcAft>
            </a:pPr>
            <a:r>
              <a:rPr lang="tr-TR" sz="1400" dirty="0">
                <a:solidFill>
                  <a:srgbClr val="006597"/>
                </a:solidFill>
                <a:latin typeface="Calibri" panose="020F0502020204030204" pitchFamily="34" charset="0"/>
                <a:ea typeface="Times New Roman"/>
              </a:rPr>
              <a:t>Örnek 3: Katalog hazırlanması ve basımı için Gider Türü: Tanıtım Giderleri</a:t>
            </a:r>
          </a:p>
          <a:p>
            <a:pPr algn="just">
              <a:spcAft>
                <a:spcPts val="0"/>
              </a:spcAft>
            </a:pPr>
            <a:r>
              <a:rPr lang="tr-TR" sz="1400" dirty="0">
                <a:solidFill>
                  <a:srgbClr val="006597"/>
                </a:solidFill>
                <a:latin typeface="Calibri" panose="020F0502020204030204" pitchFamily="34" charset="0"/>
                <a:ea typeface="Times New Roman"/>
              </a:rPr>
              <a:t>Örnek 4: Personel için Gider Türü: Yeni/Mevcut* </a:t>
            </a:r>
            <a:endParaRPr lang="tr-TR" sz="1400" dirty="0" smtClean="0">
              <a:solidFill>
                <a:srgbClr val="006597"/>
              </a:solidFill>
              <a:latin typeface="Calibri" panose="020F0502020204030204" pitchFamily="34" charset="0"/>
              <a:ea typeface="Times New Roman"/>
            </a:endParaRPr>
          </a:p>
          <a:p>
            <a:pPr algn="just">
              <a:spcAft>
                <a:spcPts val="0"/>
              </a:spcAft>
            </a:pPr>
            <a:endParaRPr lang="tr-TR" sz="1400" dirty="0">
              <a:solidFill>
                <a:srgbClr val="006597"/>
              </a:solidFill>
              <a:latin typeface="Calibri" panose="020F0502020204030204" pitchFamily="34" charset="0"/>
              <a:ea typeface="Times New Roman"/>
            </a:endParaRPr>
          </a:p>
          <a:p>
            <a:pPr algn="just">
              <a:spcAft>
                <a:spcPts val="0"/>
              </a:spcAft>
            </a:pPr>
            <a:r>
              <a:rPr lang="tr-TR" sz="1300" i="1" dirty="0">
                <a:solidFill>
                  <a:srgbClr val="006597"/>
                </a:solidFill>
                <a:latin typeface="Calibri" panose="020F0502020204030204" pitchFamily="34" charset="0"/>
                <a:ea typeface="Times New Roman"/>
              </a:rPr>
              <a:t> * Proje Teklif Çağrısında ilan edildiği şekilde yeni istihdam için “Yeni Personel Giderleri” veya eğer çağrıda destek kapsamında ise mevcut personel için “Mevcut Personel Giderleri” Gider Türü olarak seçilecektir.</a:t>
            </a:r>
          </a:p>
        </p:txBody>
      </p:sp>
    </p:spTree>
    <p:extLst>
      <p:ext uri="{BB962C8B-B14F-4D97-AF65-F5344CB8AC3E}">
        <p14:creationId xmlns:p14="http://schemas.microsoft.com/office/powerpoint/2010/main" val="33609495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607988"/>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72</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8" name="3 Metin kutusu"/>
          <p:cNvSpPr txBox="1"/>
          <p:nvPr/>
        </p:nvSpPr>
        <p:spPr>
          <a:xfrm>
            <a:off x="683568" y="146957"/>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 </a:t>
            </a:r>
            <a:endParaRPr lang="tr-TR" sz="1600" b="1" dirty="0">
              <a:solidFill>
                <a:srgbClr val="C00000"/>
              </a:solidFill>
            </a:endParaRPr>
          </a:p>
        </p:txBody>
      </p:sp>
      <p:sp>
        <p:nvSpPr>
          <p:cNvPr id="12" name="Metin Kutusu 7"/>
          <p:cNvSpPr txBox="1">
            <a:spLocks noChangeArrowheads="1"/>
          </p:cNvSpPr>
          <p:nvPr/>
        </p:nvSpPr>
        <p:spPr bwMode="auto">
          <a:xfrm>
            <a:off x="289932" y="896020"/>
            <a:ext cx="8674556" cy="1762784"/>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p>
            <a:pPr algn="just">
              <a:spcAft>
                <a:spcPts val="0"/>
              </a:spcAft>
            </a:pPr>
            <a:r>
              <a:rPr lang="tr-TR" sz="1400" b="1" dirty="0">
                <a:solidFill>
                  <a:srgbClr val="006597"/>
                </a:solidFill>
                <a:latin typeface="Calibri" panose="020F0502020204030204" pitchFamily="34" charset="0"/>
                <a:ea typeface="Times New Roman"/>
              </a:rPr>
              <a:t>Giderin adı </a:t>
            </a:r>
          </a:p>
          <a:p>
            <a:pPr algn="just">
              <a:spcAft>
                <a:spcPts val="0"/>
              </a:spcAft>
            </a:pPr>
            <a:r>
              <a:rPr lang="tr-TR" sz="1400" dirty="0" smtClean="0">
                <a:solidFill>
                  <a:srgbClr val="006597"/>
                </a:solidFill>
                <a:latin typeface="Calibri" panose="020F0502020204030204" pitchFamily="34" charset="0"/>
                <a:ea typeface="Times New Roman"/>
              </a:rPr>
              <a:t>Faaliyetlerinizi gerçekleştirmek için gerekli harcamalarınıza dair açıklamalardır. Bu kısımda marka model belirtilmemelidir. Personel </a:t>
            </a:r>
            <a:r>
              <a:rPr lang="tr-TR" sz="1400" dirty="0">
                <a:solidFill>
                  <a:srgbClr val="006597"/>
                </a:solidFill>
                <a:latin typeface="Calibri" panose="020F0502020204030204" pitchFamily="34" charset="0"/>
                <a:ea typeface="Times New Roman"/>
              </a:rPr>
              <a:t>giderleri için ise; bu kısımda personelin projedeki görevi belirtilmelidir.</a:t>
            </a:r>
          </a:p>
          <a:p>
            <a:pPr algn="just">
              <a:spcAft>
                <a:spcPts val="0"/>
              </a:spcAft>
            </a:pPr>
            <a:r>
              <a:rPr lang="tr-TR" sz="1400" dirty="0">
                <a:solidFill>
                  <a:srgbClr val="006597"/>
                </a:solidFill>
                <a:latin typeface="Calibri" panose="020F0502020204030204" pitchFamily="34" charset="0"/>
                <a:ea typeface="Times New Roman"/>
              </a:rPr>
              <a:t>Örnek 1: Bilgisayar gideri için Giderin Adı: Bilgisayar </a:t>
            </a:r>
          </a:p>
          <a:p>
            <a:pPr algn="just">
              <a:spcAft>
                <a:spcPts val="0"/>
              </a:spcAft>
            </a:pPr>
            <a:r>
              <a:rPr lang="tr-TR" sz="1400" dirty="0">
                <a:solidFill>
                  <a:srgbClr val="006597"/>
                </a:solidFill>
                <a:latin typeface="Calibri" panose="020F0502020204030204" pitchFamily="34" charset="0"/>
                <a:ea typeface="Times New Roman"/>
              </a:rPr>
              <a:t>Örnek 2: Tasarım yazılımı gideri için Giderin Adı: Tasarım yazılımı </a:t>
            </a:r>
          </a:p>
          <a:p>
            <a:pPr algn="just">
              <a:spcAft>
                <a:spcPts val="0"/>
              </a:spcAft>
            </a:pPr>
            <a:r>
              <a:rPr lang="tr-TR" sz="1400" dirty="0">
                <a:solidFill>
                  <a:srgbClr val="006597"/>
                </a:solidFill>
                <a:latin typeface="Calibri" panose="020F0502020204030204" pitchFamily="34" charset="0"/>
                <a:ea typeface="Times New Roman"/>
              </a:rPr>
              <a:t>Örnek 3: Katalog hazırlanması ve basımı gideri için Giderin Adı: Katalog hazırlanması ve basımı</a:t>
            </a:r>
          </a:p>
          <a:p>
            <a:pPr algn="just">
              <a:spcAft>
                <a:spcPts val="0"/>
              </a:spcAft>
            </a:pPr>
            <a:r>
              <a:rPr lang="tr-TR" sz="1400" dirty="0">
                <a:solidFill>
                  <a:srgbClr val="006597"/>
                </a:solidFill>
                <a:latin typeface="Calibri" panose="020F0502020204030204" pitchFamily="34" charset="0"/>
                <a:ea typeface="Times New Roman"/>
              </a:rPr>
              <a:t>Örnek 4: Personel gideri için Giderin Adı: Mühendis</a:t>
            </a:r>
          </a:p>
        </p:txBody>
      </p:sp>
      <p:sp>
        <p:nvSpPr>
          <p:cNvPr id="13" name="Metin Kutusu 12"/>
          <p:cNvSpPr txBox="1">
            <a:spLocks noChangeArrowheads="1"/>
          </p:cNvSpPr>
          <p:nvPr/>
        </p:nvSpPr>
        <p:spPr bwMode="auto">
          <a:xfrm>
            <a:off x="286757" y="3777083"/>
            <a:ext cx="8677731" cy="1080135"/>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p>
            <a:pPr algn="just">
              <a:spcAft>
                <a:spcPts val="0"/>
              </a:spcAft>
            </a:pPr>
            <a:r>
              <a:rPr lang="tr-TR" sz="1400" b="1" dirty="0">
                <a:solidFill>
                  <a:srgbClr val="006597"/>
                </a:solidFill>
                <a:latin typeface="Calibri" panose="020F0502020204030204" pitchFamily="34" charset="0"/>
                <a:ea typeface="Times New Roman"/>
              </a:rPr>
              <a:t>Birimi</a:t>
            </a:r>
          </a:p>
          <a:p>
            <a:pPr algn="just">
              <a:spcAft>
                <a:spcPts val="0"/>
              </a:spcAft>
            </a:pPr>
            <a:r>
              <a:rPr lang="tr-TR" sz="1400" dirty="0">
                <a:solidFill>
                  <a:srgbClr val="006597"/>
                </a:solidFill>
                <a:latin typeface="Calibri" panose="020F0502020204030204" pitchFamily="34" charset="0"/>
                <a:ea typeface="Times New Roman"/>
              </a:rPr>
              <a:t>Gider kaleminin hangi birim esas alınarak düzenlendiğini gösterir. </a:t>
            </a:r>
            <a:r>
              <a:rPr lang="tr-TR" sz="1400" dirty="0" err="1">
                <a:solidFill>
                  <a:srgbClr val="006597"/>
                </a:solidFill>
                <a:latin typeface="Calibri" panose="020F0502020204030204" pitchFamily="34" charset="0"/>
                <a:ea typeface="Times New Roman"/>
              </a:rPr>
              <a:t>Örn</a:t>
            </a:r>
            <a:r>
              <a:rPr lang="tr-TR" sz="1400" dirty="0">
                <a:solidFill>
                  <a:srgbClr val="006597"/>
                </a:solidFill>
                <a:latin typeface="Calibri" panose="020F0502020204030204" pitchFamily="34" charset="0"/>
                <a:ea typeface="Times New Roman"/>
              </a:rPr>
              <a:t>. Aylık, adet, saat, gün, adam/saat, kg, cm, vb. Birimler giriş yapılırken KOBİ Bilgi Sistemi üzerinden seçtirilecektir. </a:t>
            </a:r>
          </a:p>
          <a:p>
            <a:pPr algn="just">
              <a:spcAft>
                <a:spcPts val="0"/>
              </a:spcAft>
            </a:pPr>
            <a:r>
              <a:rPr lang="tr-TR" sz="1400" dirty="0">
                <a:solidFill>
                  <a:srgbClr val="006597"/>
                </a:solidFill>
                <a:latin typeface="Calibri" panose="020F0502020204030204" pitchFamily="34" charset="0"/>
                <a:ea typeface="Times New Roman"/>
              </a:rPr>
              <a:t>Örnek 1: Bilgisayar: adet; Örnek 2: Tasarım Yazılımı: adet; Örnek 3: Katalog: adet; Örnek 4: Personel: ay</a:t>
            </a:r>
          </a:p>
        </p:txBody>
      </p:sp>
      <p:sp>
        <p:nvSpPr>
          <p:cNvPr id="17" name="Metin Kutusu 18"/>
          <p:cNvSpPr txBox="1">
            <a:spLocks noChangeArrowheads="1"/>
          </p:cNvSpPr>
          <p:nvPr/>
        </p:nvSpPr>
        <p:spPr bwMode="auto">
          <a:xfrm>
            <a:off x="285487" y="2830715"/>
            <a:ext cx="8679001" cy="807085"/>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p>
            <a:pPr algn="just">
              <a:spcAft>
                <a:spcPts val="0"/>
              </a:spcAft>
            </a:pPr>
            <a:r>
              <a:rPr lang="tr-TR" sz="1400" b="1" dirty="0">
                <a:solidFill>
                  <a:srgbClr val="006597"/>
                </a:solidFill>
                <a:latin typeface="Calibri" panose="020F0502020204030204" pitchFamily="34" charset="0"/>
                <a:ea typeface="Times New Roman"/>
              </a:rPr>
              <a:t>Miktarı/ Projede Çalışacağı Süre</a:t>
            </a:r>
          </a:p>
          <a:p>
            <a:pPr algn="just">
              <a:spcAft>
                <a:spcPts val="0"/>
              </a:spcAft>
            </a:pPr>
            <a:r>
              <a:rPr lang="tr-TR" sz="1400" dirty="0">
                <a:solidFill>
                  <a:srgbClr val="006597"/>
                </a:solidFill>
                <a:latin typeface="Calibri" panose="020F0502020204030204" pitchFamily="34" charset="0"/>
                <a:ea typeface="Times New Roman"/>
              </a:rPr>
              <a:t>Giderin niceliksel ifadesi bu alana yazılmalıdır. </a:t>
            </a:r>
          </a:p>
          <a:p>
            <a:pPr algn="just">
              <a:spcAft>
                <a:spcPts val="0"/>
              </a:spcAft>
            </a:pPr>
            <a:r>
              <a:rPr lang="tr-TR" sz="1400" dirty="0">
                <a:solidFill>
                  <a:srgbClr val="006597"/>
                </a:solidFill>
                <a:latin typeface="Calibri" panose="020F0502020204030204" pitchFamily="34" charset="0"/>
                <a:ea typeface="Times New Roman"/>
              </a:rPr>
              <a:t>Örnek 1: Bilgisayar: 2; Örnek 2: Tasarım Yazılımı: 1; Örnek 3: Katalog: 2000; Örnek 4: Personel: 12</a:t>
            </a:r>
          </a:p>
        </p:txBody>
      </p:sp>
      <p:sp>
        <p:nvSpPr>
          <p:cNvPr id="19" name="Metin Kutusu 30"/>
          <p:cNvSpPr txBox="1">
            <a:spLocks noChangeArrowheads="1"/>
          </p:cNvSpPr>
          <p:nvPr/>
        </p:nvSpPr>
        <p:spPr bwMode="auto">
          <a:xfrm>
            <a:off x="286757" y="5009797"/>
            <a:ext cx="8677731" cy="819150"/>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p>
            <a:pPr algn="just">
              <a:spcAft>
                <a:spcPts val="0"/>
              </a:spcAft>
            </a:pPr>
            <a:r>
              <a:rPr lang="tr-TR" sz="1400" b="1" dirty="0">
                <a:solidFill>
                  <a:srgbClr val="006597"/>
                </a:solidFill>
                <a:latin typeface="Calibri" panose="020F0502020204030204" pitchFamily="34" charset="0"/>
                <a:ea typeface="Times New Roman"/>
              </a:rPr>
              <a:t>Tahmini Bedel</a:t>
            </a:r>
          </a:p>
          <a:p>
            <a:pPr algn="just">
              <a:spcAft>
                <a:spcPts val="0"/>
              </a:spcAft>
            </a:pPr>
            <a:r>
              <a:rPr lang="tr-TR" sz="1400" dirty="0">
                <a:solidFill>
                  <a:srgbClr val="006597"/>
                </a:solidFill>
                <a:latin typeface="Calibri" panose="020F0502020204030204" pitchFamily="34" charset="0"/>
                <a:ea typeface="Times New Roman"/>
              </a:rPr>
              <a:t>Gider kalemine ilişkin piyasa fiyat araştırmasına göre KDV hariç tutar yazılmalıdır. </a:t>
            </a:r>
          </a:p>
        </p:txBody>
      </p:sp>
    </p:spTree>
    <p:extLst>
      <p:ext uri="{BB962C8B-B14F-4D97-AF65-F5344CB8AC3E}">
        <p14:creationId xmlns:p14="http://schemas.microsoft.com/office/powerpoint/2010/main" val="22009285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633626"/>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73</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8" name="3 Metin kutusu"/>
          <p:cNvSpPr txBox="1"/>
          <p:nvPr/>
        </p:nvSpPr>
        <p:spPr>
          <a:xfrm>
            <a:off x="683568" y="172595"/>
            <a:ext cx="7632848" cy="338554"/>
          </a:xfrm>
          <a:prstGeom prst="rect">
            <a:avLst/>
          </a:prstGeom>
          <a:noFill/>
        </p:spPr>
        <p:txBody>
          <a:bodyPr wrap="square" rtlCol="0">
            <a:spAutoFit/>
          </a:bodyPr>
          <a:lstStyle/>
          <a:p>
            <a:pPr algn="ctr"/>
            <a:r>
              <a:rPr lang="tr-TR" sz="1600" b="1" dirty="0" smtClean="0">
                <a:solidFill>
                  <a:srgbClr val="C00000"/>
                </a:solidFill>
              </a:rPr>
              <a:t>BAŞVURU FORMU - </a:t>
            </a:r>
            <a:r>
              <a:rPr lang="tr-TR" sz="1600" b="1" dirty="0">
                <a:solidFill>
                  <a:srgbClr val="C00000"/>
                </a:solidFill>
              </a:rPr>
              <a:t>Talep Edilen Giderler </a:t>
            </a:r>
          </a:p>
        </p:txBody>
      </p:sp>
      <p:sp>
        <p:nvSpPr>
          <p:cNvPr id="14" name="Metin Kutusu 23"/>
          <p:cNvSpPr txBox="1">
            <a:spLocks noChangeArrowheads="1"/>
          </p:cNvSpPr>
          <p:nvPr/>
        </p:nvSpPr>
        <p:spPr bwMode="auto">
          <a:xfrm>
            <a:off x="493650" y="1386530"/>
            <a:ext cx="8398830" cy="2167681"/>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p>
            <a:pPr algn="just">
              <a:spcAft>
                <a:spcPts val="0"/>
              </a:spcAft>
            </a:pPr>
            <a:r>
              <a:rPr lang="tr-TR" sz="1400" b="1" dirty="0">
                <a:solidFill>
                  <a:srgbClr val="006597"/>
                </a:solidFill>
                <a:latin typeface="Calibri" panose="020F0502020204030204" pitchFamily="34" charset="0"/>
                <a:ea typeface="Times New Roman"/>
              </a:rPr>
              <a:t>Destek Türü</a:t>
            </a:r>
          </a:p>
          <a:p>
            <a:pPr algn="just">
              <a:spcAft>
                <a:spcPts val="600"/>
              </a:spcAft>
            </a:pPr>
            <a:r>
              <a:rPr lang="tr-TR" sz="1400" dirty="0" smtClean="0">
                <a:solidFill>
                  <a:srgbClr val="006597"/>
                </a:solidFill>
                <a:latin typeface="Calibri" panose="020F0502020204030204" pitchFamily="34" charset="0"/>
                <a:ea typeface="Times New Roman"/>
              </a:rPr>
              <a:t>Personel </a:t>
            </a:r>
            <a:r>
              <a:rPr lang="tr-TR" sz="1400" dirty="0">
                <a:solidFill>
                  <a:srgbClr val="006597"/>
                </a:solidFill>
                <a:latin typeface="Calibri" panose="020F0502020204030204" pitchFamily="34" charset="0"/>
                <a:ea typeface="Times New Roman"/>
              </a:rPr>
              <a:t>gideri hariç tüm giderler için uygulanacak destek oranı % 85’tir. Bu orana göre hesaplanacak desteğin % 100’ü Teminat karşılığı geri ödemeli destek olarak ödenir. Personel gideri dışındaki her bir gider için sadece geri ödemeli destek verilir.</a:t>
            </a:r>
          </a:p>
          <a:p>
            <a:pPr algn="just">
              <a:spcAft>
                <a:spcPts val="600"/>
              </a:spcAft>
            </a:pPr>
            <a:endParaRPr lang="tr-TR" sz="1400" dirty="0">
              <a:solidFill>
                <a:srgbClr val="006597"/>
              </a:solidFill>
              <a:latin typeface="Calibri" panose="020F0502020204030204" pitchFamily="34" charset="0"/>
              <a:ea typeface="Times New Roman"/>
            </a:endParaRPr>
          </a:p>
          <a:p>
            <a:pPr algn="just">
              <a:spcAft>
                <a:spcPts val="600"/>
              </a:spcAft>
            </a:pPr>
            <a:r>
              <a:rPr lang="tr-TR" sz="1400" dirty="0" smtClean="0">
                <a:solidFill>
                  <a:srgbClr val="006597"/>
                </a:solidFill>
                <a:latin typeface="Calibri" panose="020F0502020204030204" pitchFamily="34" charset="0"/>
                <a:ea typeface="Times New Roman"/>
              </a:rPr>
              <a:t>Personel </a:t>
            </a:r>
            <a:r>
              <a:rPr lang="tr-TR" sz="1400" dirty="0">
                <a:solidFill>
                  <a:srgbClr val="006597"/>
                </a:solidFill>
                <a:latin typeface="Calibri" panose="020F0502020204030204" pitchFamily="34" charset="0"/>
                <a:ea typeface="Times New Roman"/>
              </a:rPr>
              <a:t>giderleri için ise, destek oranı dikkate alınmaksızın Programın Uygulama Esaslarında belirtilen hesap yöntemine göre belirlenen tutarda geri ödemesiz destek verilir.</a:t>
            </a:r>
          </a:p>
        </p:txBody>
      </p:sp>
    </p:spTree>
    <p:extLst>
      <p:ext uri="{BB962C8B-B14F-4D97-AF65-F5344CB8AC3E}">
        <p14:creationId xmlns:p14="http://schemas.microsoft.com/office/powerpoint/2010/main" val="40305067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74</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5" name="Dikdörtgen 4"/>
          <p:cNvSpPr/>
          <p:nvPr/>
        </p:nvSpPr>
        <p:spPr>
          <a:xfrm>
            <a:off x="344074" y="621669"/>
            <a:ext cx="8404389" cy="830997"/>
          </a:xfrm>
          <a:prstGeom prst="rect">
            <a:avLst/>
          </a:prstGeom>
        </p:spPr>
        <p:txBody>
          <a:bodyPr wrap="square">
            <a:spAutoFit/>
          </a:bodyPr>
          <a:lstStyle/>
          <a:p>
            <a:r>
              <a:rPr lang="tr-TR" sz="1600" b="1" dirty="0">
                <a:solidFill>
                  <a:schemeClr val="tx2">
                    <a:lumMod val="75000"/>
                  </a:schemeClr>
                </a:solidFill>
              </a:rPr>
              <a:t>Başvuru </a:t>
            </a:r>
            <a:r>
              <a:rPr lang="tr-TR" sz="1600" b="1" dirty="0" err="1">
                <a:solidFill>
                  <a:schemeClr val="tx2">
                    <a:lumMod val="75000"/>
                  </a:schemeClr>
                </a:solidFill>
              </a:rPr>
              <a:t>Formu’nun</a:t>
            </a:r>
            <a:r>
              <a:rPr lang="tr-TR" sz="1600" b="1" dirty="0">
                <a:solidFill>
                  <a:schemeClr val="tx2">
                    <a:lumMod val="75000"/>
                  </a:schemeClr>
                </a:solidFill>
              </a:rPr>
              <a:t> 4.2 Gider – Faaliyet İlişkisi bölümünde </a:t>
            </a:r>
            <a:r>
              <a:rPr lang="tr-TR" sz="1600" dirty="0">
                <a:solidFill>
                  <a:schemeClr val="tx2">
                    <a:lumMod val="75000"/>
                  </a:schemeClr>
                </a:solidFill>
              </a:rPr>
              <a:t>4.1 Talep Edilen Giderler bölümünde yer alan her bir gider için asgari teknik özellikleri, ilgili faaliyeti ve </a:t>
            </a:r>
            <a:r>
              <a:rPr lang="tr-TR" sz="1600" dirty="0" smtClean="0">
                <a:solidFill>
                  <a:schemeClr val="tx2">
                    <a:lumMod val="75000"/>
                  </a:schemeClr>
                </a:solidFill>
              </a:rPr>
              <a:t>kullanım amacı/projedeki görevi </a:t>
            </a:r>
            <a:r>
              <a:rPr lang="tr-TR" sz="1600" dirty="0">
                <a:solidFill>
                  <a:schemeClr val="tx2">
                    <a:lumMod val="75000"/>
                  </a:schemeClr>
                </a:solidFill>
              </a:rPr>
              <a:t>belirtilmelidir.</a:t>
            </a:r>
          </a:p>
        </p:txBody>
      </p:sp>
      <p:sp>
        <p:nvSpPr>
          <p:cNvPr id="13" name="Metin Kutusu 21"/>
          <p:cNvSpPr txBox="1">
            <a:spLocks noChangeArrowheads="1"/>
          </p:cNvSpPr>
          <p:nvPr/>
        </p:nvSpPr>
        <p:spPr bwMode="auto">
          <a:xfrm>
            <a:off x="305769" y="3168025"/>
            <a:ext cx="8298680" cy="1908929"/>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Asgari Nitelikler / Teknik Özellikler </a:t>
            </a:r>
          </a:p>
          <a:p>
            <a:r>
              <a:rPr lang="tr-TR" b="0" dirty="0"/>
              <a:t>Alınacak mal veya hizmetin asgari özellikleri yazılacaktır.</a:t>
            </a:r>
          </a:p>
          <a:p>
            <a:r>
              <a:rPr lang="tr-TR" b="0" dirty="0"/>
              <a:t>Örnek 1:Bilgisayar: “İ7 işlemcili, 500 GB Hard Diskli,  8 GB </a:t>
            </a:r>
            <a:r>
              <a:rPr lang="tr-TR" b="0" dirty="0" err="1"/>
              <a:t>Ramli</a:t>
            </a:r>
            <a:r>
              <a:rPr lang="tr-TR" b="0" dirty="0"/>
              <a:t> Dizüstü” </a:t>
            </a:r>
          </a:p>
          <a:p>
            <a:r>
              <a:rPr lang="tr-TR" b="0" dirty="0"/>
              <a:t>Örnek 2: Tasarım Yazılımı; 10 kullanıcılı, 3B tasarım özellikli  </a:t>
            </a:r>
          </a:p>
          <a:p>
            <a:r>
              <a:rPr lang="tr-TR" b="0" dirty="0"/>
              <a:t>Örnek 3:Katalog hazırlanması ve basımı: 350 gr mat kuşe kağıt, 24 sayfa</a:t>
            </a:r>
          </a:p>
          <a:p>
            <a:r>
              <a:rPr lang="tr-TR" b="0" dirty="0"/>
              <a:t>Örnek 4:Personel Gideri: Lisans, Makine Mühendisliği Bölümü *</a:t>
            </a:r>
          </a:p>
          <a:p>
            <a:r>
              <a:rPr lang="tr-TR" b="0" dirty="0"/>
              <a:t> </a:t>
            </a:r>
          </a:p>
          <a:p>
            <a:r>
              <a:rPr lang="tr-TR" b="0" dirty="0"/>
              <a:t>* Personel destekleri için bu kısma “Öğrenim Durumu”, “Mezuniyet/Uzmanlık Alanı” yazılmalıdır.</a:t>
            </a:r>
          </a:p>
          <a:p>
            <a:r>
              <a:rPr lang="tr-TR" b="0" dirty="0"/>
              <a:t> </a:t>
            </a:r>
          </a:p>
          <a:p>
            <a:r>
              <a:rPr lang="tr-TR" b="0" dirty="0"/>
              <a:t> </a:t>
            </a:r>
          </a:p>
        </p:txBody>
      </p:sp>
      <p:sp>
        <p:nvSpPr>
          <p:cNvPr id="15" name="Metin Kutusu 22"/>
          <p:cNvSpPr txBox="1">
            <a:spLocks noChangeArrowheads="1"/>
          </p:cNvSpPr>
          <p:nvPr/>
        </p:nvSpPr>
        <p:spPr bwMode="auto">
          <a:xfrm>
            <a:off x="326398" y="5146894"/>
            <a:ext cx="8272455" cy="1005709"/>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İlgili Faaliyet</a:t>
            </a:r>
          </a:p>
          <a:p>
            <a:r>
              <a:rPr lang="tr-TR" b="0" dirty="0"/>
              <a:t>Giderin proje kapsamında belirlenen hangi hedef ile ilgili olduğunu gösterir. Giderle en fazla ilişkili olan faaliyet seçilmelidir. Faaliyetler, Proje Faaliyetleri ve Faaliyet-Zaman Planı Tablosundan gelecek olup,  giriş yapılırken KOBİ Bilgi Sistemi üzerinden seçtirilecektir. </a:t>
            </a:r>
          </a:p>
        </p:txBody>
      </p:sp>
      <p:sp>
        <p:nvSpPr>
          <p:cNvPr id="16" name="Metin Kutusu 28"/>
          <p:cNvSpPr txBox="1">
            <a:spLocks noChangeArrowheads="1"/>
          </p:cNvSpPr>
          <p:nvPr/>
        </p:nvSpPr>
        <p:spPr bwMode="auto">
          <a:xfrm>
            <a:off x="317683" y="1456774"/>
            <a:ext cx="8214758" cy="1641312"/>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Giderin adı </a:t>
            </a:r>
          </a:p>
          <a:p>
            <a:r>
              <a:rPr lang="tr-TR" b="0" dirty="0"/>
              <a:t>Faaliyetlerinizi gerçekleştirmek için gerekli harcamalarınıza dair açıklamalardır. Bu kısımda marka model belirtilmemelidir. Personel Giderleri için bu kısma personelin projedeki görevi belirtilmelidir.</a:t>
            </a:r>
          </a:p>
          <a:p>
            <a:r>
              <a:rPr lang="tr-TR" b="0" dirty="0"/>
              <a:t>Örnek 1: Bilgisayar gideri için; Giderin Adı: Bilgisayar </a:t>
            </a:r>
          </a:p>
          <a:p>
            <a:r>
              <a:rPr lang="tr-TR" b="0" dirty="0"/>
              <a:t>Örnek 2: Yazılım gideri için; Giderin Adı: Tasarım yazılımı </a:t>
            </a:r>
          </a:p>
          <a:p>
            <a:r>
              <a:rPr lang="tr-TR" b="0" dirty="0"/>
              <a:t>Örnek 3: Hizmet gideri için; Giderin Adı:  Katalog hazırlanması ve basımı</a:t>
            </a:r>
          </a:p>
          <a:p>
            <a:r>
              <a:rPr lang="tr-TR" b="0" dirty="0"/>
              <a:t>Örnek 4: Personel gideri için; Gider Adı:  Mühendis</a:t>
            </a:r>
          </a:p>
          <a:p>
            <a:r>
              <a:rPr lang="tr-TR" b="0" dirty="0"/>
              <a:t> </a:t>
            </a:r>
          </a:p>
        </p:txBody>
      </p:sp>
    </p:spTree>
    <p:extLst>
      <p:ext uri="{BB962C8B-B14F-4D97-AF65-F5344CB8AC3E}">
        <p14:creationId xmlns:p14="http://schemas.microsoft.com/office/powerpoint/2010/main" val="11818918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75</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14" name="Metin Kutusu 24"/>
          <p:cNvSpPr txBox="1">
            <a:spLocks noChangeArrowheads="1"/>
          </p:cNvSpPr>
          <p:nvPr/>
        </p:nvSpPr>
        <p:spPr bwMode="auto">
          <a:xfrm>
            <a:off x="467544" y="1039984"/>
            <a:ext cx="7986116" cy="1667510"/>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Kullanım Amacı/Projedeki Görevi</a:t>
            </a:r>
          </a:p>
          <a:p>
            <a:r>
              <a:rPr lang="tr-TR" b="0" dirty="0"/>
              <a:t>Faaliyetlerinizi gerçekleştirmek için yapılacak giderlerin kullanım amacı/projedeki görevi belirtilmelidir:</a:t>
            </a:r>
          </a:p>
          <a:p>
            <a:r>
              <a:rPr lang="tr-TR" b="0" dirty="0"/>
              <a:t>Örnek 1: Bilgisayar Gideri için: Projede yer alan ürünlerin tasarımı</a:t>
            </a:r>
          </a:p>
          <a:p>
            <a:r>
              <a:rPr lang="tr-TR" b="0" dirty="0"/>
              <a:t>Örnek 2: Tasarım Yazılımı: Projede yer alan ürünlerin tasarımı</a:t>
            </a:r>
          </a:p>
          <a:p>
            <a:r>
              <a:rPr lang="tr-TR" b="0" dirty="0"/>
              <a:t>Örnek 3: Katalog hazırlanması ve basımı:  Proje kapsamında üretilecek makinelerin pazarda tanıtılması</a:t>
            </a:r>
          </a:p>
          <a:p>
            <a:r>
              <a:rPr lang="tr-TR" b="0" dirty="0"/>
              <a:t>Örnek 4: Personel Gideri için: Projede yer alan ürünlerin tasarımı.</a:t>
            </a:r>
          </a:p>
          <a:p>
            <a:r>
              <a:rPr lang="tr-TR" b="0" dirty="0"/>
              <a:t> </a:t>
            </a:r>
          </a:p>
        </p:txBody>
      </p:sp>
    </p:spTree>
    <p:extLst>
      <p:ext uri="{BB962C8B-B14F-4D97-AF65-F5344CB8AC3E}">
        <p14:creationId xmlns:p14="http://schemas.microsoft.com/office/powerpoint/2010/main" val="29555884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grpSp>
        <p:nvGrpSpPr>
          <p:cNvPr id="5" name="Grup 4"/>
          <p:cNvGrpSpPr/>
          <p:nvPr/>
        </p:nvGrpSpPr>
        <p:grpSpPr>
          <a:xfrm>
            <a:off x="280244" y="249214"/>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76</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21" name="3 Metin kutusu"/>
          <p:cNvSpPr txBox="1"/>
          <p:nvPr/>
        </p:nvSpPr>
        <p:spPr>
          <a:xfrm>
            <a:off x="683568" y="249214"/>
            <a:ext cx="7632848" cy="338554"/>
          </a:xfrm>
          <a:prstGeom prst="rect">
            <a:avLst/>
          </a:prstGeom>
          <a:noFill/>
        </p:spPr>
        <p:txBody>
          <a:bodyPr wrap="square" rtlCol="0">
            <a:spAutoFit/>
          </a:bodyPr>
          <a:lstStyle/>
          <a:p>
            <a:pPr algn="ctr"/>
            <a:r>
              <a:rPr lang="tr-TR" sz="1600" b="1" dirty="0" smtClean="0">
                <a:solidFill>
                  <a:srgbClr val="C00000"/>
                </a:solidFill>
              </a:rPr>
              <a:t>PROJE BAŞVURU FORMU - </a:t>
            </a:r>
            <a:r>
              <a:rPr lang="tr-TR" sz="1600" b="1" dirty="0">
                <a:solidFill>
                  <a:srgbClr val="C00000"/>
                </a:solidFill>
              </a:rPr>
              <a:t>Talep Edilen </a:t>
            </a:r>
            <a:r>
              <a:rPr lang="tr-TR" sz="1600" b="1" dirty="0" smtClean="0">
                <a:solidFill>
                  <a:srgbClr val="C00000"/>
                </a:solidFill>
              </a:rPr>
              <a:t>Giderler</a:t>
            </a:r>
            <a:endParaRPr lang="tr-TR" sz="1600" b="1" dirty="0">
              <a:solidFill>
                <a:srgbClr val="C00000"/>
              </a:solidFill>
            </a:endParaRPr>
          </a:p>
        </p:txBody>
      </p:sp>
      <p:graphicFrame>
        <p:nvGraphicFramePr>
          <p:cNvPr id="3" name="Tablo 2"/>
          <p:cNvGraphicFramePr>
            <a:graphicFrameLocks noGrp="1"/>
          </p:cNvGraphicFramePr>
          <p:nvPr>
            <p:extLst>
              <p:ext uri="{D42A27DB-BD31-4B8C-83A1-F6EECF244321}">
                <p14:modId xmlns:p14="http://schemas.microsoft.com/office/powerpoint/2010/main" val="460342528"/>
              </p:ext>
            </p:extLst>
          </p:nvPr>
        </p:nvGraphicFramePr>
        <p:xfrm>
          <a:off x="65476" y="1112044"/>
          <a:ext cx="9021836" cy="5117823"/>
        </p:xfrm>
        <a:graphic>
          <a:graphicData uri="http://schemas.openxmlformats.org/drawingml/2006/table">
            <a:tbl>
              <a:tblPr firstRow="1" firstCol="1" lastRow="1" lastCol="1" bandRow="1" bandCol="1">
                <a:tableStyleId>{5C22544A-7EE6-4342-B048-85BDC9FD1C3A}</a:tableStyleId>
              </a:tblPr>
              <a:tblGrid>
                <a:gridCol w="668908">
                  <a:extLst>
                    <a:ext uri="{9D8B030D-6E8A-4147-A177-3AD203B41FA5}">
                      <a16:colId xmlns:a16="http://schemas.microsoft.com/office/drawing/2014/main" xmlns="" val="2566791378"/>
                    </a:ext>
                  </a:extLst>
                </a:gridCol>
                <a:gridCol w="1944216">
                  <a:extLst>
                    <a:ext uri="{9D8B030D-6E8A-4147-A177-3AD203B41FA5}">
                      <a16:colId xmlns:a16="http://schemas.microsoft.com/office/drawing/2014/main" xmlns="" val="1044994682"/>
                    </a:ext>
                  </a:extLst>
                </a:gridCol>
                <a:gridCol w="4248472">
                  <a:extLst>
                    <a:ext uri="{9D8B030D-6E8A-4147-A177-3AD203B41FA5}">
                      <a16:colId xmlns:a16="http://schemas.microsoft.com/office/drawing/2014/main" xmlns="" val="92847445"/>
                    </a:ext>
                  </a:extLst>
                </a:gridCol>
                <a:gridCol w="2160240">
                  <a:extLst>
                    <a:ext uri="{9D8B030D-6E8A-4147-A177-3AD203B41FA5}">
                      <a16:colId xmlns:a16="http://schemas.microsoft.com/office/drawing/2014/main" xmlns="" val="4002224926"/>
                    </a:ext>
                  </a:extLst>
                </a:gridCol>
              </a:tblGrid>
              <a:tr h="631167">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Sıra No</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a:effectLst/>
                          <a:latin typeface="Calibri" panose="020F0502020204030204" pitchFamily="34" charset="0"/>
                          <a:cs typeface="Calibri" panose="020F0502020204030204" pitchFamily="34" charset="0"/>
                        </a:rPr>
                        <a:t>Giderin Adı</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gridSpan="2">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Piyasa Fiyat Araştırması Bilgileri**</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hMerge="1">
                  <a:txBody>
                    <a:bodyPr/>
                    <a:lstStyle/>
                    <a:p>
                      <a:endParaRPr lang="tr-TR"/>
                    </a:p>
                  </a:txBody>
                  <a:tcPr/>
                </a:tc>
                <a:extLst>
                  <a:ext uri="{0D108BD9-81ED-4DB2-BD59-A6C34878D82A}">
                    <a16:rowId xmlns:a16="http://schemas.microsoft.com/office/drawing/2014/main" xmlns="" val="1453228821"/>
                  </a:ext>
                </a:extLst>
              </a:tr>
              <a:tr h="274795">
                <a:tc rowSpan="6">
                  <a:txBody>
                    <a:bodyPr/>
                    <a:lstStyle/>
                    <a:p>
                      <a:pPr algn="ctr">
                        <a:lnSpc>
                          <a:spcPct val="115000"/>
                        </a:lnSpc>
                        <a:spcAft>
                          <a:spcPts val="0"/>
                        </a:spcAft>
                      </a:pPr>
                      <a:r>
                        <a:rPr lang="tr-TR" sz="1600">
                          <a:effectLst/>
                          <a:latin typeface="Calibri" panose="020F0502020204030204" pitchFamily="34" charset="0"/>
                          <a:cs typeface="Calibri" panose="020F0502020204030204" pitchFamily="34" charset="0"/>
                        </a:rPr>
                        <a:t>1</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rowSpan="6">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 </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Teklifin Alındığı İşletmenin Adı</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xmlns="" val="4291921860"/>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Teklifin Alındığı Tarih</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xmlns="" val="851266434"/>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E-posta</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xmlns="" val="3804862913"/>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Telefon</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xmlns="" val="585199369"/>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Web Adresi</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xmlns="" val="2942494570"/>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Tutar (KDV Hariç TL)</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xmlns="" val="1482007985"/>
                  </a:ext>
                </a:extLst>
              </a:tr>
              <a:tr h="274795">
                <a:tc rowSpan="7">
                  <a:txBody>
                    <a:bodyPr/>
                    <a:lstStyle/>
                    <a:p>
                      <a:pPr algn="ctr">
                        <a:lnSpc>
                          <a:spcPct val="115000"/>
                        </a:lnSpc>
                        <a:spcAft>
                          <a:spcPts val="0"/>
                        </a:spcAft>
                      </a:pPr>
                      <a:r>
                        <a:rPr lang="tr-TR" sz="1600">
                          <a:effectLst/>
                          <a:latin typeface="Calibri" panose="020F0502020204030204" pitchFamily="34" charset="0"/>
                          <a:cs typeface="Calibri" panose="020F0502020204030204" pitchFamily="34" charset="0"/>
                        </a:rPr>
                        <a:t>2</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rowSpan="7">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 </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Teklifin Alındığı İşletmenin Adı</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xmlns="" val="759105609"/>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Teklifin Alındığı Tarih</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xmlns="" val="1765513868"/>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E-posta</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xmlns="" val="1483631856"/>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Telefon</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xmlns="" val="3869214776"/>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Web Adresi</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xmlns="" val="1091794444"/>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Tutar (KDV Hariç TL)</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xmlns="" val="1511816580"/>
                  </a:ext>
                </a:extLst>
              </a:tr>
              <a:tr h="55991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dirty="0" smtClean="0">
                          <a:effectLst/>
                          <a:latin typeface="Calibri" panose="020F0502020204030204" pitchFamily="34" charset="0"/>
                          <a:cs typeface="Calibri" panose="020F0502020204030204" pitchFamily="34" charset="0"/>
                        </a:rPr>
                        <a:t>Açıklama</a:t>
                      </a:r>
                      <a:endParaRPr lang="tr-TR" sz="1600" dirty="0">
                        <a:effectLst/>
                        <a:latin typeface="Calibri" panose="020F0502020204030204" pitchFamily="34" charset="0"/>
                        <a:cs typeface="Calibri" panose="020F0502020204030204" pitchFamily="34" charset="0"/>
                      </a:endParaRPr>
                    </a:p>
                    <a:p>
                      <a:pPr>
                        <a:lnSpc>
                          <a:spcPct val="115000"/>
                        </a:lnSpc>
                        <a:spcAft>
                          <a:spcPts val="0"/>
                        </a:spcAft>
                      </a:pPr>
                      <a:r>
                        <a:rPr lang="tr-TR" sz="1600" dirty="0">
                          <a:effectLst/>
                          <a:latin typeface="Calibri" panose="020F0502020204030204" pitchFamily="34" charset="0"/>
                          <a:cs typeface="Calibri" panose="020F0502020204030204" pitchFamily="34" charset="0"/>
                        </a:rPr>
                        <a:t> </a:t>
                      </a:r>
                    </a:p>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xmlns="" val="4294134934"/>
                  </a:ext>
                </a:extLst>
              </a:tr>
              <a:tr h="274795">
                <a:tc>
                  <a:txBody>
                    <a:bodyPr/>
                    <a:lstStyle/>
                    <a:p>
                      <a:pPr algn="ctr">
                        <a:lnSpc>
                          <a:spcPct val="115000"/>
                        </a:lnSpc>
                        <a:spcAft>
                          <a:spcPts val="0"/>
                        </a:spcAft>
                      </a:pPr>
                      <a:r>
                        <a:rPr lang="tr-TR" sz="1600">
                          <a:effectLst/>
                          <a:latin typeface="Calibri" panose="020F0502020204030204" pitchFamily="34" charset="0"/>
                          <a:cs typeface="Calibri" panose="020F0502020204030204" pitchFamily="34" charset="0"/>
                        </a:rPr>
                        <a:t>...</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xmlns="" val="546735319"/>
                  </a:ext>
                </a:extLst>
              </a:tr>
            </a:tbl>
          </a:graphicData>
        </a:graphic>
      </p:graphicFrame>
      <p:sp>
        <p:nvSpPr>
          <p:cNvPr id="12" name="Rectangle 1"/>
          <p:cNvSpPr>
            <a:spLocks noChangeArrowheads="1"/>
          </p:cNvSpPr>
          <p:nvPr/>
        </p:nvSpPr>
        <p:spPr bwMode="auto">
          <a:xfrm>
            <a:off x="388764" y="588824"/>
            <a:ext cx="850371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tr-TR" altLang="tr-TR" sz="1400" b="1" i="1"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Başvuru </a:t>
            </a:r>
            <a:r>
              <a:rPr kumimoji="0" lang="tr-TR" altLang="tr-TR" sz="1400" b="1" i="1" u="none" strike="noStrike" cap="none" normalizeH="0" baseline="0" dirty="0" err="1" smtClean="0">
                <a:ln>
                  <a:noFill/>
                </a:ln>
                <a:solidFill>
                  <a:schemeClr val="tx2">
                    <a:lumMod val="75000"/>
                  </a:schemeClr>
                </a:solidFill>
                <a:effectLst/>
                <a:ea typeface="Calibri" panose="020F0502020204030204" pitchFamily="34" charset="0"/>
                <a:cs typeface="Times New Roman" panose="02020603050405020304" pitchFamily="18" charset="0"/>
              </a:rPr>
              <a:t>Formu’nun</a:t>
            </a:r>
            <a:r>
              <a:rPr kumimoji="0" lang="tr-TR" altLang="tr-TR" sz="1400" b="1" i="1"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 4.3 Giderlere İlişkin Piyasa Fiyat Araştırması Bilgileri </a:t>
            </a:r>
            <a:r>
              <a:rPr kumimoji="0" lang="tr-TR" altLang="tr-TR" sz="1400" b="0" i="0"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bölümü</a:t>
            </a:r>
            <a:r>
              <a:rPr kumimoji="0" lang="tr-TR" altLang="tr-TR" sz="1400" b="0" i="0" u="none" strike="noStrike" cap="none" normalizeH="0" baseline="0" smtClean="0">
                <a:ln>
                  <a:noFill/>
                </a:ln>
                <a:solidFill>
                  <a:schemeClr val="tx2">
                    <a:lumMod val="75000"/>
                  </a:schemeClr>
                </a:solidFill>
                <a:effectLst/>
                <a:ea typeface="Calibri" panose="020F0502020204030204" pitchFamily="34" charset="0"/>
                <a:cs typeface="Times New Roman" panose="02020603050405020304" pitchFamily="18" charset="0"/>
              </a:rPr>
              <a:t>, </a:t>
            </a:r>
            <a:r>
              <a:rPr kumimoji="0" lang="tr-TR" altLang="tr-TR" sz="1400" i="0" u="none" strike="noStrike" cap="none" normalizeH="0" baseline="0" smtClean="0">
                <a:ln>
                  <a:noFill/>
                </a:ln>
                <a:solidFill>
                  <a:schemeClr val="tx2">
                    <a:lumMod val="75000"/>
                  </a:schemeClr>
                </a:solidFill>
                <a:effectLst/>
                <a:ea typeface="Calibri" panose="020F0502020204030204" pitchFamily="34" charset="0"/>
                <a:cs typeface="Times New Roman" panose="02020603050405020304" pitchFamily="18" charset="0"/>
              </a:rPr>
              <a:t>4.1 </a:t>
            </a:r>
            <a:r>
              <a:rPr kumimoji="0" lang="tr-TR" altLang="tr-TR" sz="1400" i="0"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Talep Edilen Giderler bölümünde belirtilen personel gideri</a:t>
            </a:r>
            <a:r>
              <a:rPr kumimoji="0" lang="tr-TR" altLang="tr-TR" sz="1400" i="0" u="none" strike="noStrike" cap="none" normalizeH="0" dirty="0" smtClean="0">
                <a:ln>
                  <a:noFill/>
                </a:ln>
                <a:solidFill>
                  <a:schemeClr val="tx2">
                    <a:lumMod val="75000"/>
                  </a:schemeClr>
                </a:solidFill>
                <a:effectLst/>
                <a:ea typeface="Calibri" panose="020F0502020204030204" pitchFamily="34" charset="0"/>
                <a:cs typeface="Times New Roman" panose="02020603050405020304" pitchFamily="18" charset="0"/>
              </a:rPr>
              <a:t> hariç her bir gider</a:t>
            </a:r>
            <a:r>
              <a:rPr kumimoji="0" lang="tr-TR" altLang="tr-TR" sz="1400" i="0"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 </a:t>
            </a:r>
            <a:r>
              <a:rPr kumimoji="0" lang="tr-TR" altLang="tr-TR" sz="1400" b="0" i="0"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için, eksiksiz doldurulacaktır. </a:t>
            </a:r>
            <a:endParaRPr kumimoji="0" lang="tr-TR" altLang="tr-TR" sz="700" b="0" i="0" u="none" strike="noStrike" cap="none" normalizeH="0" baseline="0" dirty="0" smtClean="0">
              <a:ln>
                <a:noFill/>
              </a:ln>
              <a:solidFill>
                <a:schemeClr val="tx2">
                  <a:lumMod val="75000"/>
                </a:schemeClr>
              </a:solidFill>
              <a:effectLst/>
            </a:endParaRPr>
          </a:p>
        </p:txBody>
      </p:sp>
    </p:spTree>
    <p:extLst>
      <p:ext uri="{BB962C8B-B14F-4D97-AF65-F5344CB8AC3E}">
        <p14:creationId xmlns:p14="http://schemas.microsoft.com/office/powerpoint/2010/main" val="35962327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grpSp>
        <p:nvGrpSpPr>
          <p:cNvPr id="5" name="Grup 4"/>
          <p:cNvGrpSpPr/>
          <p:nvPr/>
        </p:nvGrpSpPr>
        <p:grpSpPr>
          <a:xfrm>
            <a:off x="280244" y="249214"/>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77</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21" name="3 Metin kutusu"/>
          <p:cNvSpPr txBox="1"/>
          <p:nvPr/>
        </p:nvSpPr>
        <p:spPr>
          <a:xfrm>
            <a:off x="683568" y="249214"/>
            <a:ext cx="7632848" cy="584775"/>
          </a:xfrm>
          <a:prstGeom prst="rect">
            <a:avLst/>
          </a:prstGeom>
          <a:noFill/>
        </p:spPr>
        <p:txBody>
          <a:bodyPr wrap="square" rtlCol="0">
            <a:spAutoFit/>
          </a:bodyPr>
          <a:lstStyle/>
          <a:p>
            <a:pPr algn="ctr"/>
            <a:r>
              <a:rPr lang="tr-TR" sz="1600" b="1" dirty="0" smtClean="0">
                <a:solidFill>
                  <a:srgbClr val="C00000"/>
                </a:solidFill>
              </a:rPr>
              <a:t>PROJE BAŞVURU FORMU - </a:t>
            </a:r>
            <a:r>
              <a:rPr lang="tr-TR" sz="1600" b="1" dirty="0">
                <a:solidFill>
                  <a:srgbClr val="C00000"/>
                </a:solidFill>
              </a:rPr>
              <a:t>Talep Edilen Giderler </a:t>
            </a:r>
          </a:p>
          <a:p>
            <a:pPr algn="ctr"/>
            <a:endParaRPr lang="tr-TR" sz="1600" b="1" dirty="0">
              <a:solidFill>
                <a:srgbClr val="C00000"/>
              </a:solidFill>
            </a:endParaRPr>
          </a:p>
        </p:txBody>
      </p:sp>
      <p:sp>
        <p:nvSpPr>
          <p:cNvPr id="12" name="Metin Kutusu 5"/>
          <p:cNvSpPr txBox="1">
            <a:spLocks noChangeArrowheads="1"/>
          </p:cNvSpPr>
          <p:nvPr/>
        </p:nvSpPr>
        <p:spPr bwMode="auto">
          <a:xfrm>
            <a:off x="190591" y="679996"/>
            <a:ext cx="8567812" cy="1512168"/>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p>
            <a:pPr algn="just">
              <a:spcAft>
                <a:spcPts val="0"/>
              </a:spcAft>
            </a:pPr>
            <a:r>
              <a:rPr lang="tr-TR" sz="1400" b="1" dirty="0">
                <a:solidFill>
                  <a:srgbClr val="006597"/>
                </a:solidFill>
                <a:latin typeface="Calibri" panose="020F0502020204030204" pitchFamily="34" charset="0"/>
                <a:ea typeface="Times New Roman"/>
              </a:rPr>
              <a:t>Giderin adı </a:t>
            </a:r>
          </a:p>
          <a:p>
            <a:pPr algn="just">
              <a:spcAft>
                <a:spcPts val="0"/>
              </a:spcAft>
            </a:pPr>
            <a:r>
              <a:rPr lang="tr-TR" sz="1400" dirty="0">
                <a:solidFill>
                  <a:srgbClr val="006597"/>
                </a:solidFill>
                <a:latin typeface="Calibri" panose="020F0502020204030204" pitchFamily="34" charset="0"/>
                <a:ea typeface="Times New Roman"/>
              </a:rPr>
              <a:t>Faaliyetlerinizi gerçekleştirmek için gerekli harcamalarınıza dair açıklamalardır. Bu kısımda marka model belirtilmemelidir. </a:t>
            </a:r>
          </a:p>
          <a:p>
            <a:pPr algn="just">
              <a:spcAft>
                <a:spcPts val="0"/>
              </a:spcAft>
            </a:pPr>
            <a:r>
              <a:rPr lang="tr-TR" sz="1400" dirty="0" smtClean="0">
                <a:solidFill>
                  <a:srgbClr val="006597"/>
                </a:solidFill>
                <a:latin typeface="Calibri" panose="020F0502020204030204" pitchFamily="34" charset="0"/>
                <a:ea typeface="Times New Roman"/>
              </a:rPr>
              <a:t>Örnek </a:t>
            </a:r>
            <a:r>
              <a:rPr lang="tr-TR" sz="1400" dirty="0">
                <a:solidFill>
                  <a:srgbClr val="006597"/>
                </a:solidFill>
                <a:latin typeface="Calibri" panose="020F0502020204030204" pitchFamily="34" charset="0"/>
                <a:ea typeface="Times New Roman"/>
              </a:rPr>
              <a:t>1: Bilgisayar gideri için Giderin Adı: Bilgisayar</a:t>
            </a:r>
          </a:p>
          <a:p>
            <a:pPr algn="just">
              <a:spcAft>
                <a:spcPts val="0"/>
              </a:spcAft>
            </a:pPr>
            <a:r>
              <a:rPr lang="tr-TR" sz="1400" dirty="0">
                <a:solidFill>
                  <a:srgbClr val="006597"/>
                </a:solidFill>
                <a:latin typeface="Calibri" panose="020F0502020204030204" pitchFamily="34" charset="0"/>
                <a:ea typeface="Times New Roman"/>
              </a:rPr>
              <a:t>Örnek 2: Tasarım yazılımı gideri için Giderin Adı: Tasarım yazılımı</a:t>
            </a:r>
          </a:p>
          <a:p>
            <a:pPr algn="just">
              <a:spcAft>
                <a:spcPts val="0"/>
              </a:spcAft>
            </a:pPr>
            <a:r>
              <a:rPr lang="tr-TR" sz="1400" dirty="0">
                <a:solidFill>
                  <a:srgbClr val="006597"/>
                </a:solidFill>
                <a:latin typeface="Calibri" panose="020F0502020204030204" pitchFamily="34" charset="0"/>
                <a:ea typeface="Times New Roman"/>
              </a:rPr>
              <a:t>Örnek 3: Katalog hazırlanması ve basımı gideri için Giderin Adı: Katalog hazırlanması ve basımı</a:t>
            </a:r>
          </a:p>
        </p:txBody>
      </p:sp>
      <p:sp>
        <p:nvSpPr>
          <p:cNvPr id="13" name="Metin Kutusu 2"/>
          <p:cNvSpPr txBox="1">
            <a:spLocks noChangeArrowheads="1"/>
          </p:cNvSpPr>
          <p:nvPr/>
        </p:nvSpPr>
        <p:spPr bwMode="auto">
          <a:xfrm>
            <a:off x="180652" y="2332269"/>
            <a:ext cx="8567812" cy="4252383"/>
          </a:xfrm>
          <a:prstGeom prst="flowChartAlternateProcess">
            <a:avLst/>
          </a:prstGeom>
          <a:solidFill>
            <a:schemeClr val="accent5">
              <a:lumMod val="20000"/>
              <a:lumOff val="80000"/>
            </a:schemeClr>
          </a:solidFill>
          <a:ln w="25400" cap="flat" cmpd="sng" algn="ctr">
            <a:solidFill>
              <a:srgbClr val="F79646"/>
            </a:solidFill>
            <a:prstDash val="solid"/>
            <a:headEnd/>
            <a:tailEnd/>
          </a:ln>
          <a:effectLst/>
        </p:spPr>
        <p:txBody>
          <a:bodyPr rot="0" vert="horz" wrap="square" lIns="91440" tIns="45720" rIns="91440" bIns="45720" anchor="t" anchorCtr="0">
            <a:noAutofit/>
          </a:bodyPr>
          <a:lstStyle/>
          <a:p>
            <a:pPr algn="just">
              <a:spcAft>
                <a:spcPts val="0"/>
              </a:spcAft>
            </a:pPr>
            <a:r>
              <a:rPr lang="tr-TR" sz="1400" b="1" dirty="0">
                <a:solidFill>
                  <a:srgbClr val="006597"/>
                </a:solidFill>
                <a:ea typeface="Times New Roman"/>
              </a:rPr>
              <a:t>Piyasa Fiyat Araştırması Bilgileri</a:t>
            </a:r>
          </a:p>
          <a:p>
            <a:pPr algn="just">
              <a:spcAft>
                <a:spcPts val="0"/>
              </a:spcAft>
            </a:pPr>
            <a:r>
              <a:rPr lang="tr-TR" sz="1400" b="1" dirty="0">
                <a:solidFill>
                  <a:srgbClr val="FF0000"/>
                </a:solidFill>
                <a:ea typeface="Times New Roman"/>
              </a:rPr>
              <a:t>! </a:t>
            </a:r>
            <a:r>
              <a:rPr lang="tr-TR" sz="1400" dirty="0">
                <a:solidFill>
                  <a:srgbClr val="006597"/>
                </a:solidFill>
                <a:ea typeface="Times New Roman"/>
              </a:rPr>
              <a:t>Personel gideri hariç olmak üzere, destek talep edilen her bir gider kalemi için; proforma / teklif mektubu / hizmet sağlayıcı web sitesinden alınan ürün - fiyat listesi / hizmet sağlayıcının fiyat teklifine ilişkin e-postası şeklinde en az bir fiyat araştırma belgesi temin edilmesi ve fiyat teklif bilgilerinin fiyat araştırması tablosuna işlenmesi zorunludur.</a:t>
            </a:r>
          </a:p>
          <a:p>
            <a:pPr algn="just">
              <a:spcAft>
                <a:spcPts val="0"/>
              </a:spcAft>
            </a:pPr>
            <a:r>
              <a:rPr lang="tr-TR" sz="1400" b="1" dirty="0" smtClean="0">
                <a:solidFill>
                  <a:srgbClr val="FF0000"/>
                </a:solidFill>
                <a:ea typeface="Times New Roman"/>
              </a:rPr>
              <a:t>! </a:t>
            </a:r>
            <a:r>
              <a:rPr lang="tr-TR" sz="1400" dirty="0">
                <a:solidFill>
                  <a:srgbClr val="006597"/>
                </a:solidFill>
                <a:ea typeface="Times New Roman"/>
              </a:rPr>
              <a:t>KDV hariç tutarı </a:t>
            </a:r>
            <a:r>
              <a:rPr lang="tr-TR" sz="1400" dirty="0" smtClean="0">
                <a:solidFill>
                  <a:srgbClr val="006597"/>
                </a:solidFill>
                <a:ea typeface="Times New Roman"/>
              </a:rPr>
              <a:t>200.000 TL </a:t>
            </a:r>
            <a:r>
              <a:rPr lang="tr-TR" sz="1400" dirty="0">
                <a:solidFill>
                  <a:srgbClr val="006597"/>
                </a:solidFill>
                <a:ea typeface="Times New Roman"/>
              </a:rPr>
              <a:t>ve üzerindeki gider kalemleri için ise 2 adet fiyat araştırma belgesi temin edilmeli ve fiyat teklif bilgileri fiyat araştırması tablosuna işlenmelidir. Ürünün özelliği gereği ikinci fiyat teklifinin alınamaması durumunda ise, birinci fiyat teklifi satırı doldurulduktan sonra satırın altındaki butona basılarak “Açıklama” hücresinde;</a:t>
            </a:r>
          </a:p>
          <a:p>
            <a:pPr algn="just">
              <a:spcAft>
                <a:spcPts val="0"/>
              </a:spcAft>
            </a:pPr>
            <a:r>
              <a:rPr lang="tr-TR" sz="1400" dirty="0">
                <a:solidFill>
                  <a:srgbClr val="006597"/>
                </a:solidFill>
                <a:ea typeface="Times New Roman"/>
              </a:rPr>
              <a:t>- İkinci fiyat teklifi alınamamasının gerekçesi yazılmalıdır (asgari teknik özellikleri sağlayan ikinci bir hizmet sağlayıcı olmaması, çok az sayıdaki hizmet sağlayıcının başvuru süresi içinde teklif vermemesi gibi).</a:t>
            </a:r>
          </a:p>
          <a:p>
            <a:pPr algn="just">
              <a:spcAft>
                <a:spcPts val="0"/>
              </a:spcAft>
            </a:pPr>
            <a:r>
              <a:rPr lang="tr-TR" sz="1400" dirty="0">
                <a:solidFill>
                  <a:srgbClr val="006597"/>
                </a:solidFill>
                <a:ea typeface="Times New Roman"/>
              </a:rPr>
              <a:t>- Başvuru sahibinin kendi yaklaşık fiyat hesabı açıklanmalı ve tutarı (KDV Hariç TL) yazılmalıdır. (Not: Yaklaşık fiyat hesabı örnekleri: a)Alınacak ürün / hizmetin tasarım gideri, üretim veya hizmet sunum gideri, malzeme gideri, genel giderler, satıcı karı başlıklarından oluşan fiyat hesabının başvuru sahibi tarafından yapılması b) Daha önce edinilen veya sektördeki başka işletme tarafından edinilmiş benzer ürün / hizmetin fiyatına yaklaşık artış oranı uygulanması vb.)</a:t>
            </a:r>
          </a:p>
          <a:p>
            <a:pPr algn="just">
              <a:spcAft>
                <a:spcPts val="0"/>
              </a:spcAft>
            </a:pPr>
            <a:r>
              <a:rPr lang="tr-TR" sz="1400" b="1" dirty="0" smtClean="0">
                <a:solidFill>
                  <a:srgbClr val="FF0000"/>
                </a:solidFill>
                <a:ea typeface="Times New Roman"/>
              </a:rPr>
              <a:t>! </a:t>
            </a:r>
            <a:r>
              <a:rPr lang="tr-TR" sz="1400" dirty="0">
                <a:solidFill>
                  <a:srgbClr val="006597"/>
                </a:solidFill>
                <a:ea typeface="Times New Roman"/>
              </a:rPr>
              <a:t>Fiyat araştırmasına ilişkin belgeler, talep edildiğinde KOSGEB’e sunulmak üzere destek süreci boyunca işletmede muhafaza edilmelidir. Bu belgelerin başvuruya eklenmesi </a:t>
            </a:r>
            <a:r>
              <a:rPr lang="tr-TR" sz="1400" dirty="0" smtClean="0">
                <a:solidFill>
                  <a:srgbClr val="006597"/>
                </a:solidFill>
                <a:ea typeface="Times New Roman"/>
              </a:rPr>
              <a:t>gerekmemektedir.</a:t>
            </a:r>
            <a:endParaRPr lang="tr-TR" sz="1400" dirty="0">
              <a:solidFill>
                <a:srgbClr val="006597"/>
              </a:solidFill>
              <a:ea typeface="Times New Roman"/>
            </a:endParaRPr>
          </a:p>
        </p:txBody>
      </p:sp>
    </p:spTree>
    <p:extLst>
      <p:ext uri="{BB962C8B-B14F-4D97-AF65-F5344CB8AC3E}">
        <p14:creationId xmlns:p14="http://schemas.microsoft.com/office/powerpoint/2010/main" val="35063187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grpSp>
        <p:nvGrpSpPr>
          <p:cNvPr id="5" name="Grup 4"/>
          <p:cNvGrpSpPr/>
          <p:nvPr/>
        </p:nvGrpSpPr>
        <p:grpSpPr>
          <a:xfrm>
            <a:off x="280244" y="334674"/>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78</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0" name="Dikdörtgen 9"/>
          <p:cNvSpPr/>
          <p:nvPr/>
        </p:nvSpPr>
        <p:spPr>
          <a:xfrm>
            <a:off x="683568" y="1357099"/>
            <a:ext cx="7920880" cy="4524315"/>
          </a:xfrm>
          <a:prstGeom prst="rect">
            <a:avLst/>
          </a:prstGeom>
        </p:spPr>
        <p:txBody>
          <a:bodyPr wrap="square">
            <a:spAutoFit/>
          </a:bodyPr>
          <a:lstStyle/>
          <a:p>
            <a:pPr lvl="0" algn="just"/>
            <a:r>
              <a:rPr lang="tr-TR" b="1" i="1" dirty="0">
                <a:solidFill>
                  <a:srgbClr val="006597"/>
                </a:solidFill>
              </a:rPr>
              <a:t>Başvuru </a:t>
            </a:r>
            <a:r>
              <a:rPr lang="tr-TR" b="1" i="1" dirty="0" err="1">
                <a:solidFill>
                  <a:srgbClr val="006597"/>
                </a:solidFill>
              </a:rPr>
              <a:t>Formu’nun</a:t>
            </a:r>
            <a:r>
              <a:rPr lang="tr-TR" b="1" i="1" dirty="0">
                <a:solidFill>
                  <a:srgbClr val="006597"/>
                </a:solidFill>
              </a:rPr>
              <a:t> 5. Bütçe </a:t>
            </a:r>
            <a:r>
              <a:rPr lang="tr-TR" b="1" i="1" dirty="0" smtClean="0">
                <a:solidFill>
                  <a:srgbClr val="006597"/>
                </a:solidFill>
              </a:rPr>
              <a:t>ve Finansman </a:t>
            </a:r>
            <a:r>
              <a:rPr lang="tr-TR" dirty="0" smtClean="0">
                <a:solidFill>
                  <a:srgbClr val="006597"/>
                </a:solidFill>
              </a:rPr>
              <a:t>bölümünde yer alan;</a:t>
            </a:r>
          </a:p>
          <a:p>
            <a:pPr lvl="0" algn="just"/>
            <a:endParaRPr lang="tr-TR" dirty="0" smtClean="0">
              <a:solidFill>
                <a:srgbClr val="006597"/>
              </a:solidFill>
            </a:endParaRPr>
          </a:p>
          <a:p>
            <a:pPr lvl="0" algn="just"/>
            <a:r>
              <a:rPr lang="tr-TR" b="1" dirty="0" smtClean="0">
                <a:solidFill>
                  <a:srgbClr val="006597"/>
                </a:solidFill>
              </a:rPr>
              <a:t>5.1</a:t>
            </a:r>
            <a:r>
              <a:rPr lang="tr-TR" b="1" dirty="0">
                <a:solidFill>
                  <a:srgbClr val="006597"/>
                </a:solidFill>
              </a:rPr>
              <a:t>. Desteğe Konu Gider Bütçesi Tablosu </a:t>
            </a:r>
            <a:r>
              <a:rPr lang="tr-TR" dirty="0">
                <a:solidFill>
                  <a:srgbClr val="006597"/>
                </a:solidFill>
              </a:rPr>
              <a:t>Başvuru </a:t>
            </a:r>
            <a:r>
              <a:rPr lang="tr-TR" dirty="0" err="1">
                <a:solidFill>
                  <a:srgbClr val="006597"/>
                </a:solidFill>
              </a:rPr>
              <a:t>Formu’nun</a:t>
            </a:r>
            <a:r>
              <a:rPr lang="tr-TR" dirty="0">
                <a:solidFill>
                  <a:srgbClr val="006597"/>
                </a:solidFill>
              </a:rPr>
              <a:t> 4. Bölümüne veri girişi yapılan bilgilerin KOBİ Bilgi Sistemi tarafından otomatik olarak getirildiği tablodur. İşletme bu tablodan ilgili gider grubu başlıklarına ait verileri kontrol etmelidir. </a:t>
            </a:r>
            <a:endParaRPr lang="tr-TR" dirty="0" smtClean="0">
              <a:solidFill>
                <a:srgbClr val="006597"/>
              </a:solidFill>
            </a:endParaRPr>
          </a:p>
          <a:p>
            <a:endParaRPr lang="tr-TR" dirty="0">
              <a:solidFill>
                <a:srgbClr val="006597"/>
              </a:solidFill>
            </a:endParaRPr>
          </a:p>
          <a:p>
            <a:endParaRPr lang="tr-TR" dirty="0" smtClean="0">
              <a:solidFill>
                <a:srgbClr val="006597"/>
              </a:solidFill>
            </a:endParaRPr>
          </a:p>
          <a:p>
            <a:endParaRPr lang="tr-TR" dirty="0">
              <a:solidFill>
                <a:srgbClr val="006597"/>
              </a:solidFill>
            </a:endParaRPr>
          </a:p>
          <a:p>
            <a:endParaRPr lang="tr-TR" dirty="0" smtClean="0">
              <a:solidFill>
                <a:srgbClr val="006597"/>
              </a:solidFill>
            </a:endParaRPr>
          </a:p>
          <a:p>
            <a:endParaRPr lang="tr-TR" dirty="0">
              <a:solidFill>
                <a:srgbClr val="006597"/>
              </a:solidFill>
            </a:endParaRPr>
          </a:p>
          <a:p>
            <a:endParaRPr lang="tr-TR" dirty="0" smtClean="0">
              <a:solidFill>
                <a:srgbClr val="006597"/>
              </a:solidFill>
            </a:endParaRPr>
          </a:p>
          <a:p>
            <a:endParaRPr lang="tr-TR" dirty="0">
              <a:solidFill>
                <a:srgbClr val="006597"/>
              </a:solidFill>
            </a:endParaRPr>
          </a:p>
          <a:p>
            <a:r>
              <a:rPr lang="tr-TR" dirty="0">
                <a:solidFill>
                  <a:srgbClr val="006597"/>
                </a:solidFill>
              </a:rPr>
              <a:t> </a:t>
            </a:r>
          </a:p>
          <a:p>
            <a:pPr algn="just"/>
            <a:r>
              <a:rPr lang="tr-TR" b="1" dirty="0" smtClean="0">
                <a:solidFill>
                  <a:srgbClr val="006597"/>
                </a:solidFill>
              </a:rPr>
              <a:t>5.2</a:t>
            </a:r>
            <a:r>
              <a:rPr lang="tr-TR" b="1" dirty="0">
                <a:solidFill>
                  <a:srgbClr val="006597"/>
                </a:solidFill>
              </a:rPr>
              <a:t>. Giderlerin Finansmanı tablosunda </a:t>
            </a:r>
            <a:r>
              <a:rPr lang="tr-TR" dirty="0">
                <a:solidFill>
                  <a:srgbClr val="006597"/>
                </a:solidFill>
              </a:rPr>
              <a:t>ise, projenin gerçekleştirilmesinde kullanılacak finansman kaynakları tabloya işlenmelidir. </a:t>
            </a:r>
          </a:p>
        </p:txBody>
      </p:sp>
      <p:sp>
        <p:nvSpPr>
          <p:cNvPr id="15" name="3 Metin kutusu"/>
          <p:cNvSpPr txBox="1"/>
          <p:nvPr/>
        </p:nvSpPr>
        <p:spPr>
          <a:xfrm>
            <a:off x="683568" y="334674"/>
            <a:ext cx="7632848" cy="338554"/>
          </a:xfrm>
          <a:prstGeom prst="rect">
            <a:avLst/>
          </a:prstGeom>
          <a:noFill/>
        </p:spPr>
        <p:txBody>
          <a:bodyPr wrap="square" rtlCol="0">
            <a:spAutoFit/>
          </a:bodyPr>
          <a:lstStyle/>
          <a:p>
            <a:pPr algn="ctr"/>
            <a:r>
              <a:rPr lang="tr-TR" sz="1600" b="1" dirty="0" smtClean="0">
                <a:solidFill>
                  <a:srgbClr val="C00000"/>
                </a:solidFill>
              </a:rPr>
              <a:t>BAŞVURU FORMU</a:t>
            </a:r>
            <a:endParaRPr lang="tr-TR" sz="1600" b="1" dirty="0">
              <a:solidFill>
                <a:srgbClr val="C00000"/>
              </a:solidFill>
            </a:endParaRPr>
          </a:p>
        </p:txBody>
      </p:sp>
      <p:sp>
        <p:nvSpPr>
          <p:cNvPr id="12" name="Metin Kutusu 25"/>
          <p:cNvSpPr txBox="1">
            <a:spLocks noChangeArrowheads="1"/>
          </p:cNvSpPr>
          <p:nvPr/>
        </p:nvSpPr>
        <p:spPr bwMode="auto">
          <a:xfrm>
            <a:off x="575556" y="3328958"/>
            <a:ext cx="8064896" cy="1513814"/>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p>
            <a:pPr algn="just">
              <a:spcAft>
                <a:spcPts val="0"/>
              </a:spcAft>
            </a:pPr>
            <a:r>
              <a:rPr lang="tr-TR" sz="1600" b="1" dirty="0">
                <a:solidFill>
                  <a:srgbClr val="FF0000"/>
                </a:solidFill>
                <a:latin typeface="Calibri" panose="020F0502020204030204" pitchFamily="34" charset="0"/>
                <a:ea typeface="Times New Roman" panose="02020603050405020304" pitchFamily="18" charset="0"/>
                <a:cs typeface="Calibri" panose="020F0502020204030204" pitchFamily="34" charset="0"/>
              </a:rPr>
              <a:t>! </a:t>
            </a:r>
            <a:r>
              <a:rPr lang="tr-TR" sz="1600" i="1" dirty="0" smtClean="0">
                <a:solidFill>
                  <a:srgbClr val="006597"/>
                </a:solidFill>
                <a:latin typeface="Calibri" panose="020F0502020204030204" pitchFamily="34" charset="0"/>
                <a:ea typeface="Times New Roman"/>
                <a:cs typeface="Calibri" panose="020F0502020204030204" pitchFamily="34" charset="0"/>
              </a:rPr>
              <a:t>Giderler </a:t>
            </a:r>
            <a:r>
              <a:rPr lang="tr-TR" sz="1600" i="1" dirty="0">
                <a:solidFill>
                  <a:srgbClr val="006597"/>
                </a:solidFill>
                <a:latin typeface="Calibri" panose="020F0502020204030204" pitchFamily="34" charset="0"/>
                <a:ea typeface="Times New Roman"/>
                <a:cs typeface="Calibri" panose="020F0502020204030204" pitchFamily="34" charset="0"/>
              </a:rPr>
              <a:t>üzerinden hesaplanacak destek toplamlarının Proje Teklif Çağrısındaki üst limitleri (gider türü bazında ve genel toplamda) aşmadığını kontrol ediniz. Limitlerin aşılması durumunda bazı giderleri iptal edebilir ve proje metninde de gerekli değişiklikleri yapabilirsiniz. Aksi halde, eksiltme veya seçim kurul tarafından yapılacaktır. Kurul, giderlerin destek kapsamına alınmaması veya tutarının belirlenmesi hak ve yetkisine sahiptir.</a:t>
            </a:r>
          </a:p>
        </p:txBody>
      </p:sp>
    </p:spTree>
    <p:extLst>
      <p:ext uri="{BB962C8B-B14F-4D97-AF65-F5344CB8AC3E}">
        <p14:creationId xmlns:p14="http://schemas.microsoft.com/office/powerpoint/2010/main" val="14510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00BAD9"/>
        </a:solidFill>
        <a:effectLst/>
      </p:bgPr>
    </p:bg>
    <p:spTree>
      <p:nvGrpSpPr>
        <p:cNvPr id="1" name=""/>
        <p:cNvGrpSpPr/>
        <p:nvPr/>
      </p:nvGrpSpPr>
      <p:grpSpPr>
        <a:xfrm>
          <a:off x="0" y="0"/>
          <a:ext cx="0" cy="0"/>
          <a:chOff x="0" y="0"/>
          <a:chExt cx="0" cy="0"/>
        </a:xfrm>
      </p:grpSpPr>
      <p:sp>
        <p:nvSpPr>
          <p:cNvPr id="4" name="3 Metin kutusu"/>
          <p:cNvSpPr txBox="1"/>
          <p:nvPr/>
        </p:nvSpPr>
        <p:spPr>
          <a:xfrm>
            <a:off x="1115619" y="2864132"/>
            <a:ext cx="6912768" cy="2554545"/>
          </a:xfrm>
          <a:prstGeom prst="rect">
            <a:avLst/>
          </a:prstGeom>
          <a:noFill/>
        </p:spPr>
        <p:txBody>
          <a:bodyPr wrap="square" rtlCol="0">
            <a:spAutoFit/>
          </a:bodyPr>
          <a:lstStyle/>
          <a:p>
            <a:pPr algn="ctr"/>
            <a:r>
              <a:rPr lang="tr-TR" sz="7200" b="1" dirty="0" smtClean="0">
                <a:solidFill>
                  <a:schemeClr val="bg1"/>
                </a:solidFill>
              </a:rPr>
              <a:t>Teşekkürler</a:t>
            </a:r>
          </a:p>
          <a:p>
            <a:pPr algn="ctr"/>
            <a:r>
              <a:rPr lang="tr-TR" sz="4800" b="1" dirty="0" smtClean="0">
                <a:solidFill>
                  <a:schemeClr val="bg1"/>
                </a:solidFill>
              </a:rPr>
              <a:t>444 1 567</a:t>
            </a:r>
          </a:p>
          <a:p>
            <a:pPr algn="ctr"/>
            <a:r>
              <a:rPr lang="tr-TR" sz="4000" b="1" u="sng" dirty="0" smtClean="0">
                <a:solidFill>
                  <a:srgbClr val="C00000"/>
                </a:solidFill>
              </a:rPr>
              <a:t>www.kosgeb.gov.tr</a:t>
            </a:r>
          </a:p>
        </p:txBody>
      </p:sp>
      <p:pic>
        <p:nvPicPr>
          <p:cNvPr id="65538" name="Picture 2"/>
          <p:cNvPicPr>
            <a:picLocks noChangeAspect="1" noChangeArrowheads="1"/>
          </p:cNvPicPr>
          <p:nvPr/>
        </p:nvPicPr>
        <p:blipFill>
          <a:blip r:embed="rId2" cstate="print"/>
          <a:srcRect/>
          <a:stretch>
            <a:fillRect/>
          </a:stretch>
        </p:blipFill>
        <p:spPr bwMode="auto">
          <a:xfrm>
            <a:off x="2862275" y="103932"/>
            <a:ext cx="3419475" cy="23241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4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6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7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8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9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20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2_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21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22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23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3_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24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25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26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4_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0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11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12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14103</TotalTime>
  <Words>8816</Words>
  <Application>Microsoft Office PowerPoint</Application>
  <PresentationFormat>Özel</PresentationFormat>
  <Paragraphs>923</Paragraphs>
  <Slides>79</Slides>
  <Notes>31</Notes>
  <HiddenSlides>0</HiddenSlides>
  <MMClips>0</MMClips>
  <ScaleCrop>false</ScaleCrop>
  <HeadingPairs>
    <vt:vector size="6" baseType="variant">
      <vt:variant>
        <vt:lpstr>Kullanılan Yazı Tipleri</vt:lpstr>
      </vt:variant>
      <vt:variant>
        <vt:i4>10</vt:i4>
      </vt:variant>
      <vt:variant>
        <vt:lpstr>Tema</vt:lpstr>
      </vt:variant>
      <vt:variant>
        <vt:i4>21</vt:i4>
      </vt:variant>
      <vt:variant>
        <vt:lpstr>Slayt Başlıkları</vt:lpstr>
      </vt:variant>
      <vt:variant>
        <vt:i4>79</vt:i4>
      </vt:variant>
    </vt:vector>
  </HeadingPairs>
  <TitlesOfParts>
    <vt:vector size="110" baseType="lpstr">
      <vt:lpstr>Arial</vt:lpstr>
      <vt:lpstr>Calibri</vt:lpstr>
      <vt:lpstr>Cambria</vt:lpstr>
      <vt:lpstr>Frutiger 45 Light</vt:lpstr>
      <vt:lpstr>Frutiger 95 Ultra Black</vt:lpstr>
      <vt:lpstr>Symbol</vt:lpstr>
      <vt:lpstr>Times New Roman</vt:lpstr>
      <vt:lpstr>Wingdings</vt:lpstr>
      <vt:lpstr>Wingdings 2</vt:lpstr>
      <vt:lpstr>ヒラギノ角ゴ Pro W3</vt:lpstr>
      <vt:lpstr>kosgeb</vt:lpstr>
      <vt:lpstr>14_Ofis Teması</vt:lpstr>
      <vt:lpstr>16_Ofis Teması</vt:lpstr>
      <vt:lpstr>17_Ofis Teması</vt:lpstr>
      <vt:lpstr>1_kosgeb</vt:lpstr>
      <vt:lpstr>18_Ofis Teması</vt:lpstr>
      <vt:lpstr>19_Ofis Teması</vt:lpstr>
      <vt:lpstr>20_Ofis Teması</vt:lpstr>
      <vt:lpstr>2_kosgeb</vt:lpstr>
      <vt:lpstr>21_Ofis Teması</vt:lpstr>
      <vt:lpstr>22_Ofis Teması</vt:lpstr>
      <vt:lpstr>23_Ofis Teması</vt:lpstr>
      <vt:lpstr>Ofis Teması</vt:lpstr>
      <vt:lpstr>3_kosgeb</vt:lpstr>
      <vt:lpstr>24_Ofis Teması</vt:lpstr>
      <vt:lpstr>25_Ofis Teması</vt:lpstr>
      <vt:lpstr>26_Ofis Teması</vt:lpstr>
      <vt:lpstr>4_kosgeb</vt:lpstr>
      <vt:lpstr>10_Ofis Teması</vt:lpstr>
      <vt:lpstr>11_Ofis Teması</vt:lpstr>
      <vt:lpstr>12_Ofis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KOSGEB</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fikret enönü</cp:lastModifiedBy>
  <cp:revision>1228</cp:revision>
  <cp:lastPrinted>2018-12-24T13:34:50Z</cp:lastPrinted>
  <dcterms:created xsi:type="dcterms:W3CDTF">2011-08-16T10:46:40Z</dcterms:created>
  <dcterms:modified xsi:type="dcterms:W3CDTF">2022-12-13T11:26:18Z</dcterms:modified>
</cp:coreProperties>
</file>