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7.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8.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9.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theme/theme10.xml" ContentType="application/vnd.openxmlformats-officedocument.theme+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11.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theme/theme12.xml" ContentType="application/vnd.openxmlformats-officedocument.theme+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theme/theme13.xml" ContentType="application/vnd.openxmlformats-officedocument.theme+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theme/theme14.xml" ContentType="application/vnd.openxmlformats-officedocument.theme+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15.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theme/theme16.xml" ContentType="application/vnd.openxmlformats-officedocument.theme+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7.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theme/theme18.xml" ContentType="application/vnd.openxmlformats-officedocument.theme+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19.xml" ContentType="application/vnd.openxmlformats-officedocument.theme+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theme/theme20.xml" ContentType="application/vnd.openxmlformats-officedocument.theme+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84" r:id="rId1"/>
    <p:sldMasterId id="2147483995" r:id="rId2"/>
    <p:sldMasterId id="2147484007" r:id="rId3"/>
    <p:sldMasterId id="2147484019" r:id="rId4"/>
    <p:sldMasterId id="2147484031" r:id="rId5"/>
    <p:sldMasterId id="2147484042" r:id="rId6"/>
    <p:sldMasterId id="2147484054" r:id="rId7"/>
    <p:sldMasterId id="2147484066" r:id="rId8"/>
    <p:sldMasterId id="2147484078" r:id="rId9"/>
    <p:sldMasterId id="2147484089" r:id="rId10"/>
    <p:sldMasterId id="2147484101" r:id="rId11"/>
    <p:sldMasterId id="2147484113" r:id="rId12"/>
    <p:sldMasterId id="2147484125" r:id="rId13"/>
    <p:sldMasterId id="2147484137" r:id="rId14"/>
    <p:sldMasterId id="2147484148" r:id="rId15"/>
    <p:sldMasterId id="2147484160" r:id="rId16"/>
    <p:sldMasterId id="2147484172" r:id="rId17"/>
    <p:sldMasterId id="2147484184" r:id="rId18"/>
    <p:sldMasterId id="2147484195" r:id="rId19"/>
    <p:sldMasterId id="2147484207" r:id="rId20"/>
    <p:sldMasterId id="2147484219" r:id="rId21"/>
  </p:sldMasterIdLst>
  <p:notesMasterIdLst>
    <p:notesMasterId r:id="rId82"/>
  </p:notesMasterIdLst>
  <p:handoutMasterIdLst>
    <p:handoutMasterId r:id="rId83"/>
  </p:handoutMasterIdLst>
  <p:sldIdLst>
    <p:sldId id="447" r:id="rId22"/>
    <p:sldId id="655" r:id="rId23"/>
    <p:sldId id="651" r:id="rId24"/>
    <p:sldId id="652" r:id="rId25"/>
    <p:sldId id="653" r:id="rId26"/>
    <p:sldId id="528" r:id="rId27"/>
    <p:sldId id="608" r:id="rId28"/>
    <p:sldId id="494" r:id="rId29"/>
    <p:sldId id="495" r:id="rId30"/>
    <p:sldId id="610" r:id="rId31"/>
    <p:sldId id="611" r:id="rId32"/>
    <p:sldId id="612" r:id="rId33"/>
    <p:sldId id="657" r:id="rId34"/>
    <p:sldId id="613" r:id="rId35"/>
    <p:sldId id="654" r:id="rId36"/>
    <p:sldId id="614" r:id="rId37"/>
    <p:sldId id="658" r:id="rId38"/>
    <p:sldId id="663" r:id="rId39"/>
    <p:sldId id="530" r:id="rId40"/>
    <p:sldId id="700" r:id="rId41"/>
    <p:sldId id="615" r:id="rId42"/>
    <p:sldId id="722" r:id="rId43"/>
    <p:sldId id="605" r:id="rId44"/>
    <p:sldId id="720" r:id="rId45"/>
    <p:sldId id="618" r:id="rId46"/>
    <p:sldId id="688" r:id="rId47"/>
    <p:sldId id="723" r:id="rId48"/>
    <p:sldId id="724" r:id="rId49"/>
    <p:sldId id="725" r:id="rId50"/>
    <p:sldId id="727" r:id="rId51"/>
    <p:sldId id="595" r:id="rId52"/>
    <p:sldId id="596" r:id="rId53"/>
    <p:sldId id="701" r:id="rId54"/>
    <p:sldId id="702" r:id="rId55"/>
    <p:sldId id="726" r:id="rId56"/>
    <p:sldId id="659" r:id="rId57"/>
    <p:sldId id="633" r:id="rId58"/>
    <p:sldId id="634" r:id="rId59"/>
    <p:sldId id="637" r:id="rId60"/>
    <p:sldId id="638" r:id="rId61"/>
    <p:sldId id="639" r:id="rId62"/>
    <p:sldId id="711" r:id="rId63"/>
    <p:sldId id="640" r:id="rId64"/>
    <p:sldId id="712" r:id="rId65"/>
    <p:sldId id="660" r:id="rId66"/>
    <p:sldId id="662" r:id="rId67"/>
    <p:sldId id="641" r:id="rId68"/>
    <p:sldId id="642" r:id="rId69"/>
    <p:sldId id="643" r:id="rId70"/>
    <p:sldId id="644" r:id="rId71"/>
    <p:sldId id="719" r:id="rId72"/>
    <p:sldId id="645" r:id="rId73"/>
    <p:sldId id="646" r:id="rId74"/>
    <p:sldId id="713" r:id="rId75"/>
    <p:sldId id="714" r:id="rId76"/>
    <p:sldId id="715" r:id="rId77"/>
    <p:sldId id="716" r:id="rId78"/>
    <p:sldId id="717" r:id="rId79"/>
    <p:sldId id="649" r:id="rId80"/>
    <p:sldId id="683" r:id="rId81"/>
  </p:sldIdLst>
  <p:sldSz cx="9144000" cy="6832600"/>
  <p:notesSz cx="6797675" cy="9928225"/>
  <p:defaultTextStyle>
    <a:defPPr>
      <a:defRPr lang="en-US"/>
    </a:defPPr>
    <a:lvl1pPr algn="l" rtl="0" fontAlgn="base">
      <a:spcBef>
        <a:spcPct val="0"/>
      </a:spcBef>
      <a:spcAft>
        <a:spcPct val="0"/>
      </a:spcAft>
      <a:defRPr kern="1200">
        <a:solidFill>
          <a:schemeClr val="tx1"/>
        </a:solidFill>
        <a:latin typeface="Calibri" pitchFamily="34" charset="0"/>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p:defaultTextStyle>
  <p:extLst>
    <p:ext uri="{EFAFB233-063F-42B5-8137-9DF3F51BA10A}">
      <p15:sldGuideLst xmlns:p15="http://schemas.microsoft.com/office/powerpoint/2012/main">
        <p15:guide id="1" orient="horz" pos="3016">
          <p15:clr>
            <a:srgbClr val="A4A3A4"/>
          </p15:clr>
        </p15:guide>
        <p15:guide id="2" pos="232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ya.eryigit" initials="o"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66"/>
    <a:srgbClr val="154E5F"/>
    <a:srgbClr val="4BACC6"/>
    <a:srgbClr val="006597"/>
    <a:srgbClr val="52AADF"/>
    <a:srgbClr val="0033CC"/>
    <a:srgbClr val="6ECFE2"/>
    <a:srgbClr val="00BAD5"/>
    <a:srgbClr val="00BAD9"/>
    <a:srgbClr val="F9A9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Koyu Stil 1 - Vurgu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35758FB7-9AC5-4552-8A53-C91805E547FA}" styleName="Tema Uygulanmış Stil 1 - Vurgu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8FB837D-C827-4EFA-A057-4D05807E0F7C}" styleName="Tema Uygulanmış Stil 1 - Vurgu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27F97BB-C833-4FB7-BDE5-3F7075034690}" styleName="Tema Uygulanmış Stil 2 - Vurgu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9CF1AB2-1976-4502-BF36-3FF5EA218861}" styleName="Orta Stil 4 - Vurgu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58" autoAdjust="0"/>
    <p:restoredTop sz="89520" autoAdjust="0"/>
  </p:normalViewPr>
  <p:slideViewPr>
    <p:cSldViewPr>
      <p:cViewPr varScale="1">
        <p:scale>
          <a:sx n="112" d="100"/>
          <a:sy n="112" d="100"/>
        </p:scale>
        <p:origin x="1788" y="78"/>
      </p:cViewPr>
      <p:guideLst>
        <p:guide orient="horz" pos="3016"/>
        <p:guide pos="2320"/>
      </p:guideLst>
    </p:cSldViewPr>
  </p:slideViewPr>
  <p:outlineViewPr>
    <p:cViewPr>
      <p:scale>
        <a:sx n="33" d="100"/>
        <a:sy n="33" d="100"/>
      </p:scale>
      <p:origin x="0" y="5352"/>
    </p:cViewPr>
  </p:outlineViewPr>
  <p:notesTextViewPr>
    <p:cViewPr>
      <p:scale>
        <a:sx n="400" d="100"/>
        <a:sy n="400" d="100"/>
      </p:scale>
      <p:origin x="0" y="0"/>
    </p:cViewPr>
  </p:notesTextViewPr>
  <p:sorterViewPr>
    <p:cViewPr>
      <p:scale>
        <a:sx n="200" d="100"/>
        <a:sy n="200" d="100"/>
      </p:scale>
      <p:origin x="0" y="16188"/>
    </p:cViewPr>
  </p:sorterViewPr>
  <p:notesViewPr>
    <p:cSldViewPr>
      <p:cViewPr varScale="1">
        <p:scale>
          <a:sx n="52" d="100"/>
          <a:sy n="52" d="100"/>
        </p:scale>
        <p:origin x="-1908"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5.xml"/><Relationship Id="rId39" Type="http://schemas.openxmlformats.org/officeDocument/2006/relationships/slide" Target="slides/slide18.xml"/><Relationship Id="rId21" Type="http://schemas.openxmlformats.org/officeDocument/2006/relationships/slideMaster" Target="slideMasters/slideMaster21.xml"/><Relationship Id="rId34" Type="http://schemas.openxmlformats.org/officeDocument/2006/relationships/slide" Target="slides/slide13.xml"/><Relationship Id="rId42" Type="http://schemas.openxmlformats.org/officeDocument/2006/relationships/slide" Target="slides/slide21.xml"/><Relationship Id="rId47" Type="http://schemas.openxmlformats.org/officeDocument/2006/relationships/slide" Target="slides/slide26.xml"/><Relationship Id="rId50" Type="http://schemas.openxmlformats.org/officeDocument/2006/relationships/slide" Target="slides/slide29.xml"/><Relationship Id="rId55" Type="http://schemas.openxmlformats.org/officeDocument/2006/relationships/slide" Target="slides/slide34.xml"/><Relationship Id="rId63" Type="http://schemas.openxmlformats.org/officeDocument/2006/relationships/slide" Target="slides/slide42.xml"/><Relationship Id="rId68" Type="http://schemas.openxmlformats.org/officeDocument/2006/relationships/slide" Target="slides/slide47.xml"/><Relationship Id="rId76" Type="http://schemas.openxmlformats.org/officeDocument/2006/relationships/slide" Target="slides/slide55.xml"/><Relationship Id="rId84" Type="http://schemas.openxmlformats.org/officeDocument/2006/relationships/commentAuthors" Target="commentAuthors.xml"/><Relationship Id="rId7" Type="http://schemas.openxmlformats.org/officeDocument/2006/relationships/slideMaster" Target="slideMasters/slideMaster7.xml"/><Relationship Id="rId71" Type="http://schemas.openxmlformats.org/officeDocument/2006/relationships/slide" Target="slides/slide50.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8.xml"/><Relationship Id="rId11" Type="http://schemas.openxmlformats.org/officeDocument/2006/relationships/slideMaster" Target="slideMasters/slideMaster11.xml"/><Relationship Id="rId24" Type="http://schemas.openxmlformats.org/officeDocument/2006/relationships/slide" Target="slides/slide3.xml"/><Relationship Id="rId32" Type="http://schemas.openxmlformats.org/officeDocument/2006/relationships/slide" Target="slides/slide11.xml"/><Relationship Id="rId37" Type="http://schemas.openxmlformats.org/officeDocument/2006/relationships/slide" Target="slides/slide16.xml"/><Relationship Id="rId40" Type="http://schemas.openxmlformats.org/officeDocument/2006/relationships/slide" Target="slides/slide19.xml"/><Relationship Id="rId45" Type="http://schemas.openxmlformats.org/officeDocument/2006/relationships/slide" Target="slides/slide24.xml"/><Relationship Id="rId53" Type="http://schemas.openxmlformats.org/officeDocument/2006/relationships/slide" Target="slides/slide32.xml"/><Relationship Id="rId58" Type="http://schemas.openxmlformats.org/officeDocument/2006/relationships/slide" Target="slides/slide37.xml"/><Relationship Id="rId66" Type="http://schemas.openxmlformats.org/officeDocument/2006/relationships/slide" Target="slides/slide45.xml"/><Relationship Id="rId74" Type="http://schemas.openxmlformats.org/officeDocument/2006/relationships/slide" Target="slides/slide53.xml"/><Relationship Id="rId79" Type="http://schemas.openxmlformats.org/officeDocument/2006/relationships/slide" Target="slides/slide58.xml"/><Relationship Id="rId87"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40.xml"/><Relationship Id="rId82" Type="http://schemas.openxmlformats.org/officeDocument/2006/relationships/notesMaster" Target="notesMasters/notesMaster1.xml"/><Relationship Id="rId19" Type="http://schemas.openxmlformats.org/officeDocument/2006/relationships/slideMaster" Target="slideMasters/slideMaster1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1.xml"/><Relationship Id="rId27" Type="http://schemas.openxmlformats.org/officeDocument/2006/relationships/slide" Target="slides/slide6.xml"/><Relationship Id="rId30" Type="http://schemas.openxmlformats.org/officeDocument/2006/relationships/slide" Target="slides/slide9.xml"/><Relationship Id="rId35" Type="http://schemas.openxmlformats.org/officeDocument/2006/relationships/slide" Target="slides/slide14.xml"/><Relationship Id="rId43" Type="http://schemas.openxmlformats.org/officeDocument/2006/relationships/slide" Target="slides/slide22.xml"/><Relationship Id="rId48" Type="http://schemas.openxmlformats.org/officeDocument/2006/relationships/slide" Target="slides/slide27.xml"/><Relationship Id="rId56" Type="http://schemas.openxmlformats.org/officeDocument/2006/relationships/slide" Target="slides/slide35.xml"/><Relationship Id="rId64" Type="http://schemas.openxmlformats.org/officeDocument/2006/relationships/slide" Target="slides/slide43.xml"/><Relationship Id="rId69" Type="http://schemas.openxmlformats.org/officeDocument/2006/relationships/slide" Target="slides/slide48.xml"/><Relationship Id="rId77" Type="http://schemas.openxmlformats.org/officeDocument/2006/relationships/slide" Target="slides/slide56.xml"/><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slide" Target="slides/slide51.xml"/><Relationship Id="rId80" Type="http://schemas.openxmlformats.org/officeDocument/2006/relationships/slide" Target="slides/slide59.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4.xml"/><Relationship Id="rId33" Type="http://schemas.openxmlformats.org/officeDocument/2006/relationships/slide" Target="slides/slide12.xml"/><Relationship Id="rId38" Type="http://schemas.openxmlformats.org/officeDocument/2006/relationships/slide" Target="slides/slide17.xml"/><Relationship Id="rId46" Type="http://schemas.openxmlformats.org/officeDocument/2006/relationships/slide" Target="slides/slide25.xml"/><Relationship Id="rId59" Type="http://schemas.openxmlformats.org/officeDocument/2006/relationships/slide" Target="slides/slide38.xml"/><Relationship Id="rId67" Type="http://schemas.openxmlformats.org/officeDocument/2006/relationships/slide" Target="slides/slide46.xml"/><Relationship Id="rId20" Type="http://schemas.openxmlformats.org/officeDocument/2006/relationships/slideMaster" Target="slideMasters/slideMaster20.xml"/><Relationship Id="rId41" Type="http://schemas.openxmlformats.org/officeDocument/2006/relationships/slide" Target="slides/slide20.xml"/><Relationship Id="rId54" Type="http://schemas.openxmlformats.org/officeDocument/2006/relationships/slide" Target="slides/slide33.xml"/><Relationship Id="rId62" Type="http://schemas.openxmlformats.org/officeDocument/2006/relationships/slide" Target="slides/slide41.xml"/><Relationship Id="rId70" Type="http://schemas.openxmlformats.org/officeDocument/2006/relationships/slide" Target="slides/slide49.xml"/><Relationship Id="rId75" Type="http://schemas.openxmlformats.org/officeDocument/2006/relationships/slide" Target="slides/slide54.xml"/><Relationship Id="rId83" Type="http://schemas.openxmlformats.org/officeDocument/2006/relationships/handoutMaster" Target="handoutMasters/handout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slide" Target="slides/slide52.xml"/><Relationship Id="rId78" Type="http://schemas.openxmlformats.org/officeDocument/2006/relationships/slide" Target="slides/slide57.xml"/><Relationship Id="rId81" Type="http://schemas.openxmlformats.org/officeDocument/2006/relationships/slide" Target="slides/slide60.xml"/><Relationship Id="rId86"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 Id="rId5" Type="http://schemas.openxmlformats.org/officeDocument/2006/relationships/image" Target="../media/image19.png"/><Relationship Id="rId4" Type="http://schemas.openxmlformats.org/officeDocument/2006/relationships/image" Target="../media/image18.gif"/></Relationships>
</file>

<file path=ppt/diagrams/_rels/drawing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image" Target="../media/image15.jpeg"/><Relationship Id="rId5" Type="http://schemas.openxmlformats.org/officeDocument/2006/relationships/image" Target="../media/image19.png"/><Relationship Id="rId4" Type="http://schemas.openxmlformats.org/officeDocument/2006/relationships/image" Target="../media/image18.gif"/></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AC145C-9383-4F2A-8215-18E63D4A7C89}" type="doc">
      <dgm:prSet loTypeId="urn:microsoft.com/office/officeart/2008/layout/VerticalCurvedList" loCatId="list" qsTypeId="urn:microsoft.com/office/officeart/2005/8/quickstyle/simple1" qsCatId="simple" csTypeId="urn:microsoft.com/office/officeart/2005/8/colors/colorful4" csCatId="colorful" phldr="1"/>
      <dgm:spPr/>
      <dgm:t>
        <a:bodyPr/>
        <a:lstStyle/>
        <a:p>
          <a:endParaRPr lang="tr-TR"/>
        </a:p>
      </dgm:t>
    </dgm:pt>
    <dgm:pt modelId="{1F67E2B8-6361-45FE-9DF0-2E6583E84BDB}">
      <dgm:prSet phldrT="[Metin]" custT="1"/>
      <dgm:spPr/>
      <dgm:t>
        <a:bodyPr/>
        <a:lstStyle/>
        <a:p>
          <a:r>
            <a:rPr lang="tr-TR" altLang="tr-TR" sz="18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dirty="0">
            <a:latin typeface="Calibri" panose="020F0502020204030204" pitchFamily="34" charset="0"/>
          </a:endParaRPr>
        </a:p>
      </dgm:t>
    </dgm:pt>
    <dgm:pt modelId="{1FC98997-B6B4-40D4-B732-3D26CA2D3783}" type="parTrans" cxnId="{66171764-3E45-4DB1-862E-30FC18A7716A}">
      <dgm:prSet/>
      <dgm:spPr/>
      <dgm:t>
        <a:bodyPr/>
        <a:lstStyle/>
        <a:p>
          <a:endParaRPr lang="tr-TR"/>
        </a:p>
      </dgm:t>
    </dgm:pt>
    <dgm:pt modelId="{3FB3BF84-A49A-40CC-AA63-48D22253C8E2}" type="sibTrans" cxnId="{66171764-3E45-4DB1-862E-30FC18A7716A}">
      <dgm:prSet/>
      <dgm:spPr/>
      <dgm:t>
        <a:bodyPr/>
        <a:lstStyle/>
        <a:p>
          <a:endParaRPr lang="tr-TR"/>
        </a:p>
      </dgm:t>
    </dgm:pt>
    <dgm:pt modelId="{383A6E84-7E7E-47AE-8E28-29B0AE498AD4}">
      <dgm:prSet phldrT="[Metin]" custT="1"/>
      <dgm:spPr/>
      <dgm:t>
        <a:bodyPr/>
        <a:lstStyle/>
        <a:p>
          <a:pPr>
            <a:spcAft>
              <a:spcPts val="0"/>
            </a:spcAft>
          </a:pPr>
          <a:r>
            <a:rPr lang="tr-TR" altLang="tr-TR" sz="1800" b="1" dirty="0" smtClean="0">
              <a:latin typeface="Calibri" panose="020F0502020204030204" pitchFamily="34" charset="0"/>
            </a:rPr>
            <a:t>-</a:t>
          </a:r>
          <a:r>
            <a:rPr lang="tr-TR" altLang="tr-TR" sz="1800" dirty="0" smtClean="0">
              <a:latin typeface="Calibri" panose="020F0502020204030204" pitchFamily="34" charset="0"/>
            </a:rPr>
            <a:t> Proje esaslı</a:t>
          </a:r>
        </a:p>
        <a:p>
          <a:pPr>
            <a:spcAft>
              <a:spcPts val="0"/>
            </a:spcAft>
          </a:pPr>
          <a:r>
            <a:rPr lang="tr-TR" altLang="tr-TR" sz="1800" b="1" dirty="0" smtClean="0">
              <a:solidFill>
                <a:schemeClr val="bg1"/>
              </a:solidFill>
              <a:latin typeface="Calibri" panose="020F0502020204030204" pitchFamily="34" charset="0"/>
            </a:rPr>
            <a:t>- </a:t>
          </a:r>
          <a:r>
            <a:rPr lang="tr-TR" altLang="tr-TR" sz="1800" dirty="0" smtClean="0">
              <a:latin typeface="Calibri" panose="020F0502020204030204" pitchFamily="34" charset="0"/>
            </a:rPr>
            <a:t>KOSGEB kurumsal internet sayfasında ilan edilen Proje Teklif  Çağrılarına uygun konularda sunulan projeler desteklenir </a:t>
          </a:r>
        </a:p>
        <a:p>
          <a:pPr>
            <a:spcAft>
              <a:spcPts val="0"/>
            </a:spcAft>
          </a:pPr>
          <a:r>
            <a:rPr lang="tr-TR" sz="1800" dirty="0" smtClean="0">
              <a:latin typeface="Calibri" panose="020F0502020204030204" pitchFamily="34" charset="0"/>
            </a:rPr>
            <a:t>- Başvuru koşulları ve tarihleri  </a:t>
          </a:r>
          <a:r>
            <a:rPr lang="tr-TR" altLang="tr-TR" sz="1800" dirty="0" smtClean="0">
              <a:latin typeface="Calibri" panose="020F0502020204030204" pitchFamily="34" charset="0"/>
            </a:rPr>
            <a:t>Proje Teklif  </a:t>
          </a:r>
          <a:r>
            <a:rPr lang="tr-TR" sz="1800" dirty="0" smtClean="0">
              <a:latin typeface="Calibri" panose="020F0502020204030204" pitchFamily="34" charset="0"/>
            </a:rPr>
            <a:t>Çağrısında belirtilir</a:t>
          </a:r>
        </a:p>
        <a:p>
          <a:pPr>
            <a:spcAft>
              <a:spcPts val="0"/>
            </a:spcAft>
          </a:pPr>
          <a:r>
            <a:rPr lang="tr-TR" sz="1800" dirty="0" smtClean="0">
              <a:latin typeface="Calibri" panose="020F0502020204030204" pitchFamily="34" charset="0"/>
            </a:rPr>
            <a:t>- Başvurular Kurullar tarafından değerlendirilir ve Çağrı bütçesi dahilinde en yüksek puanlı proje başvuruları desteklenir</a:t>
          </a:r>
          <a:endParaRPr lang="tr-TR" sz="1800" dirty="0">
            <a:latin typeface="Calibri" panose="020F0502020204030204" pitchFamily="34" charset="0"/>
          </a:endParaRPr>
        </a:p>
      </dgm:t>
    </dgm:pt>
    <dgm:pt modelId="{78DF0F56-1D7A-4135-B9AC-8438346EE052}" type="parTrans" cxnId="{D9A1EADD-68E4-4330-A257-F8683B2603B2}">
      <dgm:prSet/>
      <dgm:spPr/>
      <dgm:t>
        <a:bodyPr/>
        <a:lstStyle/>
        <a:p>
          <a:endParaRPr lang="tr-TR"/>
        </a:p>
      </dgm:t>
    </dgm:pt>
    <dgm:pt modelId="{6F924485-C89D-4B77-B3D0-CD556537AE57}" type="sibTrans" cxnId="{D9A1EADD-68E4-4330-A257-F8683B2603B2}">
      <dgm:prSet/>
      <dgm:spPr/>
      <dgm:t>
        <a:bodyPr/>
        <a:lstStyle/>
        <a:p>
          <a:endParaRPr lang="tr-TR"/>
        </a:p>
      </dgm:t>
    </dgm:pt>
    <dgm:pt modelId="{FC859DCF-8617-4EA8-87B8-B73CE9592243}">
      <dgm:prSet custT="1"/>
      <dgm:spPr/>
      <dgm:t>
        <a:bodyPr/>
        <a:lstStyle/>
        <a:p>
          <a:r>
            <a:rPr lang="tr-TR" altLang="tr-TR" sz="1800" dirty="0" smtClean="0">
              <a:solidFill>
                <a:schemeClr val="bg1"/>
              </a:solidFill>
              <a:latin typeface="Calibri" panose="020F0502020204030204" pitchFamily="34" charset="0"/>
            </a:rPr>
            <a:t>Proje Teklif Çağrısı</a:t>
          </a:r>
          <a:r>
            <a:rPr lang="tr-TR" altLang="tr-TR" sz="1800" smtClean="0">
              <a:solidFill>
                <a:schemeClr val="bg1"/>
              </a:solidFill>
              <a:latin typeface="Calibri" panose="020F0502020204030204" pitchFamily="34" charset="0"/>
            </a:rPr>
            <a:t>, Kalkınma Planları ve Yıllık Programlarda belirlenen hedefler ile stratejik dokümanlardaki öncelikler dikkate alınarak ilgili Başkanlık Birimi koordinasyonunda hazırlanır.</a:t>
          </a:r>
          <a:endParaRPr lang="tr-TR" sz="1800" dirty="0">
            <a:solidFill>
              <a:schemeClr val="bg1"/>
            </a:solidFill>
            <a:latin typeface="Calibri" panose="020F0502020204030204" pitchFamily="34" charset="0"/>
          </a:endParaRPr>
        </a:p>
      </dgm:t>
    </dgm:pt>
    <dgm:pt modelId="{053BDF3C-92BA-4DF7-8E6B-1B165E889886}" type="sibTrans" cxnId="{35A0569A-B6B0-4A1A-A03B-F44443630492}">
      <dgm:prSet/>
      <dgm:spPr/>
      <dgm:t>
        <a:bodyPr/>
        <a:lstStyle/>
        <a:p>
          <a:endParaRPr lang="tr-TR"/>
        </a:p>
      </dgm:t>
    </dgm:pt>
    <dgm:pt modelId="{CCD46B1D-BFEE-4FE0-8E34-D5E20F748139}" type="parTrans" cxnId="{35A0569A-B6B0-4A1A-A03B-F44443630492}">
      <dgm:prSet/>
      <dgm:spPr/>
      <dgm:t>
        <a:bodyPr/>
        <a:lstStyle/>
        <a:p>
          <a:endParaRPr lang="tr-TR"/>
        </a:p>
      </dgm:t>
    </dgm:pt>
    <dgm:pt modelId="{3CDF7142-9A2A-4834-889A-FB5FD6C14697}" type="pres">
      <dgm:prSet presAssocID="{F3AC145C-9383-4F2A-8215-18E63D4A7C89}" presName="Name0" presStyleCnt="0">
        <dgm:presLayoutVars>
          <dgm:chMax val="7"/>
          <dgm:chPref val="7"/>
          <dgm:dir/>
        </dgm:presLayoutVars>
      </dgm:prSet>
      <dgm:spPr/>
      <dgm:t>
        <a:bodyPr/>
        <a:lstStyle/>
        <a:p>
          <a:endParaRPr lang="tr-TR"/>
        </a:p>
      </dgm:t>
    </dgm:pt>
    <dgm:pt modelId="{1770620D-B8BB-4888-BA98-446CEE1CE26B}" type="pres">
      <dgm:prSet presAssocID="{F3AC145C-9383-4F2A-8215-18E63D4A7C89}" presName="Name1" presStyleCnt="0"/>
      <dgm:spPr/>
    </dgm:pt>
    <dgm:pt modelId="{58CA7F9A-0E42-4A53-B273-3A0289FC0B1F}" type="pres">
      <dgm:prSet presAssocID="{F3AC145C-9383-4F2A-8215-18E63D4A7C89}" presName="cycle" presStyleCnt="0"/>
      <dgm:spPr/>
    </dgm:pt>
    <dgm:pt modelId="{C4CA7E07-BAD2-4B2B-9766-FDE63D1DD0EC}" type="pres">
      <dgm:prSet presAssocID="{F3AC145C-9383-4F2A-8215-18E63D4A7C89}" presName="srcNode" presStyleLbl="node1" presStyleIdx="0" presStyleCnt="3"/>
      <dgm:spPr/>
    </dgm:pt>
    <dgm:pt modelId="{20B319CF-FD67-477F-B31A-76528DF9518A}" type="pres">
      <dgm:prSet presAssocID="{F3AC145C-9383-4F2A-8215-18E63D4A7C89}" presName="conn" presStyleLbl="parChTrans1D2" presStyleIdx="0" presStyleCnt="1" custLinFactNeighborY="293"/>
      <dgm:spPr/>
      <dgm:t>
        <a:bodyPr/>
        <a:lstStyle/>
        <a:p>
          <a:endParaRPr lang="tr-TR"/>
        </a:p>
      </dgm:t>
    </dgm:pt>
    <dgm:pt modelId="{E5CC60F2-EEE2-4048-8CF6-5C98A948A005}" type="pres">
      <dgm:prSet presAssocID="{F3AC145C-9383-4F2A-8215-18E63D4A7C89}" presName="extraNode" presStyleLbl="node1" presStyleIdx="0" presStyleCnt="3"/>
      <dgm:spPr/>
    </dgm:pt>
    <dgm:pt modelId="{306E1A12-1DE9-43DB-A04F-3FEC608FC3DE}" type="pres">
      <dgm:prSet presAssocID="{F3AC145C-9383-4F2A-8215-18E63D4A7C89}" presName="dstNode" presStyleLbl="node1" presStyleIdx="0" presStyleCnt="3"/>
      <dgm:spPr/>
    </dgm:pt>
    <dgm:pt modelId="{EA41B550-5782-4C76-A434-F024776C729B}" type="pres">
      <dgm:prSet presAssocID="{1F67E2B8-6361-45FE-9DF0-2E6583E84BDB}" presName="text_1" presStyleLbl="node1" presStyleIdx="0" presStyleCnt="3" custScaleY="117707">
        <dgm:presLayoutVars>
          <dgm:bulletEnabled val="1"/>
        </dgm:presLayoutVars>
      </dgm:prSet>
      <dgm:spPr/>
      <dgm:t>
        <a:bodyPr/>
        <a:lstStyle/>
        <a:p>
          <a:endParaRPr lang="tr-TR"/>
        </a:p>
      </dgm:t>
    </dgm:pt>
    <dgm:pt modelId="{9A4ED0F9-552C-4151-A233-7C4B33D00066}" type="pres">
      <dgm:prSet presAssocID="{1F67E2B8-6361-45FE-9DF0-2E6583E84BDB}" presName="accent_1" presStyleCnt="0"/>
      <dgm:spPr/>
    </dgm:pt>
    <dgm:pt modelId="{882F63DE-81B1-41E6-B86D-E2BBDC4D4B8C}" type="pres">
      <dgm:prSet presAssocID="{1F67E2B8-6361-45FE-9DF0-2E6583E84BDB}" presName="accentRepeatNode" presStyleLbl="solidFgAcc1" presStyleIdx="0" presStyleCnt="3"/>
      <dgm:spPr/>
    </dgm:pt>
    <dgm:pt modelId="{6CC06241-2FB9-4486-9A64-6B590F4EC0EE}" type="pres">
      <dgm:prSet presAssocID="{383A6E84-7E7E-47AE-8E28-29B0AE498AD4}" presName="text_2" presStyleLbl="node1" presStyleIdx="1" presStyleCnt="3" custScaleY="127614">
        <dgm:presLayoutVars>
          <dgm:bulletEnabled val="1"/>
        </dgm:presLayoutVars>
      </dgm:prSet>
      <dgm:spPr/>
      <dgm:t>
        <a:bodyPr/>
        <a:lstStyle/>
        <a:p>
          <a:endParaRPr lang="tr-TR"/>
        </a:p>
      </dgm:t>
    </dgm:pt>
    <dgm:pt modelId="{FC655F6E-6EE3-4A12-9214-DE115C68DA13}" type="pres">
      <dgm:prSet presAssocID="{383A6E84-7E7E-47AE-8E28-29B0AE498AD4}" presName="accent_2" presStyleCnt="0"/>
      <dgm:spPr/>
    </dgm:pt>
    <dgm:pt modelId="{D29283C0-076E-4AFD-AFC0-C1A75285C38C}" type="pres">
      <dgm:prSet presAssocID="{383A6E84-7E7E-47AE-8E28-29B0AE498AD4}" presName="accentRepeatNode" presStyleLbl="solidFgAcc1" presStyleIdx="1" presStyleCnt="3"/>
      <dgm:spPr/>
    </dgm:pt>
    <dgm:pt modelId="{0FDDD9FA-A991-4B90-B177-F43F7E985F03}" type="pres">
      <dgm:prSet presAssocID="{FC859DCF-8617-4EA8-87B8-B73CE9592243}" presName="text_3" presStyleLbl="node1" presStyleIdx="2" presStyleCnt="3" custScaleY="114565">
        <dgm:presLayoutVars>
          <dgm:bulletEnabled val="1"/>
        </dgm:presLayoutVars>
      </dgm:prSet>
      <dgm:spPr/>
      <dgm:t>
        <a:bodyPr/>
        <a:lstStyle/>
        <a:p>
          <a:endParaRPr lang="tr-TR"/>
        </a:p>
      </dgm:t>
    </dgm:pt>
    <dgm:pt modelId="{010F6C25-CED6-4AA2-9E4E-ED5EB2D64F27}" type="pres">
      <dgm:prSet presAssocID="{FC859DCF-8617-4EA8-87B8-B73CE9592243}" presName="accent_3" presStyleCnt="0"/>
      <dgm:spPr/>
    </dgm:pt>
    <dgm:pt modelId="{2CB88D7E-291D-40E0-BDAB-8D3C269836D1}" type="pres">
      <dgm:prSet presAssocID="{FC859DCF-8617-4EA8-87B8-B73CE9592243}" presName="accentRepeatNode" presStyleLbl="solidFgAcc1" presStyleIdx="2" presStyleCnt="3"/>
      <dgm:spPr/>
    </dgm:pt>
  </dgm:ptLst>
  <dgm:cxnLst>
    <dgm:cxn modelId="{CFCFB9DC-6E1E-4436-B5FB-4E857F7121C9}" type="presOf" srcId="{383A6E84-7E7E-47AE-8E28-29B0AE498AD4}" destId="{6CC06241-2FB9-4486-9A64-6B590F4EC0EE}" srcOrd="0" destOrd="0" presId="urn:microsoft.com/office/officeart/2008/layout/VerticalCurvedList"/>
    <dgm:cxn modelId="{66171764-3E45-4DB1-862E-30FC18A7716A}" srcId="{F3AC145C-9383-4F2A-8215-18E63D4A7C89}" destId="{1F67E2B8-6361-45FE-9DF0-2E6583E84BDB}" srcOrd="0" destOrd="0" parTransId="{1FC98997-B6B4-40D4-B732-3D26CA2D3783}" sibTransId="{3FB3BF84-A49A-40CC-AA63-48D22253C8E2}"/>
    <dgm:cxn modelId="{FF7A42CA-403B-4C8B-AEB2-35458E49CFBA}" type="presOf" srcId="{FC859DCF-8617-4EA8-87B8-B73CE9592243}" destId="{0FDDD9FA-A991-4B90-B177-F43F7E985F03}" srcOrd="0" destOrd="0" presId="urn:microsoft.com/office/officeart/2008/layout/VerticalCurvedList"/>
    <dgm:cxn modelId="{F3CE0045-BA0A-4EC1-B251-94E5EFECC1A6}" type="presOf" srcId="{1F67E2B8-6361-45FE-9DF0-2E6583E84BDB}" destId="{EA41B550-5782-4C76-A434-F024776C729B}" srcOrd="0" destOrd="0" presId="urn:microsoft.com/office/officeart/2008/layout/VerticalCurvedList"/>
    <dgm:cxn modelId="{4344E944-488A-48E3-83AC-E7BDE2F792CC}" type="presOf" srcId="{F3AC145C-9383-4F2A-8215-18E63D4A7C89}" destId="{3CDF7142-9A2A-4834-889A-FB5FD6C14697}" srcOrd="0" destOrd="0" presId="urn:microsoft.com/office/officeart/2008/layout/VerticalCurvedList"/>
    <dgm:cxn modelId="{35A0569A-B6B0-4A1A-A03B-F44443630492}" srcId="{F3AC145C-9383-4F2A-8215-18E63D4A7C89}" destId="{FC859DCF-8617-4EA8-87B8-B73CE9592243}" srcOrd="2" destOrd="0" parTransId="{CCD46B1D-BFEE-4FE0-8E34-D5E20F748139}" sibTransId="{053BDF3C-92BA-4DF7-8E6B-1B165E889886}"/>
    <dgm:cxn modelId="{284215AB-99C0-4202-B516-8F0080CE3ED7}" type="presOf" srcId="{3FB3BF84-A49A-40CC-AA63-48D22253C8E2}" destId="{20B319CF-FD67-477F-B31A-76528DF9518A}" srcOrd="0" destOrd="0" presId="urn:microsoft.com/office/officeart/2008/layout/VerticalCurvedList"/>
    <dgm:cxn modelId="{D9A1EADD-68E4-4330-A257-F8683B2603B2}" srcId="{F3AC145C-9383-4F2A-8215-18E63D4A7C89}" destId="{383A6E84-7E7E-47AE-8E28-29B0AE498AD4}" srcOrd="1" destOrd="0" parTransId="{78DF0F56-1D7A-4135-B9AC-8438346EE052}" sibTransId="{6F924485-C89D-4B77-B3D0-CD556537AE57}"/>
    <dgm:cxn modelId="{E330BAD1-9701-4B03-BBCB-93558738ED9B}" type="presParOf" srcId="{3CDF7142-9A2A-4834-889A-FB5FD6C14697}" destId="{1770620D-B8BB-4888-BA98-446CEE1CE26B}" srcOrd="0" destOrd="0" presId="urn:microsoft.com/office/officeart/2008/layout/VerticalCurvedList"/>
    <dgm:cxn modelId="{7B004FF4-6ACD-48F9-8EC3-D6FC5B96DFF2}" type="presParOf" srcId="{1770620D-B8BB-4888-BA98-446CEE1CE26B}" destId="{58CA7F9A-0E42-4A53-B273-3A0289FC0B1F}" srcOrd="0" destOrd="0" presId="urn:microsoft.com/office/officeart/2008/layout/VerticalCurvedList"/>
    <dgm:cxn modelId="{4CBB5795-6EA1-4451-8074-265FF861C678}" type="presParOf" srcId="{58CA7F9A-0E42-4A53-B273-3A0289FC0B1F}" destId="{C4CA7E07-BAD2-4B2B-9766-FDE63D1DD0EC}" srcOrd="0" destOrd="0" presId="urn:microsoft.com/office/officeart/2008/layout/VerticalCurvedList"/>
    <dgm:cxn modelId="{D00FD778-F98D-4455-838C-AC91B77326D3}" type="presParOf" srcId="{58CA7F9A-0E42-4A53-B273-3A0289FC0B1F}" destId="{20B319CF-FD67-477F-B31A-76528DF9518A}" srcOrd="1" destOrd="0" presId="urn:microsoft.com/office/officeart/2008/layout/VerticalCurvedList"/>
    <dgm:cxn modelId="{DBE9C251-2FD8-40CD-B71F-C4BDF155A062}" type="presParOf" srcId="{58CA7F9A-0E42-4A53-B273-3A0289FC0B1F}" destId="{E5CC60F2-EEE2-4048-8CF6-5C98A948A005}" srcOrd="2" destOrd="0" presId="urn:microsoft.com/office/officeart/2008/layout/VerticalCurvedList"/>
    <dgm:cxn modelId="{07FED265-BBE2-4B12-B549-7ADC2C86D304}" type="presParOf" srcId="{58CA7F9A-0E42-4A53-B273-3A0289FC0B1F}" destId="{306E1A12-1DE9-43DB-A04F-3FEC608FC3DE}" srcOrd="3" destOrd="0" presId="urn:microsoft.com/office/officeart/2008/layout/VerticalCurvedList"/>
    <dgm:cxn modelId="{01342790-EE37-4879-A250-10BF85E54BD1}" type="presParOf" srcId="{1770620D-B8BB-4888-BA98-446CEE1CE26B}" destId="{EA41B550-5782-4C76-A434-F024776C729B}" srcOrd="1" destOrd="0" presId="urn:microsoft.com/office/officeart/2008/layout/VerticalCurvedList"/>
    <dgm:cxn modelId="{D5A79ECA-07B7-4B1D-BDBA-E3BB54FD07BF}" type="presParOf" srcId="{1770620D-B8BB-4888-BA98-446CEE1CE26B}" destId="{9A4ED0F9-552C-4151-A233-7C4B33D00066}" srcOrd="2" destOrd="0" presId="urn:microsoft.com/office/officeart/2008/layout/VerticalCurvedList"/>
    <dgm:cxn modelId="{8462106F-1265-4A97-83EB-4780FD760C8C}" type="presParOf" srcId="{9A4ED0F9-552C-4151-A233-7C4B33D00066}" destId="{882F63DE-81B1-41E6-B86D-E2BBDC4D4B8C}" srcOrd="0" destOrd="0" presId="urn:microsoft.com/office/officeart/2008/layout/VerticalCurvedList"/>
    <dgm:cxn modelId="{96ACD68B-E78A-4B9D-BA71-8D5F9D16031B}" type="presParOf" srcId="{1770620D-B8BB-4888-BA98-446CEE1CE26B}" destId="{6CC06241-2FB9-4486-9A64-6B590F4EC0EE}" srcOrd="3" destOrd="0" presId="urn:microsoft.com/office/officeart/2008/layout/VerticalCurvedList"/>
    <dgm:cxn modelId="{A469A047-2701-4E2E-A445-3DCA7FDAAB74}" type="presParOf" srcId="{1770620D-B8BB-4888-BA98-446CEE1CE26B}" destId="{FC655F6E-6EE3-4A12-9214-DE115C68DA13}" srcOrd="4" destOrd="0" presId="urn:microsoft.com/office/officeart/2008/layout/VerticalCurvedList"/>
    <dgm:cxn modelId="{155E20DE-2524-465B-A58A-279C4496EED3}" type="presParOf" srcId="{FC655F6E-6EE3-4A12-9214-DE115C68DA13}" destId="{D29283C0-076E-4AFD-AFC0-C1A75285C38C}" srcOrd="0" destOrd="0" presId="urn:microsoft.com/office/officeart/2008/layout/VerticalCurvedList"/>
    <dgm:cxn modelId="{8D3EB943-13FF-47D9-8EE4-182FEC565945}" type="presParOf" srcId="{1770620D-B8BB-4888-BA98-446CEE1CE26B}" destId="{0FDDD9FA-A991-4B90-B177-F43F7E985F03}" srcOrd="5" destOrd="0" presId="urn:microsoft.com/office/officeart/2008/layout/VerticalCurvedList"/>
    <dgm:cxn modelId="{DD6D4E80-52FA-4A51-94B8-CDAB02C41578}" type="presParOf" srcId="{1770620D-B8BB-4888-BA98-446CEE1CE26B}" destId="{010F6C25-CED6-4AA2-9E4E-ED5EB2D64F27}" srcOrd="6" destOrd="0" presId="urn:microsoft.com/office/officeart/2008/layout/VerticalCurvedList"/>
    <dgm:cxn modelId="{530652B3-7A66-4EF1-A357-78913EC1B0D8}" type="presParOf" srcId="{010F6C25-CED6-4AA2-9E4E-ED5EB2D64F27}" destId="{2CB88D7E-291D-40E0-BDAB-8D3C269836D1}"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A1E7A9D-E7EA-489E-8F29-2EAF9746D4F3}" type="doc">
      <dgm:prSet loTypeId="urn:microsoft.com/office/officeart/2005/8/layout/vList3" loCatId="list" qsTypeId="urn:microsoft.com/office/officeart/2005/8/quickstyle/simple2" qsCatId="simple" csTypeId="urn:microsoft.com/office/officeart/2005/8/colors/colorful1" csCatId="colorful" phldr="1"/>
      <dgm:spPr/>
    </dgm:pt>
    <dgm:pt modelId="{C4A1C636-BDF8-4E50-A192-D29332589DC4}">
      <dgm:prSet phldrT="[Metin]" custT="1"/>
      <dgm:spPr/>
      <dgm:t>
        <a:bodyPr/>
        <a:lstStyle/>
        <a:p>
          <a:r>
            <a:rPr lang="tr-TR" sz="2000" b="1" dirty="0" smtClean="0">
              <a:latin typeface="Calibri" panose="020F0502020204030204" pitchFamily="34" charset="0"/>
            </a:rPr>
            <a:t>Belirli bir yerde</a:t>
          </a:r>
          <a:endParaRPr lang="tr-TR" sz="2000" dirty="0">
            <a:latin typeface="Calibri" panose="020F0502020204030204" pitchFamily="34" charset="0"/>
          </a:endParaRPr>
        </a:p>
      </dgm:t>
    </dgm:pt>
    <dgm:pt modelId="{ACE6715D-1593-4382-BCA1-1F5FA76A9CDE}" type="parTrans" cxnId="{4CA685A3-0082-4AD8-881B-D17F02DA0D4B}">
      <dgm:prSet/>
      <dgm:spPr/>
      <dgm:t>
        <a:bodyPr/>
        <a:lstStyle/>
        <a:p>
          <a:endParaRPr lang="tr-TR"/>
        </a:p>
      </dgm:t>
    </dgm:pt>
    <dgm:pt modelId="{2102D8D0-71BC-48C5-9459-5E619C62D4E3}" type="sibTrans" cxnId="{4CA685A3-0082-4AD8-881B-D17F02DA0D4B}">
      <dgm:prSet/>
      <dgm:spPr/>
      <dgm:t>
        <a:bodyPr/>
        <a:lstStyle/>
        <a:p>
          <a:endParaRPr lang="tr-TR"/>
        </a:p>
      </dgm:t>
    </dgm:pt>
    <dgm:pt modelId="{DCC7B19C-3CB1-4D99-80F1-92E3FB14B216}">
      <dgm:prSet phldrT="[Metin]" custT="1"/>
      <dgm:spPr/>
      <dgm:t>
        <a:bodyPr/>
        <a:lstStyle/>
        <a:p>
          <a:r>
            <a:rPr lang="tr-TR" sz="2000" b="1" dirty="0" smtClean="0">
              <a:latin typeface="Calibri" panose="020F0502020204030204" pitchFamily="34" charset="0"/>
            </a:rPr>
            <a:t>Bir başlama ve bitiş noktasına sahip,</a:t>
          </a:r>
          <a:endParaRPr lang="tr-TR" sz="2000" dirty="0">
            <a:latin typeface="Calibri" panose="020F0502020204030204" pitchFamily="34" charset="0"/>
          </a:endParaRPr>
        </a:p>
      </dgm:t>
    </dgm:pt>
    <dgm:pt modelId="{568927DA-0635-4353-8ACF-8AE6DB513638}" type="parTrans" cxnId="{FB41A0D8-30C7-4C1E-B369-F338D64630F6}">
      <dgm:prSet/>
      <dgm:spPr/>
      <dgm:t>
        <a:bodyPr/>
        <a:lstStyle/>
        <a:p>
          <a:endParaRPr lang="tr-TR"/>
        </a:p>
      </dgm:t>
    </dgm:pt>
    <dgm:pt modelId="{840E3F07-2798-43D1-AF5C-55EBE41216E8}" type="sibTrans" cxnId="{FB41A0D8-30C7-4C1E-B369-F338D64630F6}">
      <dgm:prSet/>
      <dgm:spPr/>
      <dgm:t>
        <a:bodyPr/>
        <a:lstStyle/>
        <a:p>
          <a:endParaRPr lang="tr-TR"/>
        </a:p>
      </dgm:t>
    </dgm:pt>
    <dgm:pt modelId="{56FBF5BD-F214-4A1D-8423-B29BBAE61909}">
      <dgm:prSet phldrT="[Metin]" custT="1"/>
      <dgm:spPr/>
      <dgm:t>
        <a:bodyPr/>
        <a:lstStyle/>
        <a:p>
          <a:r>
            <a:rPr lang="tr-TR" sz="2000" b="1" dirty="0" smtClean="0">
              <a:latin typeface="Calibri" panose="020F0502020204030204" pitchFamily="34" charset="0"/>
            </a:rPr>
            <a:t>Hedeflenen belirli amaçların gerçekleştirilmesine</a:t>
          </a:r>
          <a:endParaRPr lang="tr-TR" sz="2000" dirty="0">
            <a:latin typeface="Calibri" panose="020F0502020204030204" pitchFamily="34" charset="0"/>
          </a:endParaRPr>
        </a:p>
      </dgm:t>
    </dgm:pt>
    <dgm:pt modelId="{F1092682-2E4F-4C34-9AE2-58CAB985C5AC}" type="parTrans" cxnId="{AC93A56D-19BE-4B93-AAE0-D03E71AC6624}">
      <dgm:prSet/>
      <dgm:spPr/>
      <dgm:t>
        <a:bodyPr/>
        <a:lstStyle/>
        <a:p>
          <a:endParaRPr lang="tr-TR"/>
        </a:p>
      </dgm:t>
    </dgm:pt>
    <dgm:pt modelId="{E7AAFCE6-4455-4341-8CB7-9D41D266DCFF}" type="sibTrans" cxnId="{AC93A56D-19BE-4B93-AAE0-D03E71AC6624}">
      <dgm:prSet/>
      <dgm:spPr/>
      <dgm:t>
        <a:bodyPr/>
        <a:lstStyle/>
        <a:p>
          <a:endParaRPr lang="tr-TR"/>
        </a:p>
      </dgm:t>
    </dgm:pt>
    <dgm:pt modelId="{34D6C65E-088B-4244-BB58-32B895110DB7}">
      <dgm:prSet custT="1"/>
      <dgm:spPr/>
      <dgm:t>
        <a:bodyPr/>
        <a:lstStyle/>
        <a:p>
          <a:r>
            <a:rPr lang="tr-TR" sz="2000" b="1" dirty="0" smtClean="0">
              <a:latin typeface="Calibri" panose="020F0502020204030204" pitchFamily="34" charset="0"/>
            </a:rPr>
            <a:t>Belirli bir zaman ve bütçe çerçevesinde,</a:t>
          </a:r>
          <a:endParaRPr lang="tr-TR" sz="2000" dirty="0">
            <a:latin typeface="Calibri" panose="020F0502020204030204" pitchFamily="34" charset="0"/>
          </a:endParaRPr>
        </a:p>
      </dgm:t>
    </dgm:pt>
    <dgm:pt modelId="{89F23861-1C32-4CCB-B1F6-D62F5EBFA699}" type="parTrans" cxnId="{34614A89-5E4A-4FC4-9F8F-5113C54581BE}">
      <dgm:prSet/>
      <dgm:spPr/>
      <dgm:t>
        <a:bodyPr/>
        <a:lstStyle/>
        <a:p>
          <a:endParaRPr lang="tr-TR"/>
        </a:p>
      </dgm:t>
    </dgm:pt>
    <dgm:pt modelId="{6A121B19-C863-4D63-A2A3-3748168C2A05}" type="sibTrans" cxnId="{34614A89-5E4A-4FC4-9F8F-5113C54581BE}">
      <dgm:prSet/>
      <dgm:spPr/>
      <dgm:t>
        <a:bodyPr/>
        <a:lstStyle/>
        <a:p>
          <a:endParaRPr lang="tr-TR"/>
        </a:p>
      </dgm:t>
    </dgm:pt>
    <dgm:pt modelId="{F838DF4E-9E37-4E2D-B38A-2F3B0258F02B}">
      <dgm:prSet custT="1"/>
      <dgm:spPr/>
      <dgm:t>
        <a:bodyPr/>
        <a:lstStyle/>
        <a:p>
          <a:r>
            <a:rPr lang="tr-TR" sz="3200" b="1" kern="1800" spc="800" baseline="0" dirty="0" smtClean="0">
              <a:effectLst>
                <a:outerShdw blurRad="38100" dist="38100" dir="2700000" algn="tl">
                  <a:srgbClr val="000000">
                    <a:alpha val="43137"/>
                  </a:srgbClr>
                </a:outerShdw>
              </a:effectLst>
              <a:latin typeface="Calibri" panose="020F0502020204030204" pitchFamily="34" charset="0"/>
            </a:rPr>
            <a:t>PROJE</a:t>
          </a:r>
          <a:endParaRPr lang="tr-TR" sz="1800" b="1" kern="1800" spc="800" baseline="0" dirty="0">
            <a:effectLst>
              <a:outerShdw blurRad="38100" dist="38100" dir="2700000" algn="tl">
                <a:srgbClr val="000000">
                  <a:alpha val="43137"/>
                </a:srgbClr>
              </a:outerShdw>
            </a:effectLst>
            <a:latin typeface="Calibri" panose="020F0502020204030204" pitchFamily="34" charset="0"/>
          </a:endParaRPr>
        </a:p>
      </dgm:t>
    </dgm:pt>
    <dgm:pt modelId="{559C4FD2-8029-47B6-ABFE-E903B3452431}" type="parTrans" cxnId="{E965788B-F8F4-49EB-8A2B-FB32BDF0C05D}">
      <dgm:prSet/>
      <dgm:spPr/>
      <dgm:t>
        <a:bodyPr/>
        <a:lstStyle/>
        <a:p>
          <a:endParaRPr lang="tr-TR"/>
        </a:p>
      </dgm:t>
    </dgm:pt>
    <dgm:pt modelId="{BB5E9CB7-52F9-4C53-93A8-E37A6F913E60}" type="sibTrans" cxnId="{E965788B-F8F4-49EB-8A2B-FB32BDF0C05D}">
      <dgm:prSet/>
      <dgm:spPr/>
      <dgm:t>
        <a:bodyPr/>
        <a:lstStyle/>
        <a:p>
          <a:endParaRPr lang="tr-TR"/>
        </a:p>
      </dgm:t>
    </dgm:pt>
    <dgm:pt modelId="{75356E26-BDB4-465A-A9CC-BD40F97316B5}" type="pres">
      <dgm:prSet presAssocID="{FA1E7A9D-E7EA-489E-8F29-2EAF9746D4F3}" presName="linearFlow" presStyleCnt="0">
        <dgm:presLayoutVars>
          <dgm:dir/>
          <dgm:resizeHandles val="exact"/>
        </dgm:presLayoutVars>
      </dgm:prSet>
      <dgm:spPr/>
    </dgm:pt>
    <dgm:pt modelId="{332765AF-87C1-4DED-B3D7-51AF4CD7BA6B}" type="pres">
      <dgm:prSet presAssocID="{F838DF4E-9E37-4E2D-B38A-2F3B0258F02B}" presName="composite" presStyleCnt="0"/>
      <dgm:spPr/>
    </dgm:pt>
    <dgm:pt modelId="{0D070729-688A-48C2-84F5-F3A53F381632}" type="pres">
      <dgm:prSet presAssocID="{F838DF4E-9E37-4E2D-B38A-2F3B0258F02B}" presName="imgShp" presStyleLbl="fgImgPlace1" presStyleIdx="0" presStyleCnt="5" custScaleX="172338" custScaleY="152733" custLinFactX="-8877" custLinFactNeighborX="-100000"/>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9000" r="-29000"/>
          </a:stretch>
        </a:blipFill>
      </dgm:spPr>
    </dgm:pt>
    <dgm:pt modelId="{C777F5AB-2CEE-4F8C-959B-5B178316B511}" type="pres">
      <dgm:prSet presAssocID="{F838DF4E-9E37-4E2D-B38A-2F3B0258F02B}" presName="txShp" presStyleLbl="node1" presStyleIdx="0" presStyleCnt="5" custScaleX="134471" custLinFactNeighborX="-10295">
        <dgm:presLayoutVars>
          <dgm:bulletEnabled val="1"/>
        </dgm:presLayoutVars>
      </dgm:prSet>
      <dgm:spPr/>
      <dgm:t>
        <a:bodyPr/>
        <a:lstStyle/>
        <a:p>
          <a:endParaRPr lang="tr-TR"/>
        </a:p>
      </dgm:t>
    </dgm:pt>
    <dgm:pt modelId="{CBC82058-C2F0-4496-A410-95406F354714}" type="pres">
      <dgm:prSet presAssocID="{BB5E9CB7-52F9-4C53-93A8-E37A6F913E60}" presName="spacing" presStyleCnt="0"/>
      <dgm:spPr/>
    </dgm:pt>
    <dgm:pt modelId="{AA1D9855-2E3A-4210-B970-DAE4DF7F1F85}" type="pres">
      <dgm:prSet presAssocID="{C4A1C636-BDF8-4E50-A192-D29332589DC4}" presName="composite" presStyleCnt="0"/>
      <dgm:spPr/>
    </dgm:pt>
    <dgm:pt modelId="{F52B45A2-5E3B-4EAC-BD1B-6DE273906622}" type="pres">
      <dgm:prSet presAssocID="{C4A1C636-BDF8-4E50-A192-D29332589DC4}" presName="imgShp"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t="-1000" b="-1000"/>
          </a:stretch>
        </a:blipFill>
      </dgm:spPr>
    </dgm:pt>
    <dgm:pt modelId="{BBC37063-0DA6-43C1-BBF2-9E8FA3026DBF}" type="pres">
      <dgm:prSet presAssocID="{C4A1C636-BDF8-4E50-A192-D29332589DC4}" presName="txShp" presStyleLbl="node1" presStyleIdx="1" presStyleCnt="5" custScaleX="106230">
        <dgm:presLayoutVars>
          <dgm:bulletEnabled val="1"/>
        </dgm:presLayoutVars>
      </dgm:prSet>
      <dgm:spPr/>
      <dgm:t>
        <a:bodyPr/>
        <a:lstStyle/>
        <a:p>
          <a:endParaRPr lang="tr-TR"/>
        </a:p>
      </dgm:t>
    </dgm:pt>
    <dgm:pt modelId="{24203D32-8994-4D77-A981-31881397D33E}" type="pres">
      <dgm:prSet presAssocID="{2102D8D0-71BC-48C5-9459-5E619C62D4E3}" presName="spacing" presStyleCnt="0"/>
      <dgm:spPr/>
    </dgm:pt>
    <dgm:pt modelId="{B9BE88D5-0432-4D99-9160-F1CC6691BF33}" type="pres">
      <dgm:prSet presAssocID="{34D6C65E-088B-4244-BB58-32B895110DB7}" presName="composite" presStyleCnt="0"/>
      <dgm:spPr/>
    </dgm:pt>
    <dgm:pt modelId="{CEFD3D77-2753-4649-84CB-5CD075B3C3C9}" type="pres">
      <dgm:prSet presAssocID="{34D6C65E-088B-4244-BB58-32B895110DB7}" presName="imgShp" presStyleLbl="fgImgPlace1" presStyleIdx="2" presStyleCnt="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dgm:spPr>
    </dgm:pt>
    <dgm:pt modelId="{4BA93ACD-59E8-491B-8B1E-C01DDF070C62}" type="pres">
      <dgm:prSet presAssocID="{34D6C65E-088B-4244-BB58-32B895110DB7}" presName="txShp" presStyleLbl="node1" presStyleIdx="2" presStyleCnt="5" custScaleX="106230">
        <dgm:presLayoutVars>
          <dgm:bulletEnabled val="1"/>
        </dgm:presLayoutVars>
      </dgm:prSet>
      <dgm:spPr/>
      <dgm:t>
        <a:bodyPr/>
        <a:lstStyle/>
        <a:p>
          <a:endParaRPr lang="tr-TR"/>
        </a:p>
      </dgm:t>
    </dgm:pt>
    <dgm:pt modelId="{1EA8B161-F3DE-4573-B203-4069225FF5C5}" type="pres">
      <dgm:prSet presAssocID="{6A121B19-C863-4D63-A2A3-3748168C2A05}" presName="spacing" presStyleCnt="0"/>
      <dgm:spPr/>
    </dgm:pt>
    <dgm:pt modelId="{1AC51586-1C69-4D86-B3F2-C07EBC5D8106}" type="pres">
      <dgm:prSet presAssocID="{DCC7B19C-3CB1-4D99-80F1-92E3FB14B216}" presName="composite" presStyleCnt="0"/>
      <dgm:spPr/>
    </dgm:pt>
    <dgm:pt modelId="{B87B4DA8-3B73-4FE6-AE2F-4E5FB5D5C8E4}" type="pres">
      <dgm:prSet presAssocID="{DCC7B19C-3CB1-4D99-80F1-92E3FB14B216}"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dgm:spPr>
      <dgm:t>
        <a:bodyPr/>
        <a:lstStyle/>
        <a:p>
          <a:endParaRPr lang="tr-TR"/>
        </a:p>
      </dgm:t>
    </dgm:pt>
    <dgm:pt modelId="{D8DA4D04-AD36-469B-A02F-4F6D3DCF5F1F}" type="pres">
      <dgm:prSet presAssocID="{DCC7B19C-3CB1-4D99-80F1-92E3FB14B216}" presName="txShp" presStyleLbl="node1" presStyleIdx="3" presStyleCnt="5" custScaleX="106230">
        <dgm:presLayoutVars>
          <dgm:bulletEnabled val="1"/>
        </dgm:presLayoutVars>
      </dgm:prSet>
      <dgm:spPr/>
      <dgm:t>
        <a:bodyPr/>
        <a:lstStyle/>
        <a:p>
          <a:endParaRPr lang="tr-TR"/>
        </a:p>
      </dgm:t>
    </dgm:pt>
    <dgm:pt modelId="{74D6FA10-6C1C-4179-B3D9-4500E42420A5}" type="pres">
      <dgm:prSet presAssocID="{840E3F07-2798-43D1-AF5C-55EBE41216E8}" presName="spacing" presStyleCnt="0"/>
      <dgm:spPr/>
    </dgm:pt>
    <dgm:pt modelId="{776E6C1D-A837-4E40-B938-0194BD33052E}" type="pres">
      <dgm:prSet presAssocID="{56FBF5BD-F214-4A1D-8423-B29BBAE61909}" presName="composite" presStyleCnt="0"/>
      <dgm:spPr/>
    </dgm:pt>
    <dgm:pt modelId="{20565E4D-4D2C-42E6-9EBF-69D86EAA0F49}" type="pres">
      <dgm:prSet presAssocID="{56FBF5BD-F214-4A1D-8423-B29BBAE61909}" presName="imgShp" presStyleLbl="fgImgPlace1" presStyleIdx="4" presStyleCnt="5"/>
      <dgm:spPr>
        <a:blipFill rotWithShape="1">
          <a:blip xmlns:r="http://schemas.openxmlformats.org/officeDocument/2006/relationships" r:embed="rId5"/>
          <a:stretch>
            <a:fillRect/>
          </a:stretch>
        </a:blipFill>
      </dgm:spPr>
    </dgm:pt>
    <dgm:pt modelId="{52D6D131-F048-4C1B-8E03-3F44C167903F}" type="pres">
      <dgm:prSet presAssocID="{56FBF5BD-F214-4A1D-8423-B29BBAE61909}" presName="txShp" presStyleLbl="node1" presStyleIdx="4" presStyleCnt="5" custScaleX="106230">
        <dgm:presLayoutVars>
          <dgm:bulletEnabled val="1"/>
        </dgm:presLayoutVars>
      </dgm:prSet>
      <dgm:spPr/>
      <dgm:t>
        <a:bodyPr/>
        <a:lstStyle/>
        <a:p>
          <a:endParaRPr lang="tr-TR"/>
        </a:p>
      </dgm:t>
    </dgm:pt>
  </dgm:ptLst>
  <dgm:cxnLst>
    <dgm:cxn modelId="{34614A89-5E4A-4FC4-9F8F-5113C54581BE}" srcId="{FA1E7A9D-E7EA-489E-8F29-2EAF9746D4F3}" destId="{34D6C65E-088B-4244-BB58-32B895110DB7}" srcOrd="2" destOrd="0" parTransId="{89F23861-1C32-4CCB-B1F6-D62F5EBFA699}" sibTransId="{6A121B19-C863-4D63-A2A3-3748168C2A05}"/>
    <dgm:cxn modelId="{E3854FF3-7707-4B78-93C0-8E863E6B9A19}" type="presOf" srcId="{56FBF5BD-F214-4A1D-8423-B29BBAE61909}" destId="{52D6D131-F048-4C1B-8E03-3F44C167903F}" srcOrd="0" destOrd="0" presId="urn:microsoft.com/office/officeart/2005/8/layout/vList3"/>
    <dgm:cxn modelId="{0CDD72DF-3514-41D9-86D2-3F66E4F4BC6B}" type="presOf" srcId="{FA1E7A9D-E7EA-489E-8F29-2EAF9746D4F3}" destId="{75356E26-BDB4-465A-A9CC-BD40F97316B5}" srcOrd="0" destOrd="0" presId="urn:microsoft.com/office/officeart/2005/8/layout/vList3"/>
    <dgm:cxn modelId="{28C396C3-5A94-44CC-B37C-A01F4B093457}" type="presOf" srcId="{C4A1C636-BDF8-4E50-A192-D29332589DC4}" destId="{BBC37063-0DA6-43C1-BBF2-9E8FA3026DBF}" srcOrd="0" destOrd="0" presId="urn:microsoft.com/office/officeart/2005/8/layout/vList3"/>
    <dgm:cxn modelId="{AC93A56D-19BE-4B93-AAE0-D03E71AC6624}" srcId="{FA1E7A9D-E7EA-489E-8F29-2EAF9746D4F3}" destId="{56FBF5BD-F214-4A1D-8423-B29BBAE61909}" srcOrd="4" destOrd="0" parTransId="{F1092682-2E4F-4C34-9AE2-58CAB985C5AC}" sibTransId="{E7AAFCE6-4455-4341-8CB7-9D41D266DCFF}"/>
    <dgm:cxn modelId="{E965788B-F8F4-49EB-8A2B-FB32BDF0C05D}" srcId="{FA1E7A9D-E7EA-489E-8F29-2EAF9746D4F3}" destId="{F838DF4E-9E37-4E2D-B38A-2F3B0258F02B}" srcOrd="0" destOrd="0" parTransId="{559C4FD2-8029-47B6-ABFE-E903B3452431}" sibTransId="{BB5E9CB7-52F9-4C53-93A8-E37A6F913E60}"/>
    <dgm:cxn modelId="{6A619B46-B94F-4880-9445-24394371CC1D}" type="presOf" srcId="{DCC7B19C-3CB1-4D99-80F1-92E3FB14B216}" destId="{D8DA4D04-AD36-469B-A02F-4F6D3DCF5F1F}" srcOrd="0" destOrd="0" presId="urn:microsoft.com/office/officeart/2005/8/layout/vList3"/>
    <dgm:cxn modelId="{AF360E2E-EF87-45CE-8886-93EAD9A07962}" type="presOf" srcId="{F838DF4E-9E37-4E2D-B38A-2F3B0258F02B}" destId="{C777F5AB-2CEE-4F8C-959B-5B178316B511}" srcOrd="0" destOrd="0" presId="urn:microsoft.com/office/officeart/2005/8/layout/vList3"/>
    <dgm:cxn modelId="{4CA685A3-0082-4AD8-881B-D17F02DA0D4B}" srcId="{FA1E7A9D-E7EA-489E-8F29-2EAF9746D4F3}" destId="{C4A1C636-BDF8-4E50-A192-D29332589DC4}" srcOrd="1" destOrd="0" parTransId="{ACE6715D-1593-4382-BCA1-1F5FA76A9CDE}" sibTransId="{2102D8D0-71BC-48C5-9459-5E619C62D4E3}"/>
    <dgm:cxn modelId="{FB41A0D8-30C7-4C1E-B369-F338D64630F6}" srcId="{FA1E7A9D-E7EA-489E-8F29-2EAF9746D4F3}" destId="{DCC7B19C-3CB1-4D99-80F1-92E3FB14B216}" srcOrd="3" destOrd="0" parTransId="{568927DA-0635-4353-8ACF-8AE6DB513638}" sibTransId="{840E3F07-2798-43D1-AF5C-55EBE41216E8}"/>
    <dgm:cxn modelId="{8CC2B944-F265-42C6-B9DC-4A184EBB6DC6}" type="presOf" srcId="{34D6C65E-088B-4244-BB58-32B895110DB7}" destId="{4BA93ACD-59E8-491B-8B1E-C01DDF070C62}" srcOrd="0" destOrd="0" presId="urn:microsoft.com/office/officeart/2005/8/layout/vList3"/>
    <dgm:cxn modelId="{2B6BD7E5-B577-45A2-AA70-875266D7520D}" type="presParOf" srcId="{75356E26-BDB4-465A-A9CC-BD40F97316B5}" destId="{332765AF-87C1-4DED-B3D7-51AF4CD7BA6B}" srcOrd="0" destOrd="0" presId="urn:microsoft.com/office/officeart/2005/8/layout/vList3"/>
    <dgm:cxn modelId="{F77F45D8-D7C5-4D15-8B51-7F9D3DF15656}" type="presParOf" srcId="{332765AF-87C1-4DED-B3D7-51AF4CD7BA6B}" destId="{0D070729-688A-48C2-84F5-F3A53F381632}" srcOrd="0" destOrd="0" presId="urn:microsoft.com/office/officeart/2005/8/layout/vList3"/>
    <dgm:cxn modelId="{F3968EA7-989B-4B57-995B-FE48368E36F9}" type="presParOf" srcId="{332765AF-87C1-4DED-B3D7-51AF4CD7BA6B}" destId="{C777F5AB-2CEE-4F8C-959B-5B178316B511}" srcOrd="1" destOrd="0" presId="urn:microsoft.com/office/officeart/2005/8/layout/vList3"/>
    <dgm:cxn modelId="{46A7C4DE-0194-4EC2-B3EE-EBD98C7CF050}" type="presParOf" srcId="{75356E26-BDB4-465A-A9CC-BD40F97316B5}" destId="{CBC82058-C2F0-4496-A410-95406F354714}" srcOrd="1" destOrd="0" presId="urn:microsoft.com/office/officeart/2005/8/layout/vList3"/>
    <dgm:cxn modelId="{D7C2C816-3A41-4E82-B40F-F9E532903E26}" type="presParOf" srcId="{75356E26-BDB4-465A-A9CC-BD40F97316B5}" destId="{AA1D9855-2E3A-4210-B970-DAE4DF7F1F85}" srcOrd="2" destOrd="0" presId="urn:microsoft.com/office/officeart/2005/8/layout/vList3"/>
    <dgm:cxn modelId="{7035119A-7427-43C7-9FBD-30281F03924F}" type="presParOf" srcId="{AA1D9855-2E3A-4210-B970-DAE4DF7F1F85}" destId="{F52B45A2-5E3B-4EAC-BD1B-6DE273906622}" srcOrd="0" destOrd="0" presId="urn:microsoft.com/office/officeart/2005/8/layout/vList3"/>
    <dgm:cxn modelId="{74D7328B-31B1-4AEB-B66D-AF94269AB217}" type="presParOf" srcId="{AA1D9855-2E3A-4210-B970-DAE4DF7F1F85}" destId="{BBC37063-0DA6-43C1-BBF2-9E8FA3026DBF}" srcOrd="1" destOrd="0" presId="urn:microsoft.com/office/officeart/2005/8/layout/vList3"/>
    <dgm:cxn modelId="{BF37AF0F-6AF9-4371-AAE5-6A5DAC515300}" type="presParOf" srcId="{75356E26-BDB4-465A-A9CC-BD40F97316B5}" destId="{24203D32-8994-4D77-A981-31881397D33E}" srcOrd="3" destOrd="0" presId="urn:microsoft.com/office/officeart/2005/8/layout/vList3"/>
    <dgm:cxn modelId="{6E7DD537-15D2-4C02-B3A2-309E951543BF}" type="presParOf" srcId="{75356E26-BDB4-465A-A9CC-BD40F97316B5}" destId="{B9BE88D5-0432-4D99-9160-F1CC6691BF33}" srcOrd="4" destOrd="0" presId="urn:microsoft.com/office/officeart/2005/8/layout/vList3"/>
    <dgm:cxn modelId="{DDBFCF35-156F-41DE-BEA6-D4942F5144BF}" type="presParOf" srcId="{B9BE88D5-0432-4D99-9160-F1CC6691BF33}" destId="{CEFD3D77-2753-4649-84CB-5CD075B3C3C9}" srcOrd="0" destOrd="0" presId="urn:microsoft.com/office/officeart/2005/8/layout/vList3"/>
    <dgm:cxn modelId="{64A31A2A-86D5-4A5F-8D26-F55322E87B56}" type="presParOf" srcId="{B9BE88D5-0432-4D99-9160-F1CC6691BF33}" destId="{4BA93ACD-59E8-491B-8B1E-C01DDF070C62}" srcOrd="1" destOrd="0" presId="urn:microsoft.com/office/officeart/2005/8/layout/vList3"/>
    <dgm:cxn modelId="{9FF7E431-BEFE-4DC0-8038-5168EA061CF4}" type="presParOf" srcId="{75356E26-BDB4-465A-A9CC-BD40F97316B5}" destId="{1EA8B161-F3DE-4573-B203-4069225FF5C5}" srcOrd="5" destOrd="0" presId="urn:microsoft.com/office/officeart/2005/8/layout/vList3"/>
    <dgm:cxn modelId="{C8725DCD-7CBF-4ECE-99BE-C05679A30D22}" type="presParOf" srcId="{75356E26-BDB4-465A-A9CC-BD40F97316B5}" destId="{1AC51586-1C69-4D86-B3F2-C07EBC5D8106}" srcOrd="6" destOrd="0" presId="urn:microsoft.com/office/officeart/2005/8/layout/vList3"/>
    <dgm:cxn modelId="{F6B971EC-EFF8-47AA-ACDF-0D5B11B47404}" type="presParOf" srcId="{1AC51586-1C69-4D86-B3F2-C07EBC5D8106}" destId="{B87B4DA8-3B73-4FE6-AE2F-4E5FB5D5C8E4}" srcOrd="0" destOrd="0" presId="urn:microsoft.com/office/officeart/2005/8/layout/vList3"/>
    <dgm:cxn modelId="{57F8E4C2-F0A1-44F3-99BA-2B19D8ABD872}" type="presParOf" srcId="{1AC51586-1C69-4D86-B3F2-C07EBC5D8106}" destId="{D8DA4D04-AD36-469B-A02F-4F6D3DCF5F1F}" srcOrd="1" destOrd="0" presId="urn:microsoft.com/office/officeart/2005/8/layout/vList3"/>
    <dgm:cxn modelId="{7B0D4371-21DC-4AC5-9D16-D0A66324DA18}" type="presParOf" srcId="{75356E26-BDB4-465A-A9CC-BD40F97316B5}" destId="{74D6FA10-6C1C-4179-B3D9-4500E42420A5}" srcOrd="7" destOrd="0" presId="urn:microsoft.com/office/officeart/2005/8/layout/vList3"/>
    <dgm:cxn modelId="{6A0641C4-4425-4B70-B105-2A42BF1315AA}" type="presParOf" srcId="{75356E26-BDB4-465A-A9CC-BD40F97316B5}" destId="{776E6C1D-A837-4E40-B938-0194BD33052E}" srcOrd="8" destOrd="0" presId="urn:microsoft.com/office/officeart/2005/8/layout/vList3"/>
    <dgm:cxn modelId="{45924758-1F87-4E5A-A184-B22A1C192613}" type="presParOf" srcId="{776E6C1D-A837-4E40-B938-0194BD33052E}" destId="{20565E4D-4D2C-42E6-9EBF-69D86EAA0F49}" srcOrd="0" destOrd="0" presId="urn:microsoft.com/office/officeart/2005/8/layout/vList3"/>
    <dgm:cxn modelId="{BC4A2506-D88E-42C2-A8C5-9378B42DCF20}" type="presParOf" srcId="{776E6C1D-A837-4E40-B938-0194BD33052E}" destId="{52D6D131-F048-4C1B-8E03-3F44C167903F}"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ED762E-A61C-404B-8A8B-8D864720EDF1}"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tr-TR"/>
        </a:p>
      </dgm:t>
    </dgm:pt>
    <dgm:pt modelId="{41B54CF6-74DC-4D71-894C-9C7D8C79EE61}">
      <dgm:prSet phldrT="[Metin]" custT="1"/>
      <dgm:spPr/>
      <dgm:t>
        <a:bodyPr/>
        <a:lstStyle/>
        <a:p>
          <a:r>
            <a:rPr lang="tr-TR" sz="2400" b="1" dirty="0" smtClean="0">
              <a:latin typeface="Calibri" panose="020F0502020204030204" pitchFamily="34" charset="0"/>
            </a:rPr>
            <a:t>Hedef Sektör</a:t>
          </a:r>
          <a:endParaRPr lang="tr-TR" sz="2400" b="1" dirty="0">
            <a:latin typeface="Calibri" panose="020F0502020204030204" pitchFamily="34" charset="0"/>
          </a:endParaRPr>
        </a:p>
      </dgm:t>
    </dgm:pt>
    <dgm:pt modelId="{9A970360-E24B-4121-95B8-D411D501E265}" type="parTrans" cxnId="{B870CB77-1905-4412-A45D-35CB2479C4A0}">
      <dgm:prSet/>
      <dgm:spPr/>
      <dgm:t>
        <a:bodyPr/>
        <a:lstStyle/>
        <a:p>
          <a:endParaRPr lang="tr-TR"/>
        </a:p>
      </dgm:t>
    </dgm:pt>
    <dgm:pt modelId="{59A053D1-EE29-4583-9D33-BBA6EC7F0B8A}" type="sibTrans" cxnId="{B870CB77-1905-4412-A45D-35CB2479C4A0}">
      <dgm:prSet/>
      <dgm:spPr/>
      <dgm:t>
        <a:bodyPr/>
        <a:lstStyle/>
        <a:p>
          <a:endParaRPr lang="tr-TR"/>
        </a:p>
      </dgm:t>
    </dgm:pt>
    <dgm:pt modelId="{6DFE9733-832D-434E-A752-3E0F1D6DE1A6}">
      <dgm:prSet phldrT="[Metin]" custT="1"/>
      <dgm:spPr/>
      <dgm:t>
        <a:bodyPr/>
        <a:lstStyle/>
        <a:p>
          <a:r>
            <a:rPr lang="tr-TR" sz="2400" b="1" dirty="0" smtClean="0">
              <a:latin typeface="Calibri" panose="020F0502020204030204" pitchFamily="34" charset="0"/>
            </a:rPr>
            <a:t>Ölçek</a:t>
          </a:r>
          <a:endParaRPr lang="tr-TR" sz="2400" dirty="0">
            <a:latin typeface="Calibri" panose="020F0502020204030204" pitchFamily="34" charset="0"/>
          </a:endParaRPr>
        </a:p>
      </dgm:t>
    </dgm:pt>
    <dgm:pt modelId="{BCB929CE-F318-4A0B-92D9-E21B2E09D18B}" type="parTrans" cxnId="{5D1CAAEE-50E4-4251-9557-2A3A3244D544}">
      <dgm:prSet/>
      <dgm:spPr/>
      <dgm:t>
        <a:bodyPr/>
        <a:lstStyle/>
        <a:p>
          <a:endParaRPr lang="tr-TR"/>
        </a:p>
      </dgm:t>
    </dgm:pt>
    <dgm:pt modelId="{89273C51-3EA7-40E5-A539-FB0029D5B68C}" type="sibTrans" cxnId="{5D1CAAEE-50E4-4251-9557-2A3A3244D544}">
      <dgm:prSet/>
      <dgm:spPr/>
      <dgm:t>
        <a:bodyPr/>
        <a:lstStyle/>
        <a:p>
          <a:endParaRPr lang="tr-TR" dirty="0"/>
        </a:p>
      </dgm:t>
    </dgm:pt>
    <dgm:pt modelId="{A59CFAEE-57BF-48DA-86B3-4C4B3280E702}">
      <dgm:prSet phldrT="[Metin]" custT="1"/>
      <dgm:spPr/>
      <dgm:t>
        <a:bodyPr/>
        <a:lstStyle/>
        <a:p>
          <a:pPr algn="just"/>
          <a:r>
            <a:rPr lang="tr-TR" sz="2400" dirty="0" smtClean="0">
              <a:solidFill>
                <a:srgbClr val="006597"/>
              </a:solidFill>
              <a:latin typeface="Calibri" panose="020F0502020204030204" pitchFamily="34" charset="0"/>
            </a:rPr>
            <a:t>Ana faaliyet kodu NACE REV 2 sınıflamasına göre imalat sanayi sektörlerinde yer alan küçük ve orta ölçekli işletmeler başvurabilecektir.</a:t>
          </a:r>
          <a:endParaRPr lang="tr-TR" sz="2400" dirty="0">
            <a:solidFill>
              <a:srgbClr val="006597"/>
            </a:solidFill>
            <a:latin typeface="Calibri" panose="020F0502020204030204" pitchFamily="34" charset="0"/>
          </a:endParaRPr>
        </a:p>
      </dgm:t>
    </dgm:pt>
    <dgm:pt modelId="{119FA7E0-E9C9-40EB-B979-1461C3371E8D}" type="sibTrans" cxnId="{F0967F59-FD72-4057-87A4-40365E7F7C30}">
      <dgm:prSet/>
      <dgm:spPr/>
      <dgm:t>
        <a:bodyPr/>
        <a:lstStyle/>
        <a:p>
          <a:endParaRPr lang="tr-TR"/>
        </a:p>
      </dgm:t>
    </dgm:pt>
    <dgm:pt modelId="{9F1ECD1A-3D98-4074-9D82-3E803B1269CC}" type="parTrans" cxnId="{F0967F59-FD72-4057-87A4-40365E7F7C30}">
      <dgm:prSet/>
      <dgm:spPr/>
      <dgm:t>
        <a:bodyPr/>
        <a:lstStyle/>
        <a:p>
          <a:endParaRPr lang="tr-TR"/>
        </a:p>
      </dgm:t>
    </dgm:pt>
    <dgm:pt modelId="{1BCB7276-5391-4D0F-851F-2B4DB2421764}">
      <dgm:prSet phldrT="[Metin]" custT="1"/>
      <dgm:spPr/>
      <dgm:t>
        <a:bodyPr/>
        <a:lstStyle/>
        <a:p>
          <a:pPr algn="just"/>
          <a:r>
            <a:rPr lang="tr-TR" sz="2400" dirty="0" smtClean="0">
              <a:solidFill>
                <a:srgbClr val="006597"/>
              </a:solidFill>
              <a:latin typeface="Calibri" panose="020F0502020204030204" pitchFamily="34" charset="0"/>
            </a:rPr>
            <a:t>KOSGEB Veri Tabanında kayıtlı, KOBİ Beyannamesi onaylı küçük ve orta ölçekli işletmeler başvurabilecektir.</a:t>
          </a:r>
          <a:endParaRPr lang="tr-TR" sz="2400" dirty="0">
            <a:solidFill>
              <a:srgbClr val="006597"/>
            </a:solidFill>
            <a:latin typeface="Calibri" panose="020F0502020204030204" pitchFamily="34" charset="0"/>
          </a:endParaRPr>
        </a:p>
      </dgm:t>
    </dgm:pt>
    <dgm:pt modelId="{5DE15AF9-4BDA-4EB6-BCEE-08D79C3A1B16}" type="sibTrans" cxnId="{AA342C00-CFA4-4699-83F2-51F5D9BDA9B3}">
      <dgm:prSet/>
      <dgm:spPr/>
      <dgm:t>
        <a:bodyPr/>
        <a:lstStyle/>
        <a:p>
          <a:endParaRPr lang="tr-TR"/>
        </a:p>
      </dgm:t>
    </dgm:pt>
    <dgm:pt modelId="{A094FCC8-77B6-4343-BF7C-45C2F3EB08A9}" type="parTrans" cxnId="{AA342C00-CFA4-4699-83F2-51F5D9BDA9B3}">
      <dgm:prSet/>
      <dgm:spPr/>
      <dgm:t>
        <a:bodyPr/>
        <a:lstStyle/>
        <a:p>
          <a:endParaRPr lang="tr-TR"/>
        </a:p>
      </dgm:t>
    </dgm:pt>
    <dgm:pt modelId="{3F0823C0-F693-4A93-AEE0-4C53ABB64A4E}" type="pres">
      <dgm:prSet presAssocID="{02ED762E-A61C-404B-8A8B-8D864720EDF1}" presName="linear" presStyleCnt="0">
        <dgm:presLayoutVars>
          <dgm:dir/>
          <dgm:animLvl val="lvl"/>
          <dgm:resizeHandles val="exact"/>
        </dgm:presLayoutVars>
      </dgm:prSet>
      <dgm:spPr/>
      <dgm:t>
        <a:bodyPr/>
        <a:lstStyle/>
        <a:p>
          <a:endParaRPr lang="tr-TR"/>
        </a:p>
      </dgm:t>
    </dgm:pt>
    <dgm:pt modelId="{F037030F-8700-40B4-8025-FB09CE872662}" type="pres">
      <dgm:prSet presAssocID="{41B54CF6-74DC-4D71-894C-9C7D8C79EE61}" presName="parentLin" presStyleCnt="0"/>
      <dgm:spPr/>
    </dgm:pt>
    <dgm:pt modelId="{77E9988C-E281-41BC-B691-C175A0749D04}" type="pres">
      <dgm:prSet presAssocID="{41B54CF6-74DC-4D71-894C-9C7D8C79EE61}" presName="parentLeftMargin" presStyleLbl="node1" presStyleIdx="0" presStyleCnt="2"/>
      <dgm:spPr/>
      <dgm:t>
        <a:bodyPr/>
        <a:lstStyle/>
        <a:p>
          <a:endParaRPr lang="tr-TR"/>
        </a:p>
      </dgm:t>
    </dgm:pt>
    <dgm:pt modelId="{B6652A64-CCB2-4FB5-B049-8CA236FED3C1}" type="pres">
      <dgm:prSet presAssocID="{41B54CF6-74DC-4D71-894C-9C7D8C79EE61}" presName="parentText" presStyleLbl="node1" presStyleIdx="0" presStyleCnt="2">
        <dgm:presLayoutVars>
          <dgm:chMax val="0"/>
          <dgm:bulletEnabled val="1"/>
        </dgm:presLayoutVars>
      </dgm:prSet>
      <dgm:spPr/>
      <dgm:t>
        <a:bodyPr/>
        <a:lstStyle/>
        <a:p>
          <a:endParaRPr lang="tr-TR"/>
        </a:p>
      </dgm:t>
    </dgm:pt>
    <dgm:pt modelId="{22269444-BC7C-4DA7-83DF-D5C4CA4DE943}" type="pres">
      <dgm:prSet presAssocID="{41B54CF6-74DC-4D71-894C-9C7D8C79EE61}" presName="negativeSpace" presStyleCnt="0"/>
      <dgm:spPr/>
    </dgm:pt>
    <dgm:pt modelId="{EA05BCFF-F8F0-4770-8186-19F169DB4BF8}" type="pres">
      <dgm:prSet presAssocID="{41B54CF6-74DC-4D71-894C-9C7D8C79EE61}" presName="childText" presStyleLbl="conFgAcc1" presStyleIdx="0" presStyleCnt="2">
        <dgm:presLayoutVars>
          <dgm:bulletEnabled val="1"/>
        </dgm:presLayoutVars>
      </dgm:prSet>
      <dgm:spPr/>
      <dgm:t>
        <a:bodyPr/>
        <a:lstStyle/>
        <a:p>
          <a:endParaRPr lang="tr-TR"/>
        </a:p>
      </dgm:t>
    </dgm:pt>
    <dgm:pt modelId="{CD806FAA-7BB6-4979-BABB-5FC7C9EF96FB}" type="pres">
      <dgm:prSet presAssocID="{59A053D1-EE29-4583-9D33-BBA6EC7F0B8A}" presName="spaceBetweenRectangles" presStyleCnt="0"/>
      <dgm:spPr/>
    </dgm:pt>
    <dgm:pt modelId="{49DFE9BD-0CFC-4BA7-AF79-A49F41CA079A}" type="pres">
      <dgm:prSet presAssocID="{6DFE9733-832D-434E-A752-3E0F1D6DE1A6}" presName="parentLin" presStyleCnt="0"/>
      <dgm:spPr/>
    </dgm:pt>
    <dgm:pt modelId="{5D399678-5D38-4853-9565-37C122146547}" type="pres">
      <dgm:prSet presAssocID="{6DFE9733-832D-434E-A752-3E0F1D6DE1A6}" presName="parentLeftMargin" presStyleLbl="node1" presStyleIdx="0" presStyleCnt="2"/>
      <dgm:spPr/>
      <dgm:t>
        <a:bodyPr/>
        <a:lstStyle/>
        <a:p>
          <a:endParaRPr lang="tr-TR"/>
        </a:p>
      </dgm:t>
    </dgm:pt>
    <dgm:pt modelId="{2D7F74C6-9C82-4EC5-A37B-B2F915BF3F9C}" type="pres">
      <dgm:prSet presAssocID="{6DFE9733-832D-434E-A752-3E0F1D6DE1A6}" presName="parentText" presStyleLbl="node1" presStyleIdx="1" presStyleCnt="2">
        <dgm:presLayoutVars>
          <dgm:chMax val="0"/>
          <dgm:bulletEnabled val="1"/>
        </dgm:presLayoutVars>
      </dgm:prSet>
      <dgm:spPr/>
      <dgm:t>
        <a:bodyPr/>
        <a:lstStyle/>
        <a:p>
          <a:endParaRPr lang="tr-TR"/>
        </a:p>
      </dgm:t>
    </dgm:pt>
    <dgm:pt modelId="{8AC645CC-009A-4959-BACB-0AE582B6BF2D}" type="pres">
      <dgm:prSet presAssocID="{6DFE9733-832D-434E-A752-3E0F1D6DE1A6}" presName="negativeSpace" presStyleCnt="0"/>
      <dgm:spPr/>
    </dgm:pt>
    <dgm:pt modelId="{D859D08B-A940-4371-8F70-A29CB808EC78}" type="pres">
      <dgm:prSet presAssocID="{6DFE9733-832D-434E-A752-3E0F1D6DE1A6}" presName="childText" presStyleLbl="conFgAcc1" presStyleIdx="1" presStyleCnt="2" custLinFactNeighborX="-1394" custLinFactNeighborY="7582">
        <dgm:presLayoutVars>
          <dgm:bulletEnabled val="1"/>
        </dgm:presLayoutVars>
      </dgm:prSet>
      <dgm:spPr/>
      <dgm:t>
        <a:bodyPr/>
        <a:lstStyle/>
        <a:p>
          <a:endParaRPr lang="tr-TR"/>
        </a:p>
      </dgm:t>
    </dgm:pt>
  </dgm:ptLst>
  <dgm:cxnLst>
    <dgm:cxn modelId="{12AE0615-5671-420E-88CC-295D99B2E112}" type="presOf" srcId="{41B54CF6-74DC-4D71-894C-9C7D8C79EE61}" destId="{77E9988C-E281-41BC-B691-C175A0749D04}" srcOrd="0" destOrd="0" presId="urn:microsoft.com/office/officeart/2005/8/layout/list1"/>
    <dgm:cxn modelId="{AA342C00-CFA4-4699-83F2-51F5D9BDA9B3}" srcId="{6DFE9733-832D-434E-A752-3E0F1D6DE1A6}" destId="{1BCB7276-5391-4D0F-851F-2B4DB2421764}" srcOrd="0" destOrd="0" parTransId="{A094FCC8-77B6-4343-BF7C-45C2F3EB08A9}" sibTransId="{5DE15AF9-4BDA-4EB6-BCEE-08D79C3A1B16}"/>
    <dgm:cxn modelId="{9C09B6A6-DB44-43CF-8E1C-7353212018F2}" type="presOf" srcId="{6DFE9733-832D-434E-A752-3E0F1D6DE1A6}" destId="{5D399678-5D38-4853-9565-37C122146547}" srcOrd="0" destOrd="0" presId="urn:microsoft.com/office/officeart/2005/8/layout/list1"/>
    <dgm:cxn modelId="{8568A7B7-CE36-4429-96B1-FAD3BDC74383}" type="presOf" srcId="{1BCB7276-5391-4D0F-851F-2B4DB2421764}" destId="{D859D08B-A940-4371-8F70-A29CB808EC78}" srcOrd="0" destOrd="0" presId="urn:microsoft.com/office/officeart/2005/8/layout/list1"/>
    <dgm:cxn modelId="{F0967F59-FD72-4057-87A4-40365E7F7C30}" srcId="{41B54CF6-74DC-4D71-894C-9C7D8C79EE61}" destId="{A59CFAEE-57BF-48DA-86B3-4C4B3280E702}" srcOrd="0" destOrd="0" parTransId="{9F1ECD1A-3D98-4074-9D82-3E803B1269CC}" sibTransId="{119FA7E0-E9C9-40EB-B979-1461C3371E8D}"/>
    <dgm:cxn modelId="{B870CB77-1905-4412-A45D-35CB2479C4A0}" srcId="{02ED762E-A61C-404B-8A8B-8D864720EDF1}" destId="{41B54CF6-74DC-4D71-894C-9C7D8C79EE61}" srcOrd="0" destOrd="0" parTransId="{9A970360-E24B-4121-95B8-D411D501E265}" sibTransId="{59A053D1-EE29-4583-9D33-BBA6EC7F0B8A}"/>
    <dgm:cxn modelId="{FBDBEF2D-B6E8-4879-B4D9-98EC8587F1E8}" type="presOf" srcId="{6DFE9733-832D-434E-A752-3E0F1D6DE1A6}" destId="{2D7F74C6-9C82-4EC5-A37B-B2F915BF3F9C}" srcOrd="1" destOrd="0" presId="urn:microsoft.com/office/officeart/2005/8/layout/list1"/>
    <dgm:cxn modelId="{B96FA28E-BB70-4512-89D4-11D67B198CDF}" type="presOf" srcId="{A59CFAEE-57BF-48DA-86B3-4C4B3280E702}" destId="{EA05BCFF-F8F0-4770-8186-19F169DB4BF8}" srcOrd="0" destOrd="0" presId="urn:microsoft.com/office/officeart/2005/8/layout/list1"/>
    <dgm:cxn modelId="{BE57BA73-8770-4DC6-82C6-F9FB1ADD948B}" type="presOf" srcId="{41B54CF6-74DC-4D71-894C-9C7D8C79EE61}" destId="{B6652A64-CCB2-4FB5-B049-8CA236FED3C1}" srcOrd="1" destOrd="0" presId="urn:microsoft.com/office/officeart/2005/8/layout/list1"/>
    <dgm:cxn modelId="{B3BC3504-B0F4-48C7-9424-21C68A391886}" type="presOf" srcId="{02ED762E-A61C-404B-8A8B-8D864720EDF1}" destId="{3F0823C0-F693-4A93-AEE0-4C53ABB64A4E}" srcOrd="0" destOrd="0" presId="urn:microsoft.com/office/officeart/2005/8/layout/list1"/>
    <dgm:cxn modelId="{5D1CAAEE-50E4-4251-9557-2A3A3244D544}" srcId="{02ED762E-A61C-404B-8A8B-8D864720EDF1}" destId="{6DFE9733-832D-434E-A752-3E0F1D6DE1A6}" srcOrd="1" destOrd="0" parTransId="{BCB929CE-F318-4A0B-92D9-E21B2E09D18B}" sibTransId="{89273C51-3EA7-40E5-A539-FB0029D5B68C}"/>
    <dgm:cxn modelId="{C31EA891-89EB-48C3-9977-06A1D605F57B}" type="presParOf" srcId="{3F0823C0-F693-4A93-AEE0-4C53ABB64A4E}" destId="{F037030F-8700-40B4-8025-FB09CE872662}" srcOrd="0" destOrd="0" presId="urn:microsoft.com/office/officeart/2005/8/layout/list1"/>
    <dgm:cxn modelId="{F28E54E5-8AA1-4CDC-A45E-8DAC04F99F99}" type="presParOf" srcId="{F037030F-8700-40B4-8025-FB09CE872662}" destId="{77E9988C-E281-41BC-B691-C175A0749D04}" srcOrd="0" destOrd="0" presId="urn:microsoft.com/office/officeart/2005/8/layout/list1"/>
    <dgm:cxn modelId="{6ABE0CAC-8F65-492E-A0B9-1FE6D562311E}" type="presParOf" srcId="{F037030F-8700-40B4-8025-FB09CE872662}" destId="{B6652A64-CCB2-4FB5-B049-8CA236FED3C1}" srcOrd="1" destOrd="0" presId="urn:microsoft.com/office/officeart/2005/8/layout/list1"/>
    <dgm:cxn modelId="{F1940501-67A0-49E6-9F3F-51EDA706F63E}" type="presParOf" srcId="{3F0823C0-F693-4A93-AEE0-4C53ABB64A4E}" destId="{22269444-BC7C-4DA7-83DF-D5C4CA4DE943}" srcOrd="1" destOrd="0" presId="urn:microsoft.com/office/officeart/2005/8/layout/list1"/>
    <dgm:cxn modelId="{3B131B67-690E-4B41-A02C-1EA1293C8FBE}" type="presParOf" srcId="{3F0823C0-F693-4A93-AEE0-4C53ABB64A4E}" destId="{EA05BCFF-F8F0-4770-8186-19F169DB4BF8}" srcOrd="2" destOrd="0" presId="urn:microsoft.com/office/officeart/2005/8/layout/list1"/>
    <dgm:cxn modelId="{C50F4722-48D4-4804-ABDA-83B0DE97EE0B}" type="presParOf" srcId="{3F0823C0-F693-4A93-AEE0-4C53ABB64A4E}" destId="{CD806FAA-7BB6-4979-BABB-5FC7C9EF96FB}" srcOrd="3" destOrd="0" presId="urn:microsoft.com/office/officeart/2005/8/layout/list1"/>
    <dgm:cxn modelId="{F12BCB32-8FCA-4510-A955-38C39E0407A1}" type="presParOf" srcId="{3F0823C0-F693-4A93-AEE0-4C53ABB64A4E}" destId="{49DFE9BD-0CFC-4BA7-AF79-A49F41CA079A}" srcOrd="4" destOrd="0" presId="urn:microsoft.com/office/officeart/2005/8/layout/list1"/>
    <dgm:cxn modelId="{AEB2DF5F-3E95-4E40-A090-63DECA79EFC4}" type="presParOf" srcId="{49DFE9BD-0CFC-4BA7-AF79-A49F41CA079A}" destId="{5D399678-5D38-4853-9565-37C122146547}" srcOrd="0" destOrd="0" presId="urn:microsoft.com/office/officeart/2005/8/layout/list1"/>
    <dgm:cxn modelId="{09B3165E-C5E6-4993-B079-7861B0A1FB86}" type="presParOf" srcId="{49DFE9BD-0CFC-4BA7-AF79-A49F41CA079A}" destId="{2D7F74C6-9C82-4EC5-A37B-B2F915BF3F9C}" srcOrd="1" destOrd="0" presId="urn:microsoft.com/office/officeart/2005/8/layout/list1"/>
    <dgm:cxn modelId="{BA28AC02-0D8D-414C-A787-6E240FD0668C}" type="presParOf" srcId="{3F0823C0-F693-4A93-AEE0-4C53ABB64A4E}" destId="{8AC645CC-009A-4959-BACB-0AE582B6BF2D}" srcOrd="5" destOrd="0" presId="urn:microsoft.com/office/officeart/2005/8/layout/list1"/>
    <dgm:cxn modelId="{3B1A9193-530F-4E1A-8568-067A932B9A45}" type="presParOf" srcId="{3F0823C0-F693-4A93-AEE0-4C53ABB64A4E}" destId="{D859D08B-A940-4371-8F70-A29CB808EC78}"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736E679-6BE7-410A-B0EC-DB238C88D432}" type="doc">
      <dgm:prSet loTypeId="urn:microsoft.com/office/officeart/2005/8/layout/vList5" loCatId="list" qsTypeId="urn:microsoft.com/office/officeart/2005/8/quickstyle/simple1" qsCatId="simple" csTypeId="urn:microsoft.com/office/officeart/2005/8/colors/accent2_2" csCatId="accent2" phldr="1"/>
      <dgm:spPr/>
      <dgm:t>
        <a:bodyPr/>
        <a:lstStyle/>
        <a:p>
          <a:endParaRPr lang="tr-TR"/>
        </a:p>
      </dgm:t>
    </dgm:pt>
    <dgm:pt modelId="{FDCFD925-C361-4F61-B500-E62BDB0CA77C}">
      <dgm:prSet phldrT="[Metin]" custT="1"/>
      <dgm:spPr/>
      <dgm:t>
        <a:bodyPr/>
        <a:lstStyle/>
        <a:p>
          <a:r>
            <a:rPr lang="tr-TR" sz="2200" b="1" dirty="0" smtClean="0">
              <a:latin typeface="Calibri" panose="020F0502020204030204" pitchFamily="34" charset="0"/>
            </a:rPr>
            <a:t>Destek Oranı</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D06AB242-6AA5-4DB7-B741-1399CF613938}" type="parTrans" cxnId="{50703147-076F-469A-AEC0-CFEB91A12E96}">
      <dgm:prSet/>
      <dgm:spPr/>
      <dgm:t>
        <a:bodyPr/>
        <a:lstStyle/>
        <a:p>
          <a:endParaRPr lang="tr-TR"/>
        </a:p>
      </dgm:t>
    </dgm:pt>
    <dgm:pt modelId="{E0F6CD6A-74C6-49F2-927B-0B9106FA4C43}" type="sibTrans" cxnId="{50703147-076F-469A-AEC0-CFEB91A12E96}">
      <dgm:prSet/>
      <dgm:spPr/>
      <dgm:t>
        <a:bodyPr/>
        <a:lstStyle/>
        <a:p>
          <a:endParaRPr lang="tr-TR"/>
        </a:p>
      </dgm:t>
    </dgm:pt>
    <dgm:pt modelId="{F44D8132-0BB6-46B5-AD65-AC6F5674B5F3}">
      <dgm:prSet phldrT="[Metin]" custT="1"/>
      <dgm:spPr/>
      <dgm:t>
        <a:bodyPr/>
        <a:lstStyle/>
        <a:p>
          <a:r>
            <a:rPr lang="tr-TR" sz="2200" b="1" dirty="0" smtClean="0">
              <a:latin typeface="Calibri" panose="020F0502020204030204" pitchFamily="34" charset="0"/>
            </a:rPr>
            <a:t>Proje Süresi</a:t>
          </a:r>
          <a:endParaRPr lang="tr-TR" sz="2200" dirty="0">
            <a:latin typeface="Calibri" panose="020F0502020204030204" pitchFamily="34" charset="0"/>
          </a:endParaRPr>
        </a:p>
      </dgm:t>
    </dgm:pt>
    <dgm:pt modelId="{83E8EAF7-8E35-4767-AF60-83F3C8088FBC}" type="parTrans" cxnId="{E97647CD-8362-49A0-9608-1F8A06488DAF}">
      <dgm:prSet/>
      <dgm:spPr/>
      <dgm:t>
        <a:bodyPr/>
        <a:lstStyle/>
        <a:p>
          <a:endParaRPr lang="tr-TR"/>
        </a:p>
      </dgm:t>
    </dgm:pt>
    <dgm:pt modelId="{5CEA5305-AAA2-4869-A763-D6E53E49F12B}" type="sibTrans" cxnId="{E97647CD-8362-49A0-9608-1F8A06488DAF}">
      <dgm:prSet/>
      <dgm:spPr/>
      <dgm:t>
        <a:bodyPr/>
        <a:lstStyle/>
        <a:p>
          <a:endParaRPr lang="tr-TR"/>
        </a:p>
      </dgm:t>
    </dgm:pt>
    <dgm:pt modelId="{E29CA231-9FA2-4126-9F13-7C4A1C1C83EB}">
      <dgm:prSet custT="1"/>
      <dgm:spPr/>
      <dgm:t>
        <a:bodyPr/>
        <a:lstStyle/>
        <a:p>
          <a:r>
            <a:rPr lang="tr-TR" sz="2000" b="0" dirty="0" smtClean="0">
              <a:latin typeface="Calibri" panose="020F0502020204030204" pitchFamily="34" charset="0"/>
            </a:rPr>
            <a:t>En az </a:t>
          </a:r>
          <a:r>
            <a:rPr lang="tr-TR" sz="2000" b="1" dirty="0" smtClean="0">
              <a:latin typeface="Calibri" panose="020F0502020204030204" pitchFamily="34" charset="0"/>
            </a:rPr>
            <a:t>8</a:t>
          </a:r>
          <a:r>
            <a:rPr lang="tr-TR" sz="2000" b="0" dirty="0" smtClean="0">
              <a:latin typeface="Calibri" panose="020F0502020204030204" pitchFamily="34" charset="0"/>
            </a:rPr>
            <a:t> ay ve en fazla </a:t>
          </a:r>
          <a:r>
            <a:rPr lang="tr-TR" sz="2000" b="1" dirty="0" smtClean="0">
              <a:latin typeface="Calibri" panose="020F0502020204030204" pitchFamily="34" charset="0"/>
            </a:rPr>
            <a:t>12</a:t>
          </a:r>
          <a:r>
            <a:rPr lang="tr-TR" sz="2000" b="0" dirty="0" smtClean="0">
              <a:latin typeface="Calibri" panose="020F0502020204030204" pitchFamily="34" charset="0"/>
            </a:rPr>
            <a:t> aydır.</a:t>
          </a:r>
          <a:endParaRPr lang="tr-TR" sz="2000" b="0" dirty="0">
            <a:latin typeface="Calibri" panose="020F0502020204030204" pitchFamily="34" charset="0"/>
          </a:endParaRPr>
        </a:p>
      </dgm:t>
    </dgm:pt>
    <dgm:pt modelId="{D4357F2C-0F1F-42AB-8184-99E1CD384158}" type="parTrans" cxnId="{8BF628AC-3200-4221-93CF-E0E4E289677E}">
      <dgm:prSet/>
      <dgm:spPr/>
      <dgm:t>
        <a:bodyPr/>
        <a:lstStyle/>
        <a:p>
          <a:endParaRPr lang="tr-TR"/>
        </a:p>
      </dgm:t>
    </dgm:pt>
    <dgm:pt modelId="{716457C0-C5AD-4E79-8C3D-DB5EBE1A323E}" type="sibTrans" cxnId="{8BF628AC-3200-4221-93CF-E0E4E289677E}">
      <dgm:prSet/>
      <dgm:spPr/>
      <dgm:t>
        <a:bodyPr/>
        <a:lstStyle/>
        <a:p>
          <a:endParaRPr lang="tr-TR"/>
        </a:p>
      </dgm:t>
    </dgm:pt>
    <dgm:pt modelId="{EF336D9E-82F5-4E28-A7E5-BE5925128D2E}">
      <dgm:prSet custT="1"/>
      <dgm:spPr/>
      <dgm:t>
        <a:bodyPr/>
        <a:lstStyle/>
        <a:p>
          <a:pPr rtl="0"/>
          <a:r>
            <a:rPr lang="tr-TR" sz="2000" b="1" dirty="0" smtClean="0">
              <a:latin typeface="Calibri" panose="020F0502020204030204" pitchFamily="34" charset="0"/>
            </a:rPr>
            <a:t>% 85 </a:t>
          </a:r>
          <a:r>
            <a:rPr lang="tr-TR" sz="2000" b="0" dirty="0" smtClean="0">
              <a:latin typeface="Calibri" panose="020F0502020204030204" pitchFamily="34" charset="0"/>
            </a:rPr>
            <a:t>(Bu oran üzerinden hesaplanacak desteğin % 100’ü  Teminat karşılığı geri ödemeli destek olarak ödenir.) </a:t>
          </a:r>
          <a:endParaRPr lang="tr-TR" sz="2000" b="0" dirty="0"/>
        </a:p>
      </dgm:t>
    </dgm:pt>
    <dgm:pt modelId="{193EA46E-1B01-43B4-A7BE-A451DD85FC9D}" type="parTrans" cxnId="{C9912BAF-F8F1-40E8-8C9F-FF75C2A22495}">
      <dgm:prSet/>
      <dgm:spPr/>
      <dgm:t>
        <a:bodyPr/>
        <a:lstStyle/>
        <a:p>
          <a:endParaRPr lang="tr-TR"/>
        </a:p>
      </dgm:t>
    </dgm:pt>
    <dgm:pt modelId="{A5A29D72-84DB-4B14-861A-8D65E0A15A60}" type="sibTrans" cxnId="{C9912BAF-F8F1-40E8-8C9F-FF75C2A22495}">
      <dgm:prSet/>
      <dgm:spPr/>
      <dgm:t>
        <a:bodyPr/>
        <a:lstStyle/>
        <a:p>
          <a:endParaRPr lang="tr-TR"/>
        </a:p>
      </dgm:t>
    </dgm:pt>
    <dgm:pt modelId="{F501C9A4-39DD-4051-9EEA-5CDFECAA0BE2}">
      <dgm:prSet phldrT="[Metin]" custT="1"/>
      <dgm:spPr/>
      <dgm:t>
        <a:bodyPr/>
        <a:lstStyle/>
        <a:p>
          <a:r>
            <a:rPr lang="tr-TR" sz="2200" b="1" dirty="0" smtClean="0">
              <a:latin typeface="Calibri" panose="020F0502020204030204" pitchFamily="34" charset="0"/>
            </a:rPr>
            <a:t>Erken Ödeme</a:t>
          </a:r>
          <a:r>
            <a:rPr lang="tr-TR" sz="2200" b="1" baseline="30000" dirty="0" smtClean="0">
              <a:latin typeface="Calibri" panose="020F0502020204030204" pitchFamily="34" charset="0"/>
            </a:rPr>
            <a:t>***</a:t>
          </a:r>
          <a:endParaRPr lang="tr-TR" sz="2200" b="1" baseline="30000" dirty="0">
            <a:latin typeface="Calibri" panose="020F0502020204030204" pitchFamily="34" charset="0"/>
          </a:endParaRPr>
        </a:p>
      </dgm:t>
    </dgm:pt>
    <dgm:pt modelId="{93CEF436-1B54-4061-8853-1149D5A4853B}" type="parTrans" cxnId="{073BACCF-4EF9-47EB-995A-7410BCA64B00}">
      <dgm:prSet/>
      <dgm:spPr/>
      <dgm:t>
        <a:bodyPr/>
        <a:lstStyle/>
        <a:p>
          <a:endParaRPr lang="tr-TR"/>
        </a:p>
      </dgm:t>
    </dgm:pt>
    <dgm:pt modelId="{1F66508D-382F-4628-8398-4FA22CA3D351}" type="sibTrans" cxnId="{073BACCF-4EF9-47EB-995A-7410BCA64B00}">
      <dgm:prSet/>
      <dgm:spPr/>
      <dgm:t>
        <a:bodyPr/>
        <a:lstStyle/>
        <a:p>
          <a:endParaRPr lang="tr-TR"/>
        </a:p>
      </dgm:t>
    </dgm:pt>
    <dgm:pt modelId="{896C5660-1D82-4F66-AAB1-727CBE014ED7}">
      <dgm:prSet custT="1"/>
      <dgm:spPr/>
      <dgm:t>
        <a:bodyPr/>
        <a:lstStyle/>
        <a:p>
          <a:r>
            <a:rPr lang="tr-TR" sz="2000" b="1" dirty="0" smtClean="0">
              <a:latin typeface="Calibri" panose="020F0502020204030204" pitchFamily="34" charset="0"/>
            </a:rPr>
            <a:t>% 50</a:t>
          </a:r>
          <a:endParaRPr lang="tr-TR" sz="2000" b="1" dirty="0">
            <a:latin typeface="Calibri" panose="020F0502020204030204" pitchFamily="34" charset="0"/>
          </a:endParaRPr>
        </a:p>
      </dgm:t>
    </dgm:pt>
    <dgm:pt modelId="{446F1A56-0F19-45E1-9E0D-407FA0989AB6}" type="parTrans" cxnId="{01A75554-B40A-48F9-9D04-BDA93E273480}">
      <dgm:prSet/>
      <dgm:spPr/>
      <dgm:t>
        <a:bodyPr/>
        <a:lstStyle/>
        <a:p>
          <a:endParaRPr lang="tr-TR"/>
        </a:p>
      </dgm:t>
    </dgm:pt>
    <dgm:pt modelId="{688CF5C1-C0A6-4FF8-B1CD-C57F8C1F2F28}" type="sibTrans" cxnId="{01A75554-B40A-48F9-9D04-BDA93E273480}">
      <dgm:prSet/>
      <dgm:spPr/>
      <dgm:t>
        <a:bodyPr/>
        <a:lstStyle/>
        <a:p>
          <a:endParaRPr lang="tr-TR"/>
        </a:p>
      </dgm:t>
    </dgm:pt>
    <dgm:pt modelId="{DA2850DC-13AC-4463-ABDE-F323AE62D053}">
      <dgm:prSet phldrT="[Metin]" custT="1"/>
      <dgm:spPr/>
      <dgm:t>
        <a:bodyPr/>
        <a:lstStyle/>
        <a:p>
          <a:r>
            <a:rPr lang="tr-TR" sz="2200" b="1" dirty="0" smtClean="0">
              <a:latin typeface="Calibri" panose="020F0502020204030204" pitchFamily="34" charset="0"/>
            </a:rPr>
            <a:t>Proje Destek Üst Limiti</a:t>
          </a:r>
          <a:endParaRPr lang="tr-TR" sz="2200" dirty="0">
            <a:latin typeface="Calibri" panose="020F0502020204030204" pitchFamily="34" charset="0"/>
          </a:endParaRPr>
        </a:p>
      </dgm:t>
    </dgm:pt>
    <dgm:pt modelId="{3DA1F14F-CBAF-47D3-ABCA-8908F7650E43}" type="parTrans" cxnId="{35937ADE-AC65-4B6A-8D40-5DBE7DAB6462}">
      <dgm:prSet/>
      <dgm:spPr/>
      <dgm:t>
        <a:bodyPr/>
        <a:lstStyle/>
        <a:p>
          <a:endParaRPr lang="tr-TR"/>
        </a:p>
      </dgm:t>
    </dgm:pt>
    <dgm:pt modelId="{ED6BFFF3-B161-4ED8-8492-BE780E0F6B74}" type="sibTrans" cxnId="{35937ADE-AC65-4B6A-8D40-5DBE7DAB6462}">
      <dgm:prSet/>
      <dgm:spPr/>
      <dgm:t>
        <a:bodyPr/>
        <a:lstStyle/>
        <a:p>
          <a:endParaRPr lang="tr-TR"/>
        </a:p>
      </dgm:t>
    </dgm:pt>
    <dgm:pt modelId="{3C245B1C-D5CB-4B0E-AC88-7E3DCE5F67A0}">
      <dgm:prSet phldrT="[Metin]" custT="1"/>
      <dgm:spPr/>
      <dgm:t>
        <a:bodyPr/>
        <a:lstStyle/>
        <a:p>
          <a:r>
            <a:rPr lang="tr-TR" sz="2000" b="0" dirty="0" smtClean="0">
              <a:latin typeface="Calibri" panose="020F0502020204030204" pitchFamily="34" charset="0"/>
            </a:rPr>
            <a:t>Toplam*               </a:t>
          </a:r>
          <a:r>
            <a:rPr lang="tr-TR" sz="2000" b="0" dirty="0" smtClean="0">
              <a:latin typeface="Calibri" panose="020F0502020204030204" pitchFamily="34" charset="0"/>
            </a:rPr>
            <a:t>: </a:t>
          </a:r>
          <a:r>
            <a:rPr lang="tr-TR" sz="2000" b="1" dirty="0" smtClean="0">
              <a:latin typeface="Calibri" panose="020F0502020204030204" pitchFamily="34" charset="0"/>
            </a:rPr>
            <a:t>1.500.000 TL</a:t>
          </a:r>
          <a:endParaRPr lang="tr-TR" sz="2000" b="0" dirty="0">
            <a:latin typeface="Calibri" panose="020F0502020204030204" pitchFamily="34" charset="0"/>
          </a:endParaRPr>
        </a:p>
      </dgm:t>
    </dgm:pt>
    <dgm:pt modelId="{BC1E4407-E52A-4D3C-B98D-AFC25CAAB530}" type="parTrans" cxnId="{C61B0F46-BE6E-4DBF-9C09-BF2C62D75505}">
      <dgm:prSet/>
      <dgm:spPr/>
      <dgm:t>
        <a:bodyPr/>
        <a:lstStyle/>
        <a:p>
          <a:endParaRPr lang="tr-TR"/>
        </a:p>
      </dgm:t>
    </dgm:pt>
    <dgm:pt modelId="{652D2F47-40E9-44CB-A345-C61CA194ACAD}" type="sibTrans" cxnId="{C61B0F46-BE6E-4DBF-9C09-BF2C62D75505}">
      <dgm:prSet/>
      <dgm:spPr/>
      <dgm:t>
        <a:bodyPr/>
        <a:lstStyle/>
        <a:p>
          <a:endParaRPr lang="tr-TR"/>
        </a:p>
      </dgm:t>
    </dgm:pt>
    <dgm:pt modelId="{398AB44A-2B0E-4EAB-AD04-9CDCA13DE2EF}" type="pres">
      <dgm:prSet presAssocID="{5736E679-6BE7-410A-B0EC-DB238C88D432}" presName="Name0" presStyleCnt="0">
        <dgm:presLayoutVars>
          <dgm:dir/>
          <dgm:animLvl val="lvl"/>
          <dgm:resizeHandles val="exact"/>
        </dgm:presLayoutVars>
      </dgm:prSet>
      <dgm:spPr/>
      <dgm:t>
        <a:bodyPr/>
        <a:lstStyle/>
        <a:p>
          <a:endParaRPr lang="tr-TR"/>
        </a:p>
      </dgm:t>
    </dgm:pt>
    <dgm:pt modelId="{EAF6AF65-D238-46C0-8435-FDE1E6D6D923}" type="pres">
      <dgm:prSet presAssocID="{F44D8132-0BB6-46B5-AD65-AC6F5674B5F3}" presName="linNode" presStyleCnt="0"/>
      <dgm:spPr/>
    </dgm:pt>
    <dgm:pt modelId="{40EC3308-C603-4EF4-AA6B-28A8A7FAFB9C}" type="pres">
      <dgm:prSet presAssocID="{F44D8132-0BB6-46B5-AD65-AC6F5674B5F3}" presName="parentText" presStyleLbl="node1" presStyleIdx="0" presStyleCnt="4">
        <dgm:presLayoutVars>
          <dgm:chMax val="1"/>
          <dgm:bulletEnabled val="1"/>
        </dgm:presLayoutVars>
      </dgm:prSet>
      <dgm:spPr/>
      <dgm:t>
        <a:bodyPr/>
        <a:lstStyle/>
        <a:p>
          <a:endParaRPr lang="tr-TR"/>
        </a:p>
      </dgm:t>
    </dgm:pt>
    <dgm:pt modelId="{9297B0DA-3BFA-40F9-8893-17FEB3E4E1D7}" type="pres">
      <dgm:prSet presAssocID="{F44D8132-0BB6-46B5-AD65-AC6F5674B5F3}" presName="descendantText" presStyleLbl="alignAccFollowNode1" presStyleIdx="0" presStyleCnt="4">
        <dgm:presLayoutVars>
          <dgm:bulletEnabled val="1"/>
        </dgm:presLayoutVars>
      </dgm:prSet>
      <dgm:spPr/>
      <dgm:t>
        <a:bodyPr/>
        <a:lstStyle/>
        <a:p>
          <a:endParaRPr lang="tr-TR"/>
        </a:p>
      </dgm:t>
    </dgm:pt>
    <dgm:pt modelId="{836419B0-280E-4A73-B4E8-6B35A43641A3}" type="pres">
      <dgm:prSet presAssocID="{5CEA5305-AAA2-4869-A763-D6E53E49F12B}" presName="sp" presStyleCnt="0"/>
      <dgm:spPr/>
    </dgm:pt>
    <dgm:pt modelId="{91084B80-0406-4300-A2AF-70A3E2C58EFE}" type="pres">
      <dgm:prSet presAssocID="{DA2850DC-13AC-4463-ABDE-F323AE62D053}" presName="linNode" presStyleCnt="0"/>
      <dgm:spPr/>
    </dgm:pt>
    <dgm:pt modelId="{FB89AF50-1DE1-4183-8C68-8CC1D2D5D164}" type="pres">
      <dgm:prSet presAssocID="{DA2850DC-13AC-4463-ABDE-F323AE62D053}" presName="parentText" presStyleLbl="node1" presStyleIdx="1" presStyleCnt="4">
        <dgm:presLayoutVars>
          <dgm:chMax val="1"/>
          <dgm:bulletEnabled val="1"/>
        </dgm:presLayoutVars>
      </dgm:prSet>
      <dgm:spPr/>
      <dgm:t>
        <a:bodyPr/>
        <a:lstStyle/>
        <a:p>
          <a:endParaRPr lang="tr-TR"/>
        </a:p>
      </dgm:t>
    </dgm:pt>
    <dgm:pt modelId="{B75DB9DE-49BD-47A4-90E2-9E218114F7B1}" type="pres">
      <dgm:prSet presAssocID="{DA2850DC-13AC-4463-ABDE-F323AE62D053}" presName="descendantText" presStyleLbl="alignAccFollowNode1" presStyleIdx="1" presStyleCnt="4" custScaleY="136214">
        <dgm:presLayoutVars>
          <dgm:bulletEnabled val="1"/>
        </dgm:presLayoutVars>
      </dgm:prSet>
      <dgm:spPr/>
      <dgm:t>
        <a:bodyPr/>
        <a:lstStyle/>
        <a:p>
          <a:endParaRPr lang="tr-TR"/>
        </a:p>
      </dgm:t>
    </dgm:pt>
    <dgm:pt modelId="{BD4187FC-2798-40A7-A94D-0249D2CAA796}" type="pres">
      <dgm:prSet presAssocID="{ED6BFFF3-B161-4ED8-8492-BE780E0F6B74}" presName="sp" presStyleCnt="0"/>
      <dgm:spPr/>
    </dgm:pt>
    <dgm:pt modelId="{671396D3-BF36-4DE5-893E-61E1EDB85C92}" type="pres">
      <dgm:prSet presAssocID="{FDCFD925-C361-4F61-B500-E62BDB0CA77C}" presName="linNode" presStyleCnt="0"/>
      <dgm:spPr/>
    </dgm:pt>
    <dgm:pt modelId="{C02390CC-DD0E-403A-9606-FB371A718FF3}" type="pres">
      <dgm:prSet presAssocID="{FDCFD925-C361-4F61-B500-E62BDB0CA77C}" presName="parentText" presStyleLbl="node1" presStyleIdx="2" presStyleCnt="4" custScaleY="135515">
        <dgm:presLayoutVars>
          <dgm:chMax val="1"/>
          <dgm:bulletEnabled val="1"/>
        </dgm:presLayoutVars>
      </dgm:prSet>
      <dgm:spPr/>
      <dgm:t>
        <a:bodyPr/>
        <a:lstStyle/>
        <a:p>
          <a:endParaRPr lang="tr-TR"/>
        </a:p>
      </dgm:t>
    </dgm:pt>
    <dgm:pt modelId="{D7DBAC85-9DF9-4382-82BE-08F3C2096AE6}" type="pres">
      <dgm:prSet presAssocID="{FDCFD925-C361-4F61-B500-E62BDB0CA77C}" presName="descendantText" presStyleLbl="alignAccFollowNode1" presStyleIdx="2" presStyleCnt="4" custScaleY="162932" custLinFactNeighborX="272" custLinFactNeighborY="6282">
        <dgm:presLayoutVars>
          <dgm:bulletEnabled val="1"/>
        </dgm:presLayoutVars>
      </dgm:prSet>
      <dgm:spPr/>
      <dgm:t>
        <a:bodyPr/>
        <a:lstStyle/>
        <a:p>
          <a:endParaRPr lang="tr-TR"/>
        </a:p>
      </dgm:t>
    </dgm:pt>
    <dgm:pt modelId="{0559F4FC-64EA-4A5B-A29D-07FED1905C35}" type="pres">
      <dgm:prSet presAssocID="{E0F6CD6A-74C6-49F2-927B-0B9106FA4C43}" presName="sp" presStyleCnt="0"/>
      <dgm:spPr/>
    </dgm:pt>
    <dgm:pt modelId="{B9C99FE2-A010-47A1-8C6A-17375FAC00AC}" type="pres">
      <dgm:prSet presAssocID="{F501C9A4-39DD-4051-9EEA-5CDFECAA0BE2}" presName="linNode" presStyleCnt="0"/>
      <dgm:spPr/>
    </dgm:pt>
    <dgm:pt modelId="{ABFF423B-3A91-45E9-BD8F-50702C10D20C}" type="pres">
      <dgm:prSet presAssocID="{F501C9A4-39DD-4051-9EEA-5CDFECAA0BE2}" presName="parentText" presStyleLbl="node1" presStyleIdx="3" presStyleCnt="4" custScaleY="80621">
        <dgm:presLayoutVars>
          <dgm:chMax val="1"/>
          <dgm:bulletEnabled val="1"/>
        </dgm:presLayoutVars>
      </dgm:prSet>
      <dgm:spPr/>
      <dgm:t>
        <a:bodyPr/>
        <a:lstStyle/>
        <a:p>
          <a:endParaRPr lang="tr-TR"/>
        </a:p>
      </dgm:t>
    </dgm:pt>
    <dgm:pt modelId="{7645A999-5E85-487A-86B9-94CEDC09CCFF}" type="pres">
      <dgm:prSet presAssocID="{F501C9A4-39DD-4051-9EEA-5CDFECAA0BE2}" presName="descendantText" presStyleLbl="alignAccFollowNode1" presStyleIdx="3" presStyleCnt="4" custScaleY="91301">
        <dgm:presLayoutVars>
          <dgm:bulletEnabled val="1"/>
        </dgm:presLayoutVars>
      </dgm:prSet>
      <dgm:spPr/>
      <dgm:t>
        <a:bodyPr/>
        <a:lstStyle/>
        <a:p>
          <a:endParaRPr lang="tr-TR"/>
        </a:p>
      </dgm:t>
    </dgm:pt>
  </dgm:ptLst>
  <dgm:cxnLst>
    <dgm:cxn modelId="{35937ADE-AC65-4B6A-8D40-5DBE7DAB6462}" srcId="{5736E679-6BE7-410A-B0EC-DB238C88D432}" destId="{DA2850DC-13AC-4463-ABDE-F323AE62D053}" srcOrd="1" destOrd="0" parTransId="{3DA1F14F-CBAF-47D3-ABCA-8908F7650E43}" sibTransId="{ED6BFFF3-B161-4ED8-8492-BE780E0F6B74}"/>
    <dgm:cxn modelId="{B78830F3-794F-43E6-A4A9-51FC0C8D9936}" type="presOf" srcId="{FDCFD925-C361-4F61-B500-E62BDB0CA77C}" destId="{C02390CC-DD0E-403A-9606-FB371A718FF3}" srcOrd="0" destOrd="0" presId="urn:microsoft.com/office/officeart/2005/8/layout/vList5"/>
    <dgm:cxn modelId="{C6E67675-FE44-4473-9D93-73BD9FCEC6DE}" type="presOf" srcId="{3C245B1C-D5CB-4B0E-AC88-7E3DCE5F67A0}" destId="{B75DB9DE-49BD-47A4-90E2-9E218114F7B1}" srcOrd="0" destOrd="0" presId="urn:microsoft.com/office/officeart/2005/8/layout/vList5"/>
    <dgm:cxn modelId="{E97647CD-8362-49A0-9608-1F8A06488DAF}" srcId="{5736E679-6BE7-410A-B0EC-DB238C88D432}" destId="{F44D8132-0BB6-46B5-AD65-AC6F5674B5F3}" srcOrd="0" destOrd="0" parTransId="{83E8EAF7-8E35-4767-AF60-83F3C8088FBC}" sibTransId="{5CEA5305-AAA2-4869-A763-D6E53E49F12B}"/>
    <dgm:cxn modelId="{91DDECA5-9A60-4B41-9678-2186049E8A1C}" type="presOf" srcId="{896C5660-1D82-4F66-AAB1-727CBE014ED7}" destId="{7645A999-5E85-487A-86B9-94CEDC09CCFF}" srcOrd="0" destOrd="0" presId="urn:microsoft.com/office/officeart/2005/8/layout/vList5"/>
    <dgm:cxn modelId="{2C01F1DA-7ABE-44E3-BDB5-4E518917AAAC}" type="presOf" srcId="{F44D8132-0BB6-46B5-AD65-AC6F5674B5F3}" destId="{40EC3308-C603-4EF4-AA6B-28A8A7FAFB9C}" srcOrd="0" destOrd="0" presId="urn:microsoft.com/office/officeart/2005/8/layout/vList5"/>
    <dgm:cxn modelId="{8BF628AC-3200-4221-93CF-E0E4E289677E}" srcId="{F44D8132-0BB6-46B5-AD65-AC6F5674B5F3}" destId="{E29CA231-9FA2-4126-9F13-7C4A1C1C83EB}" srcOrd="0" destOrd="0" parTransId="{D4357F2C-0F1F-42AB-8184-99E1CD384158}" sibTransId="{716457C0-C5AD-4E79-8C3D-DB5EBE1A323E}"/>
    <dgm:cxn modelId="{073BACCF-4EF9-47EB-995A-7410BCA64B00}" srcId="{5736E679-6BE7-410A-B0EC-DB238C88D432}" destId="{F501C9A4-39DD-4051-9EEA-5CDFECAA0BE2}" srcOrd="3" destOrd="0" parTransId="{93CEF436-1B54-4061-8853-1149D5A4853B}" sibTransId="{1F66508D-382F-4628-8398-4FA22CA3D351}"/>
    <dgm:cxn modelId="{0BD5BC0F-87BD-4A5D-AE50-04E2F10C8102}" type="presOf" srcId="{E29CA231-9FA2-4126-9F13-7C4A1C1C83EB}" destId="{9297B0DA-3BFA-40F9-8893-17FEB3E4E1D7}" srcOrd="0" destOrd="0" presId="urn:microsoft.com/office/officeart/2005/8/layout/vList5"/>
    <dgm:cxn modelId="{C61B0F46-BE6E-4DBF-9C09-BF2C62D75505}" srcId="{DA2850DC-13AC-4463-ABDE-F323AE62D053}" destId="{3C245B1C-D5CB-4B0E-AC88-7E3DCE5F67A0}" srcOrd="0" destOrd="0" parTransId="{BC1E4407-E52A-4D3C-B98D-AFC25CAAB530}" sibTransId="{652D2F47-40E9-44CB-A345-C61CA194ACAD}"/>
    <dgm:cxn modelId="{01A75554-B40A-48F9-9D04-BDA93E273480}" srcId="{F501C9A4-39DD-4051-9EEA-5CDFECAA0BE2}" destId="{896C5660-1D82-4F66-AAB1-727CBE014ED7}" srcOrd="0" destOrd="0" parTransId="{446F1A56-0F19-45E1-9E0D-407FA0989AB6}" sibTransId="{688CF5C1-C0A6-4FF8-B1CD-C57F8C1F2F28}"/>
    <dgm:cxn modelId="{B73A27FC-56E9-453F-B226-3665AFC6077F}" type="presOf" srcId="{EF336D9E-82F5-4E28-A7E5-BE5925128D2E}" destId="{D7DBAC85-9DF9-4382-82BE-08F3C2096AE6}" srcOrd="0" destOrd="0" presId="urn:microsoft.com/office/officeart/2005/8/layout/vList5"/>
    <dgm:cxn modelId="{50703147-076F-469A-AEC0-CFEB91A12E96}" srcId="{5736E679-6BE7-410A-B0EC-DB238C88D432}" destId="{FDCFD925-C361-4F61-B500-E62BDB0CA77C}" srcOrd="2" destOrd="0" parTransId="{D06AB242-6AA5-4DB7-B741-1399CF613938}" sibTransId="{E0F6CD6A-74C6-49F2-927B-0B9106FA4C43}"/>
    <dgm:cxn modelId="{5AA4346A-E9E2-4A88-8FBA-D431D3F84A98}" type="presOf" srcId="{5736E679-6BE7-410A-B0EC-DB238C88D432}" destId="{398AB44A-2B0E-4EAB-AD04-9CDCA13DE2EF}" srcOrd="0" destOrd="0" presId="urn:microsoft.com/office/officeart/2005/8/layout/vList5"/>
    <dgm:cxn modelId="{67A1E1C8-5093-41C9-AF27-45DEECEDC6DC}" type="presOf" srcId="{DA2850DC-13AC-4463-ABDE-F323AE62D053}" destId="{FB89AF50-1DE1-4183-8C68-8CC1D2D5D164}" srcOrd="0" destOrd="0" presId="urn:microsoft.com/office/officeart/2005/8/layout/vList5"/>
    <dgm:cxn modelId="{C9912BAF-F8F1-40E8-8C9F-FF75C2A22495}" srcId="{FDCFD925-C361-4F61-B500-E62BDB0CA77C}" destId="{EF336D9E-82F5-4E28-A7E5-BE5925128D2E}" srcOrd="0" destOrd="0" parTransId="{193EA46E-1B01-43B4-A7BE-A451DD85FC9D}" sibTransId="{A5A29D72-84DB-4B14-861A-8D65E0A15A60}"/>
    <dgm:cxn modelId="{5AA30FE2-E08A-46DE-B262-27770D4B2898}" type="presOf" srcId="{F501C9A4-39DD-4051-9EEA-5CDFECAA0BE2}" destId="{ABFF423B-3A91-45E9-BD8F-50702C10D20C}" srcOrd="0" destOrd="0" presId="urn:microsoft.com/office/officeart/2005/8/layout/vList5"/>
    <dgm:cxn modelId="{07E772A1-44BB-447F-8C29-C37070FE8ADA}" type="presParOf" srcId="{398AB44A-2B0E-4EAB-AD04-9CDCA13DE2EF}" destId="{EAF6AF65-D238-46C0-8435-FDE1E6D6D923}" srcOrd="0" destOrd="0" presId="urn:microsoft.com/office/officeart/2005/8/layout/vList5"/>
    <dgm:cxn modelId="{D617DC41-5CEA-4C2C-8CF6-11F88E41F91A}" type="presParOf" srcId="{EAF6AF65-D238-46C0-8435-FDE1E6D6D923}" destId="{40EC3308-C603-4EF4-AA6B-28A8A7FAFB9C}" srcOrd="0" destOrd="0" presId="urn:microsoft.com/office/officeart/2005/8/layout/vList5"/>
    <dgm:cxn modelId="{769573E4-559E-4D5A-9D01-23AF6B774928}" type="presParOf" srcId="{EAF6AF65-D238-46C0-8435-FDE1E6D6D923}" destId="{9297B0DA-3BFA-40F9-8893-17FEB3E4E1D7}" srcOrd="1" destOrd="0" presId="urn:microsoft.com/office/officeart/2005/8/layout/vList5"/>
    <dgm:cxn modelId="{0D5EBF50-0C50-4E84-A30D-337D39EA90EF}" type="presParOf" srcId="{398AB44A-2B0E-4EAB-AD04-9CDCA13DE2EF}" destId="{836419B0-280E-4A73-B4E8-6B35A43641A3}" srcOrd="1" destOrd="0" presId="urn:microsoft.com/office/officeart/2005/8/layout/vList5"/>
    <dgm:cxn modelId="{9FF5D6AC-5D11-4517-95F0-ACCC48B2924B}" type="presParOf" srcId="{398AB44A-2B0E-4EAB-AD04-9CDCA13DE2EF}" destId="{91084B80-0406-4300-A2AF-70A3E2C58EFE}" srcOrd="2" destOrd="0" presId="urn:microsoft.com/office/officeart/2005/8/layout/vList5"/>
    <dgm:cxn modelId="{681BDFEB-5256-4133-BD24-B758E04C19B0}" type="presParOf" srcId="{91084B80-0406-4300-A2AF-70A3E2C58EFE}" destId="{FB89AF50-1DE1-4183-8C68-8CC1D2D5D164}" srcOrd="0" destOrd="0" presId="urn:microsoft.com/office/officeart/2005/8/layout/vList5"/>
    <dgm:cxn modelId="{2232933C-C62E-4963-80B6-574C4E6428B6}" type="presParOf" srcId="{91084B80-0406-4300-A2AF-70A3E2C58EFE}" destId="{B75DB9DE-49BD-47A4-90E2-9E218114F7B1}" srcOrd="1" destOrd="0" presId="urn:microsoft.com/office/officeart/2005/8/layout/vList5"/>
    <dgm:cxn modelId="{E4E3E45F-6A63-4E79-A99B-4DC4AD768124}" type="presParOf" srcId="{398AB44A-2B0E-4EAB-AD04-9CDCA13DE2EF}" destId="{BD4187FC-2798-40A7-A94D-0249D2CAA796}" srcOrd="3" destOrd="0" presId="urn:microsoft.com/office/officeart/2005/8/layout/vList5"/>
    <dgm:cxn modelId="{72361D58-66F1-472B-82A8-14E1ACD2DC72}" type="presParOf" srcId="{398AB44A-2B0E-4EAB-AD04-9CDCA13DE2EF}" destId="{671396D3-BF36-4DE5-893E-61E1EDB85C92}" srcOrd="4" destOrd="0" presId="urn:microsoft.com/office/officeart/2005/8/layout/vList5"/>
    <dgm:cxn modelId="{06B29CC3-4C06-4A54-B8B4-98C00AE1A5E8}" type="presParOf" srcId="{671396D3-BF36-4DE5-893E-61E1EDB85C92}" destId="{C02390CC-DD0E-403A-9606-FB371A718FF3}" srcOrd="0" destOrd="0" presId="urn:microsoft.com/office/officeart/2005/8/layout/vList5"/>
    <dgm:cxn modelId="{5D70EB23-0ABC-49C9-B1DB-10D7A5BCFC7F}" type="presParOf" srcId="{671396D3-BF36-4DE5-893E-61E1EDB85C92}" destId="{D7DBAC85-9DF9-4382-82BE-08F3C2096AE6}" srcOrd="1" destOrd="0" presId="urn:microsoft.com/office/officeart/2005/8/layout/vList5"/>
    <dgm:cxn modelId="{2B718828-0B30-4B82-A75F-4A225FDE8AFE}" type="presParOf" srcId="{398AB44A-2B0E-4EAB-AD04-9CDCA13DE2EF}" destId="{0559F4FC-64EA-4A5B-A29D-07FED1905C35}" srcOrd="5" destOrd="0" presId="urn:microsoft.com/office/officeart/2005/8/layout/vList5"/>
    <dgm:cxn modelId="{2B244594-ED79-4497-9568-84C940549B99}" type="presParOf" srcId="{398AB44A-2B0E-4EAB-AD04-9CDCA13DE2EF}" destId="{B9C99FE2-A010-47A1-8C6A-17375FAC00AC}" srcOrd="6" destOrd="0" presId="urn:microsoft.com/office/officeart/2005/8/layout/vList5"/>
    <dgm:cxn modelId="{9F4CF951-4A9C-4B98-9708-8F43E880199A}" type="presParOf" srcId="{B9C99FE2-A010-47A1-8C6A-17375FAC00AC}" destId="{ABFF423B-3A91-45E9-BD8F-50702C10D20C}" srcOrd="0" destOrd="0" presId="urn:microsoft.com/office/officeart/2005/8/layout/vList5"/>
    <dgm:cxn modelId="{820DF0B8-97B7-4C95-B090-15B3518B08DA}" type="presParOf" srcId="{B9C99FE2-A010-47A1-8C6A-17375FAC00AC}" destId="{7645A999-5E85-487A-86B9-94CEDC09CCFF}"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252338-0CCA-47F1-9E6C-AD1A221E88B4}" type="doc">
      <dgm:prSet loTypeId="urn:microsoft.com/office/officeart/2005/8/layout/lProcess2" loCatId="list" qsTypeId="urn:microsoft.com/office/officeart/2005/8/quickstyle/simple4" qsCatId="simple" csTypeId="urn:microsoft.com/office/officeart/2005/8/colors/accent2_2" csCatId="accent2" phldr="1"/>
      <dgm:spPr/>
      <dgm:t>
        <a:bodyPr/>
        <a:lstStyle/>
        <a:p>
          <a:endParaRPr lang="tr-TR"/>
        </a:p>
      </dgm:t>
    </dgm:pt>
    <dgm:pt modelId="{90FFBA99-C790-4E6C-B8AB-6D9B951FA692}">
      <dgm:prSet phldrT="[Metin]" custT="1"/>
      <dgm:spPr/>
      <dgm:t>
        <a:bodyPr/>
        <a:lstStyle/>
        <a:p>
          <a:r>
            <a:rPr lang="tr-TR" sz="3600" b="1"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dirty="0">
            <a:effectLst>
              <a:outerShdw blurRad="38100" dist="38100" dir="2700000" algn="tl">
                <a:srgbClr val="000000">
                  <a:alpha val="43137"/>
                </a:srgbClr>
              </a:outerShdw>
            </a:effectLst>
            <a:latin typeface="Calibri" panose="020F0502020204030204" pitchFamily="34" charset="0"/>
          </a:endParaRPr>
        </a:p>
      </dgm:t>
    </dgm:pt>
    <dgm:pt modelId="{E943F78E-CEE2-4C96-B978-C831695972D3}" type="parTrans" cxnId="{B9682CA2-FF25-4D5D-A1AF-D7F87BA45432}">
      <dgm:prSet/>
      <dgm:spPr/>
      <dgm:t>
        <a:bodyPr/>
        <a:lstStyle/>
        <a:p>
          <a:endParaRPr lang="tr-TR" b="1"/>
        </a:p>
      </dgm:t>
    </dgm:pt>
    <dgm:pt modelId="{A49F40F4-3959-4D9F-A1AE-B529EAFE0901}" type="sibTrans" cxnId="{B9682CA2-FF25-4D5D-A1AF-D7F87BA45432}">
      <dgm:prSet/>
      <dgm:spPr/>
      <dgm:t>
        <a:bodyPr/>
        <a:lstStyle/>
        <a:p>
          <a:endParaRPr lang="tr-TR" b="1"/>
        </a:p>
      </dgm:t>
    </dgm:pt>
    <dgm:pt modelId="{66C0D9B3-0830-4C04-B793-556D19DEB56B}">
      <dgm:prSet phldrT="[Metin]" custT="1"/>
      <dgm:spPr/>
      <dgm:t>
        <a:bodyPr/>
        <a:lstStyle/>
        <a:p>
          <a:pPr algn="l"/>
          <a:r>
            <a:rPr lang="tr-TR" sz="1600" b="1" dirty="0" smtClean="0">
              <a:latin typeface="Calibri" panose="020F0502020204030204" pitchFamily="34" charset="0"/>
            </a:rPr>
            <a:t>Ürün kalitesinin artırılması ve/veya ürün kalitesinde sürekliliğinin sağlanması </a:t>
          </a:r>
        </a:p>
        <a:p>
          <a:pPr algn="ctr"/>
          <a:endParaRPr lang="tr-TR" sz="800" b="1" dirty="0">
            <a:latin typeface="Calibri" panose="020F0502020204030204" pitchFamily="34" charset="0"/>
          </a:endParaRPr>
        </a:p>
      </dgm:t>
    </dgm:pt>
    <dgm:pt modelId="{26226513-118D-4976-B1F3-AF8EE34904D1}" type="parTrans" cxnId="{3C7C7FC9-DA53-4980-AC4B-DB1F2500C3C3}">
      <dgm:prSet/>
      <dgm:spPr/>
      <dgm:t>
        <a:bodyPr/>
        <a:lstStyle/>
        <a:p>
          <a:endParaRPr lang="tr-TR" b="1"/>
        </a:p>
      </dgm:t>
    </dgm:pt>
    <dgm:pt modelId="{3E8B4755-2A94-4374-8F86-BD8DEF95356E}" type="sibTrans" cxnId="{3C7C7FC9-DA53-4980-AC4B-DB1F2500C3C3}">
      <dgm:prSet/>
      <dgm:spPr/>
      <dgm:t>
        <a:bodyPr/>
        <a:lstStyle/>
        <a:p>
          <a:endParaRPr lang="tr-TR" b="1"/>
        </a:p>
      </dgm:t>
    </dgm:pt>
    <dgm:pt modelId="{A5A3AB95-D32E-4419-B5F1-378CC939859C}">
      <dgm:prSet phldrT="[Metin]" custT="1"/>
      <dgm:spPr/>
      <dgm:t>
        <a:bodyPr/>
        <a:lstStyle/>
        <a:p>
          <a:pPr algn="l"/>
          <a:r>
            <a:rPr lang="tr-TR" sz="1600" b="1" dirty="0" smtClean="0">
              <a:latin typeface="Calibri" panose="020F0502020204030204" pitchFamily="34" charset="0"/>
            </a:rPr>
            <a:t>Katma değerli üretim kapasitesi ve/veya ürün geliştirme kapasitesinin artırılması</a:t>
          </a:r>
        </a:p>
      </dgm:t>
    </dgm:pt>
    <dgm:pt modelId="{02826189-5F97-470D-910F-69DD432AA6D5}" type="parTrans" cxnId="{C2C9E47A-F91F-462F-9DFB-59FB3C33F559}">
      <dgm:prSet/>
      <dgm:spPr/>
      <dgm:t>
        <a:bodyPr/>
        <a:lstStyle/>
        <a:p>
          <a:endParaRPr lang="tr-TR" b="1"/>
        </a:p>
      </dgm:t>
    </dgm:pt>
    <dgm:pt modelId="{261A0CBB-6495-453F-AAD9-8F61144C8B39}" type="sibTrans" cxnId="{C2C9E47A-F91F-462F-9DFB-59FB3C33F559}">
      <dgm:prSet/>
      <dgm:spPr/>
      <dgm:t>
        <a:bodyPr/>
        <a:lstStyle/>
        <a:p>
          <a:endParaRPr lang="tr-TR" b="1"/>
        </a:p>
      </dgm:t>
    </dgm:pt>
    <dgm:pt modelId="{4C0D46A0-6350-47C3-88AB-5AAE45ACD928}">
      <dgm:prSet phldrT="[Metin]" custT="1"/>
      <dgm:spPr/>
      <dgm:t>
        <a:bodyPr/>
        <a:lstStyle/>
        <a:p>
          <a:pPr algn="l"/>
          <a:r>
            <a:rPr lang="tr-TR" sz="1600" b="1" dirty="0" smtClean="0">
              <a:latin typeface="Calibri" panose="020F0502020204030204" pitchFamily="34" charset="0"/>
            </a:rPr>
            <a:t>Ölçüm – analiz altyapısının iyileştirilmesi </a:t>
          </a:r>
        </a:p>
        <a:p>
          <a:pPr algn="l"/>
          <a:endParaRPr lang="tr-TR" sz="1100" b="1" dirty="0">
            <a:latin typeface="Calibri" panose="020F0502020204030204" pitchFamily="34" charset="0"/>
          </a:endParaRPr>
        </a:p>
      </dgm:t>
    </dgm:pt>
    <dgm:pt modelId="{4B7669A1-0B1E-4452-816E-AF0BAB7BC38A}" type="parTrans" cxnId="{2B334789-BFA1-44B7-B6BD-AC6567407EFD}">
      <dgm:prSet/>
      <dgm:spPr/>
      <dgm:t>
        <a:bodyPr/>
        <a:lstStyle/>
        <a:p>
          <a:endParaRPr lang="tr-TR" b="1"/>
        </a:p>
      </dgm:t>
    </dgm:pt>
    <dgm:pt modelId="{A13D8256-0B27-4835-898F-E357CC96AD28}" type="sibTrans" cxnId="{2B334789-BFA1-44B7-B6BD-AC6567407EFD}">
      <dgm:prSet/>
      <dgm:spPr/>
      <dgm:t>
        <a:bodyPr/>
        <a:lstStyle/>
        <a:p>
          <a:endParaRPr lang="tr-TR" b="1"/>
        </a:p>
      </dgm:t>
    </dgm:pt>
    <dgm:pt modelId="{A92891D1-9EF4-487D-8239-E18A76493644}">
      <dgm:prSet custT="1"/>
      <dgm:spPr/>
      <dgm:t>
        <a:bodyPr/>
        <a:lstStyle/>
        <a:p>
          <a:pPr algn="l"/>
          <a:r>
            <a:rPr lang="tr-TR" sz="1600" b="1" dirty="0" smtClean="0">
              <a:latin typeface="Calibri" panose="020F0502020204030204" pitchFamily="34" charset="0"/>
            </a:rPr>
            <a:t>Üretimde verimlilik arttırma ve/veya üretim maliyetlerini düşürme amacıyla mevcut imalat süreçlerinin geliştirilmesi </a:t>
          </a:r>
          <a:endParaRPr lang="tr-TR" sz="1600" b="1" dirty="0">
            <a:latin typeface="Calibri" panose="020F0502020204030204" pitchFamily="34" charset="0"/>
          </a:endParaRPr>
        </a:p>
      </dgm:t>
    </dgm:pt>
    <dgm:pt modelId="{AEFF4985-F90A-44EF-A733-758832A1A484}" type="parTrans" cxnId="{4811472B-7884-4A29-8D98-132CB591E339}">
      <dgm:prSet/>
      <dgm:spPr/>
      <dgm:t>
        <a:bodyPr/>
        <a:lstStyle/>
        <a:p>
          <a:endParaRPr lang="tr-TR"/>
        </a:p>
      </dgm:t>
    </dgm:pt>
    <dgm:pt modelId="{EC3281EF-0C08-4ED0-9A92-F2B0E0E71234}" type="sibTrans" cxnId="{4811472B-7884-4A29-8D98-132CB591E339}">
      <dgm:prSet/>
      <dgm:spPr/>
      <dgm:t>
        <a:bodyPr/>
        <a:lstStyle/>
        <a:p>
          <a:endParaRPr lang="tr-TR"/>
        </a:p>
      </dgm:t>
    </dgm:pt>
    <dgm:pt modelId="{CF53D4F4-69FE-4F8B-9B45-B3A49D244AF3}" type="pres">
      <dgm:prSet presAssocID="{07252338-0CCA-47F1-9E6C-AD1A221E88B4}" presName="theList" presStyleCnt="0">
        <dgm:presLayoutVars>
          <dgm:dir/>
          <dgm:animLvl val="lvl"/>
          <dgm:resizeHandles val="exact"/>
        </dgm:presLayoutVars>
      </dgm:prSet>
      <dgm:spPr/>
      <dgm:t>
        <a:bodyPr/>
        <a:lstStyle/>
        <a:p>
          <a:endParaRPr lang="tr-TR"/>
        </a:p>
      </dgm:t>
    </dgm:pt>
    <dgm:pt modelId="{9D3F5998-F465-41A6-90C3-52CA3E81C950}" type="pres">
      <dgm:prSet presAssocID="{90FFBA99-C790-4E6C-B8AB-6D9B951FA692}" presName="compNode" presStyleCnt="0"/>
      <dgm:spPr/>
      <dgm:t>
        <a:bodyPr/>
        <a:lstStyle/>
        <a:p>
          <a:endParaRPr lang="tr-TR"/>
        </a:p>
      </dgm:t>
    </dgm:pt>
    <dgm:pt modelId="{A2BA6426-417A-44B0-B01F-9285AB84F1CB}" type="pres">
      <dgm:prSet presAssocID="{90FFBA99-C790-4E6C-B8AB-6D9B951FA692}" presName="aNode" presStyleLbl="bgShp" presStyleIdx="0" presStyleCnt="1" custLinFactNeighborX="-1587" custLinFactNeighborY="16518"/>
      <dgm:spPr/>
      <dgm:t>
        <a:bodyPr/>
        <a:lstStyle/>
        <a:p>
          <a:endParaRPr lang="tr-TR"/>
        </a:p>
      </dgm:t>
    </dgm:pt>
    <dgm:pt modelId="{1088BC12-CC4F-4BF1-9B44-5A1CB43EC5E2}" type="pres">
      <dgm:prSet presAssocID="{90FFBA99-C790-4E6C-B8AB-6D9B951FA692}" presName="textNode" presStyleLbl="bgShp" presStyleIdx="0" presStyleCnt="1"/>
      <dgm:spPr/>
      <dgm:t>
        <a:bodyPr/>
        <a:lstStyle/>
        <a:p>
          <a:endParaRPr lang="tr-TR"/>
        </a:p>
      </dgm:t>
    </dgm:pt>
    <dgm:pt modelId="{6DB98FAE-8FA4-446F-AA1A-590336A5E16A}" type="pres">
      <dgm:prSet presAssocID="{90FFBA99-C790-4E6C-B8AB-6D9B951FA692}" presName="compChildNode" presStyleCnt="0"/>
      <dgm:spPr/>
      <dgm:t>
        <a:bodyPr/>
        <a:lstStyle/>
        <a:p>
          <a:endParaRPr lang="tr-TR"/>
        </a:p>
      </dgm:t>
    </dgm:pt>
    <dgm:pt modelId="{A20B9FCD-1A45-4242-BCAC-4FA2338E4DC9}" type="pres">
      <dgm:prSet presAssocID="{90FFBA99-C790-4E6C-B8AB-6D9B951FA692}" presName="theInnerList" presStyleCnt="0"/>
      <dgm:spPr/>
      <dgm:t>
        <a:bodyPr/>
        <a:lstStyle/>
        <a:p>
          <a:endParaRPr lang="tr-TR"/>
        </a:p>
      </dgm:t>
    </dgm:pt>
    <dgm:pt modelId="{049BA35E-AC9B-4C2A-9170-6AC8B0786D22}" type="pres">
      <dgm:prSet presAssocID="{A92891D1-9EF4-487D-8239-E18A76493644}" presName="childNode" presStyleLbl="node1" presStyleIdx="0" presStyleCnt="4" custLinFactY="-17124" custLinFactNeighborX="-420" custLinFactNeighborY="-100000">
        <dgm:presLayoutVars>
          <dgm:bulletEnabled val="1"/>
        </dgm:presLayoutVars>
      </dgm:prSet>
      <dgm:spPr/>
      <dgm:t>
        <a:bodyPr/>
        <a:lstStyle/>
        <a:p>
          <a:endParaRPr lang="tr-TR"/>
        </a:p>
      </dgm:t>
    </dgm:pt>
    <dgm:pt modelId="{C63B8BFB-6282-4B7F-8EC2-D1CFDB401118}" type="pres">
      <dgm:prSet presAssocID="{A92891D1-9EF4-487D-8239-E18A76493644}" presName="aSpace2" presStyleCnt="0"/>
      <dgm:spPr/>
      <dgm:t>
        <a:bodyPr/>
        <a:lstStyle/>
        <a:p>
          <a:endParaRPr lang="tr-TR"/>
        </a:p>
      </dgm:t>
    </dgm:pt>
    <dgm:pt modelId="{80541F48-4AFC-417C-9469-A0D4CF7E8D63}" type="pres">
      <dgm:prSet presAssocID="{66C0D9B3-0830-4C04-B793-556D19DEB56B}" presName="childNode" presStyleLbl="node1" presStyleIdx="1" presStyleCnt="4" custLinFactY="-10225" custLinFactNeighborX="-420" custLinFactNeighborY="-100000">
        <dgm:presLayoutVars>
          <dgm:bulletEnabled val="1"/>
        </dgm:presLayoutVars>
      </dgm:prSet>
      <dgm:spPr/>
      <dgm:t>
        <a:bodyPr/>
        <a:lstStyle/>
        <a:p>
          <a:endParaRPr lang="tr-TR"/>
        </a:p>
      </dgm:t>
    </dgm:pt>
    <dgm:pt modelId="{AB230EB4-D3C4-41A1-B4C9-E19B50554051}" type="pres">
      <dgm:prSet presAssocID="{66C0D9B3-0830-4C04-B793-556D19DEB56B}" presName="aSpace2" presStyleCnt="0"/>
      <dgm:spPr/>
      <dgm:t>
        <a:bodyPr/>
        <a:lstStyle/>
        <a:p>
          <a:endParaRPr lang="tr-TR"/>
        </a:p>
      </dgm:t>
    </dgm:pt>
    <dgm:pt modelId="{74D3C510-0E87-4191-A4DD-609A5471037B}" type="pres">
      <dgm:prSet presAssocID="{A5A3AB95-D32E-4419-B5F1-378CC939859C}" presName="childNode" presStyleLbl="node1" presStyleIdx="2" presStyleCnt="4" custLinFactY="-11124" custLinFactNeighborX="-420" custLinFactNeighborY="-100000">
        <dgm:presLayoutVars>
          <dgm:bulletEnabled val="1"/>
        </dgm:presLayoutVars>
      </dgm:prSet>
      <dgm:spPr/>
      <dgm:t>
        <a:bodyPr/>
        <a:lstStyle/>
        <a:p>
          <a:endParaRPr lang="tr-TR"/>
        </a:p>
      </dgm:t>
    </dgm:pt>
    <dgm:pt modelId="{767BED50-4502-4BE7-BB78-B82B84A89B98}" type="pres">
      <dgm:prSet presAssocID="{A5A3AB95-D32E-4419-B5F1-378CC939859C}" presName="aSpace2" presStyleCnt="0"/>
      <dgm:spPr/>
      <dgm:t>
        <a:bodyPr/>
        <a:lstStyle/>
        <a:p>
          <a:endParaRPr lang="tr-TR"/>
        </a:p>
      </dgm:t>
    </dgm:pt>
    <dgm:pt modelId="{08D20659-5694-4D64-B592-FBDB9986906F}" type="pres">
      <dgm:prSet presAssocID="{4C0D46A0-6350-47C3-88AB-5AAE45ACD928}" presName="childNode" presStyleLbl="node1" presStyleIdx="3" presStyleCnt="4" custLinFactY="-8123" custLinFactNeighborX="350" custLinFactNeighborY="-100000">
        <dgm:presLayoutVars>
          <dgm:bulletEnabled val="1"/>
        </dgm:presLayoutVars>
      </dgm:prSet>
      <dgm:spPr/>
      <dgm:t>
        <a:bodyPr/>
        <a:lstStyle/>
        <a:p>
          <a:endParaRPr lang="tr-TR"/>
        </a:p>
      </dgm:t>
    </dgm:pt>
  </dgm:ptLst>
  <dgm:cxnLst>
    <dgm:cxn modelId="{3909E30F-1213-444C-8EB7-B98552AFE999}" type="presOf" srcId="{4C0D46A0-6350-47C3-88AB-5AAE45ACD928}" destId="{08D20659-5694-4D64-B592-FBDB9986906F}" srcOrd="0" destOrd="0" presId="urn:microsoft.com/office/officeart/2005/8/layout/lProcess2"/>
    <dgm:cxn modelId="{A40F739A-34DC-454C-B63F-CC1F534458EE}" type="presOf" srcId="{66C0D9B3-0830-4C04-B793-556D19DEB56B}" destId="{80541F48-4AFC-417C-9469-A0D4CF7E8D63}" srcOrd="0" destOrd="0" presId="urn:microsoft.com/office/officeart/2005/8/layout/lProcess2"/>
    <dgm:cxn modelId="{3C7C7FC9-DA53-4980-AC4B-DB1F2500C3C3}" srcId="{90FFBA99-C790-4E6C-B8AB-6D9B951FA692}" destId="{66C0D9B3-0830-4C04-B793-556D19DEB56B}" srcOrd="1" destOrd="0" parTransId="{26226513-118D-4976-B1F3-AF8EE34904D1}" sibTransId="{3E8B4755-2A94-4374-8F86-BD8DEF95356E}"/>
    <dgm:cxn modelId="{7878A3D4-4897-4B0F-B263-3340A315F51C}" type="presOf" srcId="{90FFBA99-C790-4E6C-B8AB-6D9B951FA692}" destId="{1088BC12-CC4F-4BF1-9B44-5A1CB43EC5E2}" srcOrd="1" destOrd="0" presId="urn:microsoft.com/office/officeart/2005/8/layout/lProcess2"/>
    <dgm:cxn modelId="{F54FE4E3-1D54-4A51-870C-E6E2D12B35A1}" type="presOf" srcId="{07252338-0CCA-47F1-9E6C-AD1A221E88B4}" destId="{CF53D4F4-69FE-4F8B-9B45-B3A49D244AF3}" srcOrd="0" destOrd="0" presId="urn:microsoft.com/office/officeart/2005/8/layout/lProcess2"/>
    <dgm:cxn modelId="{2B334789-BFA1-44B7-B6BD-AC6567407EFD}" srcId="{90FFBA99-C790-4E6C-B8AB-6D9B951FA692}" destId="{4C0D46A0-6350-47C3-88AB-5AAE45ACD928}" srcOrd="3" destOrd="0" parTransId="{4B7669A1-0B1E-4452-816E-AF0BAB7BC38A}" sibTransId="{A13D8256-0B27-4835-898F-E357CC96AD28}"/>
    <dgm:cxn modelId="{53EEAC2A-D9E5-4BB1-AC60-5EED60A0A665}" type="presOf" srcId="{A92891D1-9EF4-487D-8239-E18A76493644}" destId="{049BA35E-AC9B-4C2A-9170-6AC8B0786D22}" srcOrd="0" destOrd="0" presId="urn:microsoft.com/office/officeart/2005/8/layout/lProcess2"/>
    <dgm:cxn modelId="{FE139DC4-B657-48B8-AF97-198307285FAD}" type="presOf" srcId="{90FFBA99-C790-4E6C-B8AB-6D9B951FA692}" destId="{A2BA6426-417A-44B0-B01F-9285AB84F1CB}" srcOrd="0" destOrd="0" presId="urn:microsoft.com/office/officeart/2005/8/layout/lProcess2"/>
    <dgm:cxn modelId="{D6CAF60A-9186-4715-8BD8-DD320E578868}" type="presOf" srcId="{A5A3AB95-D32E-4419-B5F1-378CC939859C}" destId="{74D3C510-0E87-4191-A4DD-609A5471037B}" srcOrd="0" destOrd="0" presId="urn:microsoft.com/office/officeart/2005/8/layout/lProcess2"/>
    <dgm:cxn modelId="{C2C9E47A-F91F-462F-9DFB-59FB3C33F559}" srcId="{90FFBA99-C790-4E6C-B8AB-6D9B951FA692}" destId="{A5A3AB95-D32E-4419-B5F1-378CC939859C}" srcOrd="2" destOrd="0" parTransId="{02826189-5F97-470D-910F-69DD432AA6D5}" sibTransId="{261A0CBB-6495-453F-AAD9-8F61144C8B39}"/>
    <dgm:cxn modelId="{4811472B-7884-4A29-8D98-132CB591E339}" srcId="{90FFBA99-C790-4E6C-B8AB-6D9B951FA692}" destId="{A92891D1-9EF4-487D-8239-E18A76493644}" srcOrd="0" destOrd="0" parTransId="{AEFF4985-F90A-44EF-A733-758832A1A484}" sibTransId="{EC3281EF-0C08-4ED0-9A92-F2B0E0E71234}"/>
    <dgm:cxn modelId="{B9682CA2-FF25-4D5D-A1AF-D7F87BA45432}" srcId="{07252338-0CCA-47F1-9E6C-AD1A221E88B4}" destId="{90FFBA99-C790-4E6C-B8AB-6D9B951FA692}" srcOrd="0" destOrd="0" parTransId="{E943F78E-CEE2-4C96-B978-C831695972D3}" sibTransId="{A49F40F4-3959-4D9F-A1AE-B529EAFE0901}"/>
    <dgm:cxn modelId="{20CBD621-843C-4704-8202-64345C71E700}" type="presParOf" srcId="{CF53D4F4-69FE-4F8B-9B45-B3A49D244AF3}" destId="{9D3F5998-F465-41A6-90C3-52CA3E81C950}" srcOrd="0" destOrd="0" presId="urn:microsoft.com/office/officeart/2005/8/layout/lProcess2"/>
    <dgm:cxn modelId="{719B8EA9-E84D-48A1-ABF9-CB500633E055}" type="presParOf" srcId="{9D3F5998-F465-41A6-90C3-52CA3E81C950}" destId="{A2BA6426-417A-44B0-B01F-9285AB84F1CB}" srcOrd="0" destOrd="0" presId="urn:microsoft.com/office/officeart/2005/8/layout/lProcess2"/>
    <dgm:cxn modelId="{D40E18C5-EB4D-4E1C-AB33-5C04D17442DC}" type="presParOf" srcId="{9D3F5998-F465-41A6-90C3-52CA3E81C950}" destId="{1088BC12-CC4F-4BF1-9B44-5A1CB43EC5E2}" srcOrd="1" destOrd="0" presId="urn:microsoft.com/office/officeart/2005/8/layout/lProcess2"/>
    <dgm:cxn modelId="{1A2CF3F3-8A65-4DCF-91E3-BFB09E5FFEF7}" type="presParOf" srcId="{9D3F5998-F465-41A6-90C3-52CA3E81C950}" destId="{6DB98FAE-8FA4-446F-AA1A-590336A5E16A}" srcOrd="2" destOrd="0" presId="urn:microsoft.com/office/officeart/2005/8/layout/lProcess2"/>
    <dgm:cxn modelId="{1EAE00CD-C752-4D87-B083-202C183D0FA9}" type="presParOf" srcId="{6DB98FAE-8FA4-446F-AA1A-590336A5E16A}" destId="{A20B9FCD-1A45-4242-BCAC-4FA2338E4DC9}" srcOrd="0" destOrd="0" presId="urn:microsoft.com/office/officeart/2005/8/layout/lProcess2"/>
    <dgm:cxn modelId="{3C1A0B43-20E1-41DA-8943-A7BC2BC07ADC}" type="presParOf" srcId="{A20B9FCD-1A45-4242-BCAC-4FA2338E4DC9}" destId="{049BA35E-AC9B-4C2A-9170-6AC8B0786D22}" srcOrd="0" destOrd="0" presId="urn:microsoft.com/office/officeart/2005/8/layout/lProcess2"/>
    <dgm:cxn modelId="{9824D87F-CD91-4CAC-B85C-13203BDF8893}" type="presParOf" srcId="{A20B9FCD-1A45-4242-BCAC-4FA2338E4DC9}" destId="{C63B8BFB-6282-4B7F-8EC2-D1CFDB401118}" srcOrd="1" destOrd="0" presId="urn:microsoft.com/office/officeart/2005/8/layout/lProcess2"/>
    <dgm:cxn modelId="{9FD76F35-AFCA-4235-B58D-F3CEBB7D0722}" type="presParOf" srcId="{A20B9FCD-1A45-4242-BCAC-4FA2338E4DC9}" destId="{80541F48-4AFC-417C-9469-A0D4CF7E8D63}" srcOrd="2" destOrd="0" presId="urn:microsoft.com/office/officeart/2005/8/layout/lProcess2"/>
    <dgm:cxn modelId="{DCA49691-6487-420C-B299-203748DFAFB6}" type="presParOf" srcId="{A20B9FCD-1A45-4242-BCAC-4FA2338E4DC9}" destId="{AB230EB4-D3C4-41A1-B4C9-E19B50554051}" srcOrd="3" destOrd="0" presId="urn:microsoft.com/office/officeart/2005/8/layout/lProcess2"/>
    <dgm:cxn modelId="{D7E6354E-9B3C-4669-8001-6F2DA8D1F6EB}" type="presParOf" srcId="{A20B9FCD-1A45-4242-BCAC-4FA2338E4DC9}" destId="{74D3C510-0E87-4191-A4DD-609A5471037B}" srcOrd="4" destOrd="0" presId="urn:microsoft.com/office/officeart/2005/8/layout/lProcess2"/>
    <dgm:cxn modelId="{991BAA6D-5A9E-454E-8A85-4977E805601D}" type="presParOf" srcId="{A20B9FCD-1A45-4242-BCAC-4FA2338E4DC9}" destId="{767BED50-4502-4BE7-BB78-B82B84A89B98}" srcOrd="5" destOrd="0" presId="urn:microsoft.com/office/officeart/2005/8/layout/lProcess2"/>
    <dgm:cxn modelId="{0FDB1413-CC18-4C17-AE21-435206073E6B}" type="presParOf" srcId="{A20B9FCD-1A45-4242-BCAC-4FA2338E4DC9}" destId="{08D20659-5694-4D64-B592-FBDB9986906F}" srcOrd="6" destOrd="0" presId="urn:microsoft.com/office/officeart/2005/8/layout/l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B319CF-FD67-477F-B31A-76528DF9518A}">
      <dsp:nvSpPr>
        <dsp:cNvPr id="0" name=""/>
        <dsp:cNvSpPr/>
      </dsp:nvSpPr>
      <dsp:spPr>
        <a:xfrm>
          <a:off x="-7090662" y="-1059712"/>
          <a:ext cx="8442440" cy="8442440"/>
        </a:xfrm>
        <a:prstGeom prst="blockArc">
          <a:avLst>
            <a:gd name="adj1" fmla="val 18900000"/>
            <a:gd name="adj2" fmla="val 2700000"/>
            <a:gd name="adj3" fmla="val 256"/>
          </a:avLst>
        </a:prstGeom>
        <a:noFill/>
        <a:ln w="25400"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41B550-5782-4C76-A434-F024776C729B}">
      <dsp:nvSpPr>
        <dsp:cNvPr id="0" name=""/>
        <dsp:cNvSpPr/>
      </dsp:nvSpPr>
      <dsp:spPr>
        <a:xfrm>
          <a:off x="870767" y="516268"/>
          <a:ext cx="7826705" cy="147687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latin typeface="Calibri" panose="020F0502020204030204" pitchFamily="34" charset="0"/>
            </a:rPr>
            <a:t>Ülkenin ulusal ve uluslararası hedefleri doğrultusunda, küçük ve orta ölçekli işletmelerin ekonomideki paylarının ve etkinliklerinin arttırılması, rekabet güçlerinin ve sağladıkları katma değerin yükseltilmesi amacıyla hazırlayacakları projelerin desteklenmesi</a:t>
          </a:r>
          <a:endParaRPr lang="tr-TR" sz="1800" kern="1200" dirty="0">
            <a:latin typeface="Calibri" panose="020F0502020204030204" pitchFamily="34" charset="0"/>
          </a:endParaRPr>
        </a:p>
      </dsp:txBody>
      <dsp:txXfrm>
        <a:off x="870767" y="516268"/>
        <a:ext cx="7826705" cy="1476879"/>
      </dsp:txXfrm>
    </dsp:sp>
    <dsp:sp modelId="{882F63DE-81B1-41E6-B86D-E2BBDC4D4B8C}">
      <dsp:nvSpPr>
        <dsp:cNvPr id="0" name=""/>
        <dsp:cNvSpPr/>
      </dsp:nvSpPr>
      <dsp:spPr>
        <a:xfrm>
          <a:off x="86574" y="470515"/>
          <a:ext cx="1568385" cy="1568385"/>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CC06241-2FB9-4486-9A64-6B590F4EC0EE}">
      <dsp:nvSpPr>
        <dsp:cNvPr id="0" name=""/>
        <dsp:cNvSpPr/>
      </dsp:nvSpPr>
      <dsp:spPr>
        <a:xfrm>
          <a:off x="1326854" y="2336179"/>
          <a:ext cx="7370618" cy="1601183"/>
        </a:xfrm>
        <a:prstGeom prst="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ts val="0"/>
            </a:spcAft>
          </a:pPr>
          <a:r>
            <a:rPr lang="tr-TR" altLang="tr-TR" sz="1800" b="1" kern="1200" dirty="0" smtClean="0">
              <a:latin typeface="Calibri" panose="020F0502020204030204" pitchFamily="34" charset="0"/>
            </a:rPr>
            <a:t>-</a:t>
          </a:r>
          <a:r>
            <a:rPr lang="tr-TR" altLang="tr-TR" sz="1800" kern="1200" dirty="0" smtClean="0">
              <a:latin typeface="Calibri" panose="020F0502020204030204" pitchFamily="34" charset="0"/>
            </a:rPr>
            <a:t> Proje esaslı</a:t>
          </a:r>
        </a:p>
        <a:p>
          <a:pPr lvl="0" algn="l" defTabSz="800100">
            <a:lnSpc>
              <a:spcPct val="90000"/>
            </a:lnSpc>
            <a:spcBef>
              <a:spcPct val="0"/>
            </a:spcBef>
            <a:spcAft>
              <a:spcPts val="0"/>
            </a:spcAft>
          </a:pPr>
          <a:r>
            <a:rPr lang="tr-TR" altLang="tr-TR" sz="1800" b="1" kern="1200" dirty="0" smtClean="0">
              <a:solidFill>
                <a:schemeClr val="bg1"/>
              </a:solidFill>
              <a:latin typeface="Calibri" panose="020F0502020204030204" pitchFamily="34" charset="0"/>
            </a:rPr>
            <a:t>- </a:t>
          </a:r>
          <a:r>
            <a:rPr lang="tr-TR" altLang="tr-TR" sz="1800" kern="1200" dirty="0" smtClean="0">
              <a:latin typeface="Calibri" panose="020F0502020204030204" pitchFamily="34" charset="0"/>
            </a:rPr>
            <a:t>KOSGEB kurumsal internet sayfasında ilan edilen Proje Teklif  Çağrılarına uygun konularda sunulan projeler desteklenir </a:t>
          </a:r>
        </a:p>
        <a:p>
          <a:pPr lvl="0" algn="l" defTabSz="800100">
            <a:lnSpc>
              <a:spcPct val="90000"/>
            </a:lnSpc>
            <a:spcBef>
              <a:spcPct val="0"/>
            </a:spcBef>
            <a:spcAft>
              <a:spcPts val="0"/>
            </a:spcAft>
          </a:pPr>
          <a:r>
            <a:rPr lang="tr-TR" sz="1800" kern="1200" dirty="0" smtClean="0">
              <a:latin typeface="Calibri" panose="020F0502020204030204" pitchFamily="34" charset="0"/>
            </a:rPr>
            <a:t>- Başvuru koşulları ve tarihleri  </a:t>
          </a:r>
          <a:r>
            <a:rPr lang="tr-TR" altLang="tr-TR" sz="1800" kern="1200" dirty="0" smtClean="0">
              <a:latin typeface="Calibri" panose="020F0502020204030204" pitchFamily="34" charset="0"/>
            </a:rPr>
            <a:t>Proje Teklif  </a:t>
          </a:r>
          <a:r>
            <a:rPr lang="tr-TR" sz="1800" kern="1200" dirty="0" smtClean="0">
              <a:latin typeface="Calibri" panose="020F0502020204030204" pitchFamily="34" charset="0"/>
            </a:rPr>
            <a:t>Çağrısında belirtilir</a:t>
          </a:r>
        </a:p>
        <a:p>
          <a:pPr lvl="0" algn="l" defTabSz="800100">
            <a:lnSpc>
              <a:spcPct val="90000"/>
            </a:lnSpc>
            <a:spcBef>
              <a:spcPct val="0"/>
            </a:spcBef>
            <a:spcAft>
              <a:spcPts val="0"/>
            </a:spcAft>
          </a:pPr>
          <a:r>
            <a:rPr lang="tr-TR" sz="1800" kern="1200" dirty="0" smtClean="0">
              <a:latin typeface="Calibri" panose="020F0502020204030204" pitchFamily="34" charset="0"/>
            </a:rPr>
            <a:t>- Başvurular Kurullar tarafından değerlendirilir ve Çağrı bütçesi dahilinde en yüksek puanlı proje başvuruları desteklenir</a:t>
          </a:r>
          <a:endParaRPr lang="tr-TR" sz="1800" kern="1200" dirty="0">
            <a:latin typeface="Calibri" panose="020F0502020204030204" pitchFamily="34" charset="0"/>
          </a:endParaRPr>
        </a:p>
      </dsp:txBody>
      <dsp:txXfrm>
        <a:off x="1326854" y="2336179"/>
        <a:ext cx="7370618" cy="1601183"/>
      </dsp:txXfrm>
    </dsp:sp>
    <dsp:sp modelId="{D29283C0-076E-4AFD-AFC0-C1A75285C38C}">
      <dsp:nvSpPr>
        <dsp:cNvPr id="0" name=""/>
        <dsp:cNvSpPr/>
      </dsp:nvSpPr>
      <dsp:spPr>
        <a:xfrm>
          <a:off x="542661" y="2352578"/>
          <a:ext cx="1568385" cy="1568385"/>
        </a:xfrm>
        <a:prstGeom prst="ellipse">
          <a:avLst/>
        </a:prstGeom>
        <a:solidFill>
          <a:schemeClr val="lt1">
            <a:hueOff val="0"/>
            <a:satOff val="0"/>
            <a:lumOff val="0"/>
            <a:alphaOff val="0"/>
          </a:schemeClr>
        </a:solidFill>
        <a:ln w="25400" cap="flat" cmpd="sng" algn="ctr">
          <a:solidFill>
            <a:schemeClr val="accent4">
              <a:hueOff val="-2232385"/>
              <a:satOff val="13449"/>
              <a:lumOff val="1078"/>
              <a:alphaOff val="0"/>
            </a:schemeClr>
          </a:solidFill>
          <a:prstDash val="solid"/>
        </a:ln>
        <a:effectLst/>
      </dsp:spPr>
      <dsp:style>
        <a:lnRef idx="2">
          <a:scrgbClr r="0" g="0" b="0"/>
        </a:lnRef>
        <a:fillRef idx="1">
          <a:scrgbClr r="0" g="0" b="0"/>
        </a:fillRef>
        <a:effectRef idx="0">
          <a:scrgbClr r="0" g="0" b="0"/>
        </a:effectRef>
        <a:fontRef idx="minor"/>
      </dsp:style>
    </dsp:sp>
    <dsp:sp modelId="{0FDDD9FA-A991-4B90-B177-F43F7E985F03}">
      <dsp:nvSpPr>
        <dsp:cNvPr id="0" name=""/>
        <dsp:cNvSpPr/>
      </dsp:nvSpPr>
      <dsp:spPr>
        <a:xfrm>
          <a:off x="870767" y="4300105"/>
          <a:ext cx="7826705" cy="1437456"/>
        </a:xfrm>
        <a:prstGeom prst="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925" tIns="45720" rIns="45720" bIns="45720" numCol="1" spcCol="1270" anchor="ctr" anchorCtr="0">
          <a:noAutofit/>
        </a:bodyPr>
        <a:lstStyle/>
        <a:p>
          <a:pPr lvl="0" algn="l" defTabSz="800100">
            <a:lnSpc>
              <a:spcPct val="90000"/>
            </a:lnSpc>
            <a:spcBef>
              <a:spcPct val="0"/>
            </a:spcBef>
            <a:spcAft>
              <a:spcPct val="35000"/>
            </a:spcAft>
          </a:pPr>
          <a:r>
            <a:rPr lang="tr-TR" altLang="tr-TR" sz="1800" kern="1200" dirty="0" smtClean="0">
              <a:solidFill>
                <a:schemeClr val="bg1"/>
              </a:solidFill>
              <a:latin typeface="Calibri" panose="020F0502020204030204" pitchFamily="34" charset="0"/>
            </a:rPr>
            <a:t>Proje Teklif Çağrısı</a:t>
          </a:r>
          <a:r>
            <a:rPr lang="tr-TR" altLang="tr-TR" sz="1800" kern="1200" smtClean="0">
              <a:solidFill>
                <a:schemeClr val="bg1"/>
              </a:solidFill>
              <a:latin typeface="Calibri" panose="020F0502020204030204" pitchFamily="34" charset="0"/>
            </a:rPr>
            <a:t>, Kalkınma Planları ve Yıllık Programlarda belirlenen hedefler ile stratejik dokümanlardaki öncelikler dikkate alınarak ilgili Başkanlık Birimi koordinasyonunda hazırlanır.</a:t>
          </a:r>
          <a:endParaRPr lang="tr-TR" sz="1800" kern="1200" dirty="0">
            <a:solidFill>
              <a:schemeClr val="bg1"/>
            </a:solidFill>
            <a:latin typeface="Calibri" panose="020F0502020204030204" pitchFamily="34" charset="0"/>
          </a:endParaRPr>
        </a:p>
      </dsp:txBody>
      <dsp:txXfrm>
        <a:off x="870767" y="4300105"/>
        <a:ext cx="7826705" cy="1437456"/>
      </dsp:txXfrm>
    </dsp:sp>
    <dsp:sp modelId="{2CB88D7E-291D-40E0-BDAB-8D3C269836D1}">
      <dsp:nvSpPr>
        <dsp:cNvPr id="0" name=""/>
        <dsp:cNvSpPr/>
      </dsp:nvSpPr>
      <dsp:spPr>
        <a:xfrm>
          <a:off x="86574" y="4234640"/>
          <a:ext cx="1568385" cy="1568385"/>
        </a:xfrm>
        <a:prstGeom prst="ellipse">
          <a:avLst/>
        </a:prstGeom>
        <a:solidFill>
          <a:schemeClr val="lt1">
            <a:hueOff val="0"/>
            <a:satOff val="0"/>
            <a:lumOff val="0"/>
            <a:alphaOff val="0"/>
          </a:schemeClr>
        </a:solidFill>
        <a:ln w="25400" cap="flat" cmpd="sng" algn="ctr">
          <a:solidFill>
            <a:schemeClr val="accent4">
              <a:hueOff val="-4464770"/>
              <a:satOff val="26899"/>
              <a:lumOff val="2156"/>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77F5AB-2CEE-4F8C-959B-5B178316B511}">
      <dsp:nvSpPr>
        <dsp:cNvPr id="0" name=""/>
        <dsp:cNvSpPr/>
      </dsp:nvSpPr>
      <dsp:spPr>
        <a:xfrm rot="10800000">
          <a:off x="0" y="160560"/>
          <a:ext cx="5451239" cy="604271"/>
        </a:xfrm>
        <a:prstGeom prst="homePlat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121920" rIns="227584" bIns="121920" numCol="1" spcCol="1270" anchor="ctr" anchorCtr="0">
          <a:noAutofit/>
        </a:bodyPr>
        <a:lstStyle/>
        <a:p>
          <a:pPr lvl="0" algn="ctr" defTabSz="1422400">
            <a:lnSpc>
              <a:spcPct val="90000"/>
            </a:lnSpc>
            <a:spcBef>
              <a:spcPct val="0"/>
            </a:spcBef>
            <a:spcAft>
              <a:spcPct val="35000"/>
            </a:spcAft>
          </a:pPr>
          <a:r>
            <a:rPr lang="tr-TR" sz="3200" b="1" kern="1800" spc="800" baseline="0" dirty="0" smtClean="0">
              <a:effectLst>
                <a:outerShdw blurRad="38100" dist="38100" dir="2700000" algn="tl">
                  <a:srgbClr val="000000">
                    <a:alpha val="43137"/>
                  </a:srgbClr>
                </a:outerShdw>
              </a:effectLst>
              <a:latin typeface="Calibri" panose="020F0502020204030204" pitchFamily="34" charset="0"/>
            </a:rPr>
            <a:t>PROJE</a:t>
          </a:r>
          <a:endParaRPr lang="tr-TR" sz="1800" b="1" kern="1800" spc="800" baseline="0" dirty="0">
            <a:effectLst>
              <a:outerShdw blurRad="38100" dist="38100" dir="2700000" algn="tl">
                <a:srgbClr val="000000">
                  <a:alpha val="43137"/>
                </a:srgbClr>
              </a:outerShdw>
            </a:effectLst>
            <a:latin typeface="Calibri" panose="020F0502020204030204" pitchFamily="34" charset="0"/>
          </a:endParaRPr>
        </a:p>
      </dsp:txBody>
      <dsp:txXfrm rot="10800000">
        <a:off x="151068" y="160560"/>
        <a:ext cx="5300171" cy="604271"/>
      </dsp:txXfrm>
    </dsp:sp>
    <dsp:sp modelId="{0D070729-688A-48C2-84F5-F3A53F381632}">
      <dsp:nvSpPr>
        <dsp:cNvPr id="0" name=""/>
        <dsp:cNvSpPr/>
      </dsp:nvSpPr>
      <dsp:spPr>
        <a:xfrm>
          <a:off x="0" y="1235"/>
          <a:ext cx="1041390" cy="922922"/>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9000" r="-29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BBC37063-0DA6-43C1-BBF2-9E8FA3026DBF}">
      <dsp:nvSpPr>
        <dsp:cNvPr id="0" name=""/>
        <dsp:cNvSpPr/>
      </dsp:nvSpPr>
      <dsp:spPr>
        <a:xfrm rot="10800000">
          <a:off x="982732" y="1104537"/>
          <a:ext cx="4306394" cy="604271"/>
        </a:xfrm>
        <a:prstGeom prst="homePlat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Belirli bir yerde</a:t>
          </a:r>
          <a:endParaRPr lang="tr-TR" sz="2000" kern="1200" dirty="0">
            <a:latin typeface="Calibri" panose="020F0502020204030204" pitchFamily="34" charset="0"/>
          </a:endParaRPr>
        </a:p>
      </dsp:txBody>
      <dsp:txXfrm rot="10800000">
        <a:off x="1133800" y="1104537"/>
        <a:ext cx="4155326" cy="604271"/>
      </dsp:txXfrm>
    </dsp:sp>
    <dsp:sp modelId="{F52B45A2-5E3B-4EAC-BD1B-6DE273906622}">
      <dsp:nvSpPr>
        <dsp:cNvPr id="0" name=""/>
        <dsp:cNvSpPr/>
      </dsp:nvSpPr>
      <dsp:spPr>
        <a:xfrm>
          <a:off x="806873" y="1104537"/>
          <a:ext cx="604271" cy="604271"/>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1000" b="-1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4BA93ACD-59E8-491B-8B1E-C01DDF070C62}">
      <dsp:nvSpPr>
        <dsp:cNvPr id="0" name=""/>
        <dsp:cNvSpPr/>
      </dsp:nvSpPr>
      <dsp:spPr>
        <a:xfrm rot="10800000">
          <a:off x="982732" y="1889189"/>
          <a:ext cx="4306394" cy="604271"/>
        </a:xfrm>
        <a:prstGeom prst="homePlat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Belirli bir zaman ve bütçe çerçevesinde,</a:t>
          </a:r>
          <a:endParaRPr lang="tr-TR" sz="2000" kern="1200" dirty="0">
            <a:latin typeface="Calibri" panose="020F0502020204030204" pitchFamily="34" charset="0"/>
          </a:endParaRPr>
        </a:p>
      </dsp:txBody>
      <dsp:txXfrm rot="10800000">
        <a:off x="1133800" y="1889189"/>
        <a:ext cx="4155326" cy="604271"/>
      </dsp:txXfrm>
    </dsp:sp>
    <dsp:sp modelId="{CEFD3D77-2753-4649-84CB-5CD075B3C3C9}">
      <dsp:nvSpPr>
        <dsp:cNvPr id="0" name=""/>
        <dsp:cNvSpPr/>
      </dsp:nvSpPr>
      <dsp:spPr>
        <a:xfrm>
          <a:off x="806873" y="1889189"/>
          <a:ext cx="604271" cy="604271"/>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D8DA4D04-AD36-469B-A02F-4F6D3DCF5F1F}">
      <dsp:nvSpPr>
        <dsp:cNvPr id="0" name=""/>
        <dsp:cNvSpPr/>
      </dsp:nvSpPr>
      <dsp:spPr>
        <a:xfrm rot="10800000">
          <a:off x="982732" y="2673841"/>
          <a:ext cx="4306394" cy="604271"/>
        </a:xfrm>
        <a:prstGeom prst="homePlate">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Bir başlama ve bitiş noktasına sahip,</a:t>
          </a:r>
          <a:endParaRPr lang="tr-TR" sz="2000" kern="1200" dirty="0">
            <a:latin typeface="Calibri" panose="020F0502020204030204" pitchFamily="34" charset="0"/>
          </a:endParaRPr>
        </a:p>
      </dsp:txBody>
      <dsp:txXfrm rot="10800000">
        <a:off x="1133800" y="2673841"/>
        <a:ext cx="4155326" cy="604271"/>
      </dsp:txXfrm>
    </dsp:sp>
    <dsp:sp modelId="{B87B4DA8-3B73-4FE6-AE2F-4E5FB5D5C8E4}">
      <dsp:nvSpPr>
        <dsp:cNvPr id="0" name=""/>
        <dsp:cNvSpPr/>
      </dsp:nvSpPr>
      <dsp:spPr>
        <a:xfrm>
          <a:off x="806873" y="2673841"/>
          <a:ext cx="604271" cy="604271"/>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6000" r="-26000"/>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 modelId="{52D6D131-F048-4C1B-8E03-3F44C167903F}">
      <dsp:nvSpPr>
        <dsp:cNvPr id="0" name=""/>
        <dsp:cNvSpPr/>
      </dsp:nvSpPr>
      <dsp:spPr>
        <a:xfrm rot="10800000">
          <a:off x="982732" y="3458492"/>
          <a:ext cx="4306394" cy="604271"/>
        </a:xfrm>
        <a:prstGeom prst="homePlate">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66467" tIns="76200" rIns="142240" bIns="76200" numCol="1" spcCol="1270" anchor="ctr" anchorCtr="0">
          <a:noAutofit/>
        </a:bodyPr>
        <a:lstStyle/>
        <a:p>
          <a:pPr lvl="0" algn="ctr" defTabSz="889000">
            <a:lnSpc>
              <a:spcPct val="90000"/>
            </a:lnSpc>
            <a:spcBef>
              <a:spcPct val="0"/>
            </a:spcBef>
            <a:spcAft>
              <a:spcPct val="35000"/>
            </a:spcAft>
          </a:pPr>
          <a:r>
            <a:rPr lang="tr-TR" sz="2000" b="1" kern="1200" dirty="0" smtClean="0">
              <a:latin typeface="Calibri" panose="020F0502020204030204" pitchFamily="34" charset="0"/>
            </a:rPr>
            <a:t>Hedeflenen belirli amaçların gerçekleştirilmesine</a:t>
          </a:r>
          <a:endParaRPr lang="tr-TR" sz="2000" kern="1200" dirty="0">
            <a:latin typeface="Calibri" panose="020F0502020204030204" pitchFamily="34" charset="0"/>
          </a:endParaRPr>
        </a:p>
      </dsp:txBody>
      <dsp:txXfrm rot="10800000">
        <a:off x="1133800" y="3458492"/>
        <a:ext cx="4155326" cy="604271"/>
      </dsp:txXfrm>
    </dsp:sp>
    <dsp:sp modelId="{20565E4D-4D2C-42E6-9EBF-69D86EAA0F49}">
      <dsp:nvSpPr>
        <dsp:cNvPr id="0" name=""/>
        <dsp:cNvSpPr/>
      </dsp:nvSpPr>
      <dsp:spPr>
        <a:xfrm>
          <a:off x="806873" y="3458492"/>
          <a:ext cx="604271" cy="604271"/>
        </a:xfrm>
        <a:prstGeom prst="ellipse">
          <a:avLst/>
        </a:prstGeom>
        <a:blipFill rotWithShape="1">
          <a:blip xmlns:r="http://schemas.openxmlformats.org/officeDocument/2006/relationships" r:embed="rId5"/>
          <a:stretch>
            <a:fillRect/>
          </a:stretch>
        </a:blip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05BCFF-F8F0-4770-8186-19F169DB4BF8}">
      <dsp:nvSpPr>
        <dsp:cNvPr id="0" name=""/>
        <dsp:cNvSpPr/>
      </dsp:nvSpPr>
      <dsp:spPr>
        <a:xfrm>
          <a:off x="0" y="272500"/>
          <a:ext cx="6864424" cy="187425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2756" tIns="354076" rIns="532756" bIns="170688" numCol="1" spcCol="1270" anchor="t" anchorCtr="0">
          <a:noAutofit/>
        </a:bodyPr>
        <a:lstStyle/>
        <a:p>
          <a:pPr marL="228600" lvl="1" indent="-228600" algn="just" defTabSz="1066800">
            <a:lnSpc>
              <a:spcPct val="90000"/>
            </a:lnSpc>
            <a:spcBef>
              <a:spcPct val="0"/>
            </a:spcBef>
            <a:spcAft>
              <a:spcPct val="15000"/>
            </a:spcAft>
            <a:buChar char="••"/>
          </a:pPr>
          <a:r>
            <a:rPr lang="tr-TR" sz="2400" kern="1200" dirty="0" smtClean="0">
              <a:solidFill>
                <a:srgbClr val="006597"/>
              </a:solidFill>
              <a:latin typeface="Calibri" panose="020F0502020204030204" pitchFamily="34" charset="0"/>
            </a:rPr>
            <a:t>Ana faaliyet kodu NACE REV 2 sınıflamasına göre imalat sanayi sektörlerinde yer alan küçük ve orta ölçekli işletmeler başvurabilecektir.</a:t>
          </a:r>
          <a:endParaRPr lang="tr-TR" sz="2400" kern="1200" dirty="0">
            <a:solidFill>
              <a:srgbClr val="006597"/>
            </a:solidFill>
            <a:latin typeface="Calibri" panose="020F0502020204030204" pitchFamily="34" charset="0"/>
          </a:endParaRPr>
        </a:p>
      </dsp:txBody>
      <dsp:txXfrm>
        <a:off x="0" y="272500"/>
        <a:ext cx="6864424" cy="1874250"/>
      </dsp:txXfrm>
    </dsp:sp>
    <dsp:sp modelId="{B6652A64-CCB2-4FB5-B049-8CA236FED3C1}">
      <dsp:nvSpPr>
        <dsp:cNvPr id="0" name=""/>
        <dsp:cNvSpPr/>
      </dsp:nvSpPr>
      <dsp:spPr>
        <a:xfrm>
          <a:off x="343221" y="21579"/>
          <a:ext cx="4805096" cy="5018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621" tIns="0" rIns="181621"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Hedef Sektör</a:t>
          </a:r>
          <a:endParaRPr lang="tr-TR" sz="2400" b="1" kern="1200" dirty="0">
            <a:latin typeface="Calibri" panose="020F0502020204030204" pitchFamily="34" charset="0"/>
          </a:endParaRPr>
        </a:p>
      </dsp:txBody>
      <dsp:txXfrm>
        <a:off x="367719" y="46077"/>
        <a:ext cx="4756100" cy="452844"/>
      </dsp:txXfrm>
    </dsp:sp>
    <dsp:sp modelId="{D859D08B-A940-4371-8F70-A29CB808EC78}">
      <dsp:nvSpPr>
        <dsp:cNvPr id="0" name=""/>
        <dsp:cNvSpPr/>
      </dsp:nvSpPr>
      <dsp:spPr>
        <a:xfrm>
          <a:off x="0" y="2508494"/>
          <a:ext cx="6864424" cy="1552950"/>
        </a:xfrm>
        <a:prstGeom prst="rect">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2756" tIns="354076" rIns="532756" bIns="170688" numCol="1" spcCol="1270" anchor="t" anchorCtr="0">
          <a:noAutofit/>
        </a:bodyPr>
        <a:lstStyle/>
        <a:p>
          <a:pPr marL="228600" lvl="1" indent="-228600" algn="just" defTabSz="1066800">
            <a:lnSpc>
              <a:spcPct val="90000"/>
            </a:lnSpc>
            <a:spcBef>
              <a:spcPct val="0"/>
            </a:spcBef>
            <a:spcAft>
              <a:spcPct val="15000"/>
            </a:spcAft>
            <a:buChar char="••"/>
          </a:pPr>
          <a:r>
            <a:rPr lang="tr-TR" sz="2400" kern="1200" dirty="0" smtClean="0">
              <a:solidFill>
                <a:srgbClr val="006597"/>
              </a:solidFill>
              <a:latin typeface="Calibri" panose="020F0502020204030204" pitchFamily="34" charset="0"/>
            </a:rPr>
            <a:t>KOSGEB Veri Tabanında kayıtlı, KOBİ Beyannamesi onaylı küçük ve orta ölçekli işletmeler başvurabilecektir.</a:t>
          </a:r>
          <a:endParaRPr lang="tr-TR" sz="2400" kern="1200" dirty="0">
            <a:solidFill>
              <a:srgbClr val="006597"/>
            </a:solidFill>
            <a:latin typeface="Calibri" panose="020F0502020204030204" pitchFamily="34" charset="0"/>
          </a:endParaRPr>
        </a:p>
      </dsp:txBody>
      <dsp:txXfrm>
        <a:off x="0" y="2508494"/>
        <a:ext cx="6864424" cy="1552950"/>
      </dsp:txXfrm>
    </dsp:sp>
    <dsp:sp modelId="{2D7F74C6-9C82-4EC5-A37B-B2F915BF3F9C}">
      <dsp:nvSpPr>
        <dsp:cNvPr id="0" name=""/>
        <dsp:cNvSpPr/>
      </dsp:nvSpPr>
      <dsp:spPr>
        <a:xfrm>
          <a:off x="343221" y="2238550"/>
          <a:ext cx="4805096" cy="501840"/>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1621" tIns="0" rIns="181621"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Ölçek</a:t>
          </a:r>
          <a:endParaRPr lang="tr-TR" sz="2400" kern="1200" dirty="0">
            <a:latin typeface="Calibri" panose="020F0502020204030204" pitchFamily="34" charset="0"/>
          </a:endParaRPr>
        </a:p>
      </dsp:txBody>
      <dsp:txXfrm>
        <a:off x="367719" y="2263048"/>
        <a:ext cx="4756100" cy="4528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97B0DA-3BFA-40F9-8893-17FEB3E4E1D7}">
      <dsp:nvSpPr>
        <dsp:cNvPr id="0" name=""/>
        <dsp:cNvSpPr/>
      </dsp:nvSpPr>
      <dsp:spPr>
        <a:xfrm rot="5400000">
          <a:off x="4934521" y="-2029036"/>
          <a:ext cx="748208"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En az </a:t>
          </a:r>
          <a:r>
            <a:rPr lang="tr-TR" sz="2000" b="1" kern="1200" dirty="0" smtClean="0">
              <a:latin typeface="Calibri" panose="020F0502020204030204" pitchFamily="34" charset="0"/>
            </a:rPr>
            <a:t>8</a:t>
          </a:r>
          <a:r>
            <a:rPr lang="tr-TR" sz="2000" b="0" kern="1200" dirty="0" smtClean="0">
              <a:latin typeface="Calibri" panose="020F0502020204030204" pitchFamily="34" charset="0"/>
            </a:rPr>
            <a:t> ay ve en fazla </a:t>
          </a:r>
          <a:r>
            <a:rPr lang="tr-TR" sz="2000" b="1" kern="1200" dirty="0" smtClean="0">
              <a:latin typeface="Calibri" panose="020F0502020204030204" pitchFamily="34" charset="0"/>
            </a:rPr>
            <a:t>12</a:t>
          </a:r>
          <a:r>
            <a:rPr lang="tr-TR" sz="2000" b="0" kern="1200" dirty="0" smtClean="0">
              <a:latin typeface="Calibri" panose="020F0502020204030204" pitchFamily="34" charset="0"/>
            </a:rPr>
            <a:t> aydır.</a:t>
          </a:r>
          <a:endParaRPr lang="tr-TR" sz="2000" b="0" kern="1200" dirty="0">
            <a:latin typeface="Calibri" panose="020F0502020204030204" pitchFamily="34" charset="0"/>
          </a:endParaRPr>
        </a:p>
      </dsp:txBody>
      <dsp:txXfrm rot="-5400000">
        <a:off x="2810449" y="131561"/>
        <a:ext cx="4959828" cy="675158"/>
      </dsp:txXfrm>
    </dsp:sp>
    <dsp:sp modelId="{40EC3308-C603-4EF4-AA6B-28A8A7FAFB9C}">
      <dsp:nvSpPr>
        <dsp:cNvPr id="0" name=""/>
        <dsp:cNvSpPr/>
      </dsp:nvSpPr>
      <dsp:spPr>
        <a:xfrm>
          <a:off x="0" y="1510"/>
          <a:ext cx="2810448"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Süresi</a:t>
          </a:r>
          <a:endParaRPr lang="tr-TR" sz="2200" kern="1200" dirty="0">
            <a:latin typeface="Calibri" panose="020F0502020204030204" pitchFamily="34" charset="0"/>
          </a:endParaRPr>
        </a:p>
      </dsp:txBody>
      <dsp:txXfrm>
        <a:off x="45656" y="47166"/>
        <a:ext cx="2719136" cy="843948"/>
      </dsp:txXfrm>
    </dsp:sp>
    <dsp:sp modelId="{B75DB9DE-49BD-47A4-90E2-9E218114F7B1}">
      <dsp:nvSpPr>
        <dsp:cNvPr id="0" name=""/>
        <dsp:cNvSpPr/>
      </dsp:nvSpPr>
      <dsp:spPr>
        <a:xfrm rot="5400000">
          <a:off x="4793858" y="-1002621"/>
          <a:ext cx="1019164"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0" kern="1200" dirty="0" smtClean="0">
              <a:latin typeface="Calibri" panose="020F0502020204030204" pitchFamily="34" charset="0"/>
            </a:rPr>
            <a:t>Toplam*               </a:t>
          </a:r>
          <a:r>
            <a:rPr lang="tr-TR" sz="2000" b="0" kern="1200" dirty="0" smtClean="0">
              <a:latin typeface="Calibri" panose="020F0502020204030204" pitchFamily="34" charset="0"/>
            </a:rPr>
            <a:t>: </a:t>
          </a:r>
          <a:r>
            <a:rPr lang="tr-TR" sz="2000" b="1" kern="1200" dirty="0" smtClean="0">
              <a:latin typeface="Calibri" panose="020F0502020204030204" pitchFamily="34" charset="0"/>
            </a:rPr>
            <a:t>1.500.000 TL</a:t>
          </a:r>
          <a:endParaRPr lang="tr-TR" sz="2000" b="0" kern="1200" dirty="0">
            <a:latin typeface="Calibri" panose="020F0502020204030204" pitchFamily="34" charset="0"/>
          </a:endParaRPr>
        </a:p>
      </dsp:txBody>
      <dsp:txXfrm rot="-5400000">
        <a:off x="2807704" y="1033284"/>
        <a:ext cx="4941723" cy="919662"/>
      </dsp:txXfrm>
    </dsp:sp>
    <dsp:sp modelId="{FB89AF50-1DE1-4183-8C68-8CC1D2D5D164}">
      <dsp:nvSpPr>
        <dsp:cNvPr id="0" name=""/>
        <dsp:cNvSpPr/>
      </dsp:nvSpPr>
      <dsp:spPr>
        <a:xfrm>
          <a:off x="0" y="1025485"/>
          <a:ext cx="2807704" cy="93526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Proje Destek Üst Limiti</a:t>
          </a:r>
          <a:endParaRPr lang="tr-TR" sz="2200" kern="1200" dirty="0">
            <a:latin typeface="Calibri" panose="020F0502020204030204" pitchFamily="34" charset="0"/>
          </a:endParaRPr>
        </a:p>
      </dsp:txBody>
      <dsp:txXfrm>
        <a:off x="45656" y="1071141"/>
        <a:ext cx="2716392" cy="843948"/>
      </dsp:txXfrm>
    </dsp:sp>
    <dsp:sp modelId="{D7DBAC85-9DF9-4382-82BE-08F3C2096AE6}">
      <dsp:nvSpPr>
        <dsp:cNvPr id="0" name=""/>
        <dsp:cNvSpPr/>
      </dsp:nvSpPr>
      <dsp:spPr>
        <a:xfrm rot="5400000">
          <a:off x="4701529" y="234435"/>
          <a:ext cx="1219070" cy="4991474"/>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rtl="0">
            <a:lnSpc>
              <a:spcPct val="90000"/>
            </a:lnSpc>
            <a:spcBef>
              <a:spcPct val="0"/>
            </a:spcBef>
            <a:spcAft>
              <a:spcPct val="15000"/>
            </a:spcAft>
            <a:buChar char="••"/>
          </a:pPr>
          <a:r>
            <a:rPr lang="tr-TR" sz="2000" b="1" kern="1200" dirty="0" smtClean="0">
              <a:latin typeface="Calibri" panose="020F0502020204030204" pitchFamily="34" charset="0"/>
            </a:rPr>
            <a:t>% 85 </a:t>
          </a:r>
          <a:r>
            <a:rPr lang="tr-TR" sz="2000" b="0" kern="1200" dirty="0" smtClean="0">
              <a:latin typeface="Calibri" panose="020F0502020204030204" pitchFamily="34" charset="0"/>
            </a:rPr>
            <a:t>(Bu oran üzerinden hesaplanacak desteğin % 100’ü  Teminat karşılığı geri ödemeli destek olarak ödenir.) </a:t>
          </a:r>
          <a:endParaRPr lang="tr-TR" sz="2000" b="0" kern="1200" dirty="0"/>
        </a:p>
      </dsp:txBody>
      <dsp:txXfrm rot="-5400000">
        <a:off x="2815327" y="2180147"/>
        <a:ext cx="4931964" cy="1100050"/>
      </dsp:txXfrm>
    </dsp:sp>
    <dsp:sp modelId="{C02390CC-DD0E-403A-9606-FB371A718FF3}">
      <dsp:nvSpPr>
        <dsp:cNvPr id="0" name=""/>
        <dsp:cNvSpPr/>
      </dsp:nvSpPr>
      <dsp:spPr>
        <a:xfrm>
          <a:off x="0" y="2049460"/>
          <a:ext cx="2807704" cy="126741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Destek Oranı</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61870" y="2111330"/>
        <a:ext cx="2683964" cy="1143678"/>
      </dsp:txXfrm>
    </dsp:sp>
    <dsp:sp modelId="{7645A999-5E85-487A-86B9-94CEDC09CCFF}">
      <dsp:nvSpPr>
        <dsp:cNvPr id="0" name=""/>
        <dsp:cNvSpPr/>
      </dsp:nvSpPr>
      <dsp:spPr>
        <a:xfrm rot="5400000">
          <a:off x="4967064" y="1242473"/>
          <a:ext cx="683121" cy="4996353"/>
        </a:xfrm>
        <a:prstGeom prst="round2Same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889000">
            <a:lnSpc>
              <a:spcPct val="90000"/>
            </a:lnSpc>
            <a:spcBef>
              <a:spcPct val="0"/>
            </a:spcBef>
            <a:spcAft>
              <a:spcPct val="15000"/>
            </a:spcAft>
            <a:buChar char="••"/>
          </a:pPr>
          <a:r>
            <a:rPr lang="tr-TR" sz="2000" b="1" kern="1200" dirty="0" smtClean="0">
              <a:latin typeface="Calibri" panose="020F0502020204030204" pitchFamily="34" charset="0"/>
            </a:rPr>
            <a:t>% 50</a:t>
          </a:r>
          <a:endParaRPr lang="tr-TR" sz="2000" b="1" kern="1200" dirty="0">
            <a:latin typeface="Calibri" panose="020F0502020204030204" pitchFamily="34" charset="0"/>
          </a:endParaRPr>
        </a:p>
      </dsp:txBody>
      <dsp:txXfrm rot="-5400000">
        <a:off x="2810449" y="3432436"/>
        <a:ext cx="4963006" cy="616427"/>
      </dsp:txXfrm>
    </dsp:sp>
    <dsp:sp modelId="{ABFF423B-3A91-45E9-BD8F-50702C10D20C}">
      <dsp:nvSpPr>
        <dsp:cNvPr id="0" name=""/>
        <dsp:cNvSpPr/>
      </dsp:nvSpPr>
      <dsp:spPr>
        <a:xfrm>
          <a:off x="0" y="3363641"/>
          <a:ext cx="2810448" cy="75401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a:lnSpc>
              <a:spcPct val="90000"/>
            </a:lnSpc>
            <a:spcBef>
              <a:spcPct val="0"/>
            </a:spcBef>
            <a:spcAft>
              <a:spcPct val="35000"/>
            </a:spcAft>
          </a:pPr>
          <a:r>
            <a:rPr lang="tr-TR" sz="2200" b="1" kern="1200" dirty="0" smtClean="0">
              <a:latin typeface="Calibri" panose="020F0502020204030204" pitchFamily="34" charset="0"/>
            </a:rPr>
            <a:t>Erken Ödeme</a:t>
          </a:r>
          <a:r>
            <a:rPr lang="tr-TR" sz="2200" b="1" kern="1200" baseline="30000" dirty="0" smtClean="0">
              <a:latin typeface="Calibri" panose="020F0502020204030204" pitchFamily="34" charset="0"/>
            </a:rPr>
            <a:t>***</a:t>
          </a:r>
          <a:endParaRPr lang="tr-TR" sz="2200" b="1" kern="1200" baseline="30000" dirty="0">
            <a:latin typeface="Calibri" panose="020F0502020204030204" pitchFamily="34" charset="0"/>
          </a:endParaRPr>
        </a:p>
      </dsp:txBody>
      <dsp:txXfrm>
        <a:off x="36808" y="3400449"/>
        <a:ext cx="2736832" cy="6804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A6426-417A-44B0-B01F-9285AB84F1CB}">
      <dsp:nvSpPr>
        <dsp:cNvPr id="0" name=""/>
        <dsp:cNvSpPr/>
      </dsp:nvSpPr>
      <dsp:spPr>
        <a:xfrm>
          <a:off x="0" y="0"/>
          <a:ext cx="7697331" cy="5010363"/>
        </a:xfrm>
        <a:prstGeom prst="roundRect">
          <a:avLst>
            <a:gd name="adj" fmla="val 10000"/>
          </a:avLst>
        </a:prstGeom>
        <a:solidFill>
          <a:schemeClr val="accent2">
            <a:tint val="40000"/>
            <a:hueOff val="0"/>
            <a:satOff val="0"/>
            <a:lumOff val="0"/>
            <a:alphaOff val="0"/>
          </a:schemeClr>
        </a:solidFill>
        <a:ln>
          <a:noFill/>
        </a:ln>
        <a:effectLst>
          <a:outerShdw blurRad="40000" dist="23000" dir="5400000" rotWithShape="0">
            <a:srgbClr val="000000">
              <a:alpha val="35000"/>
            </a:srgbClr>
          </a:outerShdw>
        </a:effectLst>
      </dsp:spPr>
      <dsp:style>
        <a:lnRef idx="0">
          <a:scrgbClr r="0" g="0" b="0"/>
        </a:lnRef>
        <a:fillRef idx="1">
          <a:scrgbClr r="0" g="0" b="0"/>
        </a:fillRef>
        <a:effectRef idx="2">
          <a:scrgbClr r="0" g="0" b="0"/>
        </a:effectRef>
        <a:fontRef idx="minor"/>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tr-TR" sz="3600" b="1" kern="1200" dirty="0" smtClean="0">
              <a:effectLst>
                <a:outerShdw blurRad="38100" dist="38100" dir="2700000" algn="tl">
                  <a:srgbClr val="000000">
                    <a:alpha val="43137"/>
                  </a:srgbClr>
                </a:outerShdw>
              </a:effectLst>
              <a:latin typeface="Calibri" panose="020F0502020204030204" pitchFamily="34" charset="0"/>
            </a:rPr>
            <a:t>UYGUN PROJE KONULARI </a:t>
          </a:r>
          <a:endParaRPr lang="tr-TR" sz="3600" b="1" kern="1200" dirty="0">
            <a:effectLst>
              <a:outerShdw blurRad="38100" dist="38100" dir="2700000" algn="tl">
                <a:srgbClr val="000000">
                  <a:alpha val="43137"/>
                </a:srgbClr>
              </a:outerShdw>
            </a:effectLst>
            <a:latin typeface="Calibri" panose="020F0502020204030204" pitchFamily="34" charset="0"/>
          </a:endParaRPr>
        </a:p>
      </dsp:txBody>
      <dsp:txXfrm>
        <a:off x="0" y="0"/>
        <a:ext cx="7697331" cy="1503108"/>
      </dsp:txXfrm>
    </dsp:sp>
    <dsp:sp modelId="{049BA35E-AC9B-4C2A-9170-6AC8B0786D22}">
      <dsp:nvSpPr>
        <dsp:cNvPr id="0" name=""/>
        <dsp:cNvSpPr/>
      </dsp:nvSpPr>
      <dsp:spPr>
        <a:xfrm>
          <a:off x="747632" y="1265949"/>
          <a:ext cx="6157865" cy="72990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l" defTabSz="711200">
            <a:lnSpc>
              <a:spcPct val="90000"/>
            </a:lnSpc>
            <a:spcBef>
              <a:spcPct val="0"/>
            </a:spcBef>
            <a:spcAft>
              <a:spcPct val="35000"/>
            </a:spcAft>
          </a:pPr>
          <a:r>
            <a:rPr lang="tr-TR" sz="1600" b="1" kern="1200" dirty="0" smtClean="0">
              <a:latin typeface="Calibri" panose="020F0502020204030204" pitchFamily="34" charset="0"/>
            </a:rPr>
            <a:t>Üretimde verimlilik arttırma ve/veya üretim maliyetlerini düşürme amacıyla mevcut imalat süreçlerinin geliştirilmesi </a:t>
          </a:r>
          <a:endParaRPr lang="tr-TR" sz="1600" b="1" kern="1200" dirty="0">
            <a:latin typeface="Calibri" panose="020F0502020204030204" pitchFamily="34" charset="0"/>
          </a:endParaRPr>
        </a:p>
      </dsp:txBody>
      <dsp:txXfrm>
        <a:off x="769010" y="1287327"/>
        <a:ext cx="6115109" cy="687147"/>
      </dsp:txXfrm>
    </dsp:sp>
    <dsp:sp modelId="{80541F48-4AFC-417C-9469-A0D4CF7E8D63}">
      <dsp:nvSpPr>
        <dsp:cNvPr id="0" name=""/>
        <dsp:cNvSpPr/>
      </dsp:nvSpPr>
      <dsp:spPr>
        <a:xfrm>
          <a:off x="747632" y="2158501"/>
          <a:ext cx="6157865" cy="72990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l" defTabSz="711200">
            <a:lnSpc>
              <a:spcPct val="90000"/>
            </a:lnSpc>
            <a:spcBef>
              <a:spcPct val="0"/>
            </a:spcBef>
            <a:spcAft>
              <a:spcPct val="35000"/>
            </a:spcAft>
          </a:pPr>
          <a:r>
            <a:rPr lang="tr-TR" sz="1600" b="1" kern="1200" dirty="0" smtClean="0">
              <a:latin typeface="Calibri" panose="020F0502020204030204" pitchFamily="34" charset="0"/>
            </a:rPr>
            <a:t>Ürün kalitesinin artırılması ve/veya ürün kalitesinde sürekliliğinin sağlanması </a:t>
          </a:r>
        </a:p>
        <a:p>
          <a:pPr lvl="0" algn="ctr" defTabSz="711200">
            <a:lnSpc>
              <a:spcPct val="90000"/>
            </a:lnSpc>
            <a:spcBef>
              <a:spcPct val="0"/>
            </a:spcBef>
            <a:spcAft>
              <a:spcPct val="35000"/>
            </a:spcAft>
          </a:pPr>
          <a:endParaRPr lang="tr-TR" sz="800" b="1" kern="1200" dirty="0">
            <a:latin typeface="Calibri" panose="020F0502020204030204" pitchFamily="34" charset="0"/>
          </a:endParaRPr>
        </a:p>
      </dsp:txBody>
      <dsp:txXfrm>
        <a:off x="769010" y="2179879"/>
        <a:ext cx="6115109" cy="687147"/>
      </dsp:txXfrm>
    </dsp:sp>
    <dsp:sp modelId="{74D3C510-0E87-4191-A4DD-609A5471037B}">
      <dsp:nvSpPr>
        <dsp:cNvPr id="0" name=""/>
        <dsp:cNvSpPr/>
      </dsp:nvSpPr>
      <dsp:spPr>
        <a:xfrm>
          <a:off x="747632" y="2994136"/>
          <a:ext cx="6157865" cy="72990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l" defTabSz="711200">
            <a:lnSpc>
              <a:spcPct val="90000"/>
            </a:lnSpc>
            <a:spcBef>
              <a:spcPct val="0"/>
            </a:spcBef>
            <a:spcAft>
              <a:spcPct val="35000"/>
            </a:spcAft>
          </a:pPr>
          <a:r>
            <a:rPr lang="tr-TR" sz="1600" b="1" kern="1200" dirty="0" smtClean="0">
              <a:latin typeface="Calibri" panose="020F0502020204030204" pitchFamily="34" charset="0"/>
            </a:rPr>
            <a:t>Katma değerli üretim kapasitesi ve/veya ürün geliştirme kapasitesinin artırılması</a:t>
          </a:r>
        </a:p>
      </dsp:txBody>
      <dsp:txXfrm>
        <a:off x="769010" y="3015514"/>
        <a:ext cx="6115109" cy="687147"/>
      </dsp:txXfrm>
    </dsp:sp>
    <dsp:sp modelId="{08D20659-5694-4D64-B592-FBDB9986906F}">
      <dsp:nvSpPr>
        <dsp:cNvPr id="0" name=""/>
        <dsp:cNvSpPr/>
      </dsp:nvSpPr>
      <dsp:spPr>
        <a:xfrm>
          <a:off x="795047" y="3858236"/>
          <a:ext cx="6157865" cy="729903"/>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0640" tIns="30480" rIns="40640" bIns="30480" numCol="1" spcCol="1270" anchor="ctr" anchorCtr="0">
          <a:noAutofit/>
        </a:bodyPr>
        <a:lstStyle/>
        <a:p>
          <a:pPr lvl="0" algn="l" defTabSz="711200">
            <a:lnSpc>
              <a:spcPct val="90000"/>
            </a:lnSpc>
            <a:spcBef>
              <a:spcPct val="0"/>
            </a:spcBef>
            <a:spcAft>
              <a:spcPct val="35000"/>
            </a:spcAft>
          </a:pPr>
          <a:r>
            <a:rPr lang="tr-TR" sz="1600" b="1" kern="1200" dirty="0" smtClean="0">
              <a:latin typeface="Calibri" panose="020F0502020204030204" pitchFamily="34" charset="0"/>
            </a:rPr>
            <a:t>Ölçüm – analiz altyapısının iyileştirilmesi </a:t>
          </a:r>
        </a:p>
        <a:p>
          <a:pPr lvl="0" algn="l" defTabSz="711200">
            <a:lnSpc>
              <a:spcPct val="90000"/>
            </a:lnSpc>
            <a:spcBef>
              <a:spcPct val="0"/>
            </a:spcBef>
            <a:spcAft>
              <a:spcPct val="35000"/>
            </a:spcAft>
          </a:pPr>
          <a:endParaRPr lang="tr-TR" sz="1100" b="1" kern="1200" dirty="0">
            <a:latin typeface="Calibri" panose="020F0502020204030204" pitchFamily="34" charset="0"/>
          </a:endParaRPr>
        </a:p>
      </dsp:txBody>
      <dsp:txXfrm>
        <a:off x="816425" y="3879614"/>
        <a:ext cx="6115109" cy="68714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4 Slayt Numarası Yer Tutucusu"/>
          <p:cNvSpPr>
            <a:spLocks noGrp="1"/>
          </p:cNvSpPr>
          <p:nvPr>
            <p:ph type="sldNum" sz="quarter" idx="3"/>
          </p:nvPr>
        </p:nvSpPr>
        <p:spPr>
          <a:xfrm>
            <a:off x="3850444" y="9430091"/>
            <a:ext cx="2945659" cy="496412"/>
          </a:xfrm>
          <a:prstGeom prst="rect">
            <a:avLst/>
          </a:prstGeom>
        </p:spPr>
        <p:txBody>
          <a:bodyPr vert="horz" lIns="91266" tIns="45633" rIns="91266" bIns="45633" rtlCol="0" anchor="b"/>
          <a:lstStyle>
            <a:lvl1pPr algn="r">
              <a:defRPr sz="1200"/>
            </a:lvl1pPr>
          </a:lstStyle>
          <a:p>
            <a:fld id="{852BF596-14AD-4026-B47E-1D33425C8778}" type="slidenum">
              <a:rPr lang="tr-TR" smtClean="0"/>
              <a:pPr/>
              <a:t>‹#›</a:t>
            </a:fld>
            <a:endParaRPr lang="tr-TR"/>
          </a:p>
        </p:txBody>
      </p:sp>
    </p:spTree>
    <p:extLst>
      <p:ext uri="{BB962C8B-B14F-4D97-AF65-F5344CB8AC3E}">
        <p14:creationId xmlns:p14="http://schemas.microsoft.com/office/powerpoint/2010/main" val="191853652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1" y="0"/>
            <a:ext cx="2945659" cy="496412"/>
          </a:xfrm>
          <a:prstGeom prst="rect">
            <a:avLst/>
          </a:prstGeom>
        </p:spPr>
        <p:txBody>
          <a:bodyPr vert="horz" lIns="91266" tIns="45633" rIns="91266" bIns="45633" rtlCol="0"/>
          <a:lstStyle>
            <a:lvl1pPr algn="l">
              <a:defRPr sz="1200"/>
            </a:lvl1pPr>
          </a:lstStyle>
          <a:p>
            <a:endParaRPr lang="tr-TR"/>
          </a:p>
        </p:txBody>
      </p:sp>
      <p:sp>
        <p:nvSpPr>
          <p:cNvPr id="3" name="2 Veri Yer Tutucusu"/>
          <p:cNvSpPr>
            <a:spLocks noGrp="1"/>
          </p:cNvSpPr>
          <p:nvPr>
            <p:ph type="dt" idx="1"/>
          </p:nvPr>
        </p:nvSpPr>
        <p:spPr>
          <a:xfrm>
            <a:off x="3850444" y="0"/>
            <a:ext cx="2945659" cy="496412"/>
          </a:xfrm>
          <a:prstGeom prst="rect">
            <a:avLst/>
          </a:prstGeom>
        </p:spPr>
        <p:txBody>
          <a:bodyPr vert="horz" lIns="91266" tIns="45633" rIns="91266" bIns="45633" rtlCol="0"/>
          <a:lstStyle>
            <a:lvl1pPr algn="r">
              <a:defRPr sz="1200"/>
            </a:lvl1pPr>
          </a:lstStyle>
          <a:p>
            <a:endParaRPr lang="tr-TR" dirty="0"/>
          </a:p>
        </p:txBody>
      </p:sp>
      <p:sp>
        <p:nvSpPr>
          <p:cNvPr id="4" name="3 Slayt Görüntüsü Yer Tutucusu"/>
          <p:cNvSpPr>
            <a:spLocks noGrp="1" noRot="1" noChangeAspect="1"/>
          </p:cNvSpPr>
          <p:nvPr>
            <p:ph type="sldImg" idx="2"/>
          </p:nvPr>
        </p:nvSpPr>
        <p:spPr>
          <a:xfrm>
            <a:off x="908050" y="744538"/>
            <a:ext cx="4981575" cy="3722687"/>
          </a:xfrm>
          <a:prstGeom prst="rect">
            <a:avLst/>
          </a:prstGeom>
          <a:noFill/>
          <a:ln w="12700">
            <a:solidFill>
              <a:prstClr val="black"/>
            </a:solidFill>
          </a:ln>
        </p:spPr>
        <p:txBody>
          <a:bodyPr vert="horz" lIns="91266" tIns="45633" rIns="91266" bIns="45633" rtlCol="0" anchor="ctr"/>
          <a:lstStyle/>
          <a:p>
            <a:endParaRPr lang="tr-TR"/>
          </a:p>
        </p:txBody>
      </p:sp>
      <p:sp>
        <p:nvSpPr>
          <p:cNvPr id="5" name="4 Not Yer Tutucusu"/>
          <p:cNvSpPr>
            <a:spLocks noGrp="1"/>
          </p:cNvSpPr>
          <p:nvPr>
            <p:ph type="body" sz="quarter" idx="3"/>
          </p:nvPr>
        </p:nvSpPr>
        <p:spPr>
          <a:xfrm>
            <a:off x="679768" y="4715909"/>
            <a:ext cx="5438140" cy="4467702"/>
          </a:xfrm>
          <a:prstGeom prst="rect">
            <a:avLst/>
          </a:prstGeom>
        </p:spPr>
        <p:txBody>
          <a:bodyPr vert="horz" lIns="91266" tIns="45633" rIns="91266" bIns="45633"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1" y="9430091"/>
            <a:ext cx="2945659" cy="496412"/>
          </a:xfrm>
          <a:prstGeom prst="rect">
            <a:avLst/>
          </a:prstGeom>
        </p:spPr>
        <p:txBody>
          <a:bodyPr vert="horz" lIns="91266" tIns="45633" rIns="91266" bIns="45633" rtlCol="0" anchor="b"/>
          <a:lstStyle>
            <a:lvl1pPr algn="l">
              <a:defRPr sz="1200"/>
            </a:lvl1pPr>
          </a:lstStyle>
          <a:p>
            <a:endParaRPr lang="tr-TR"/>
          </a:p>
        </p:txBody>
      </p:sp>
      <p:sp>
        <p:nvSpPr>
          <p:cNvPr id="7" name="6 Slayt Numarası Yer Tutucusu"/>
          <p:cNvSpPr>
            <a:spLocks noGrp="1"/>
          </p:cNvSpPr>
          <p:nvPr>
            <p:ph type="sldNum" sz="quarter" idx="5"/>
          </p:nvPr>
        </p:nvSpPr>
        <p:spPr>
          <a:xfrm>
            <a:off x="3850444" y="9430091"/>
            <a:ext cx="2945659" cy="496412"/>
          </a:xfrm>
          <a:prstGeom prst="rect">
            <a:avLst/>
          </a:prstGeom>
        </p:spPr>
        <p:txBody>
          <a:bodyPr vert="horz" lIns="91266" tIns="45633" rIns="91266" bIns="45633" rtlCol="0" anchor="b"/>
          <a:lstStyle>
            <a:lvl1pPr algn="r">
              <a:defRPr sz="1200"/>
            </a:lvl1pPr>
          </a:lstStyle>
          <a:p>
            <a:fld id="{0D34A84A-BE48-4212-99C4-D6CDDF0D2B65}" type="slidenum">
              <a:rPr lang="tr-TR" smtClean="0"/>
              <a:pPr/>
              <a:t>‹#›</a:t>
            </a:fld>
            <a:endParaRPr lang="tr-TR"/>
          </a:p>
        </p:txBody>
      </p:sp>
    </p:spTree>
    <p:extLst>
      <p:ext uri="{BB962C8B-B14F-4D97-AF65-F5344CB8AC3E}">
        <p14:creationId xmlns:p14="http://schemas.microsoft.com/office/powerpoint/2010/main" val="2103662133"/>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1506417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573736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t>4</a:t>
            </a:fld>
            <a:endParaRPr lang="tr-TR"/>
          </a:p>
        </p:txBody>
      </p:sp>
    </p:spTree>
    <p:extLst>
      <p:ext uri="{BB962C8B-B14F-4D97-AF65-F5344CB8AC3E}">
        <p14:creationId xmlns:p14="http://schemas.microsoft.com/office/powerpoint/2010/main" val="37423803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t>5</a:t>
            </a:fld>
            <a:endParaRPr lang="tr-TR"/>
          </a:p>
        </p:txBody>
      </p:sp>
    </p:spTree>
    <p:extLst>
      <p:ext uri="{BB962C8B-B14F-4D97-AF65-F5344CB8AC3E}">
        <p14:creationId xmlns:p14="http://schemas.microsoft.com/office/powerpoint/2010/main" val="2769522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a:xfrm>
            <a:off x="908050" y="744538"/>
            <a:ext cx="4981575" cy="3722687"/>
          </a:xfrm>
        </p:spPr>
      </p:sp>
      <p:sp>
        <p:nvSpPr>
          <p:cNvPr id="3" name="2 Not Yer Tutucusu"/>
          <p:cNvSpPr>
            <a:spLocks noGrp="1"/>
          </p:cNvSpPr>
          <p:nvPr>
            <p:ph type="body" idx="1"/>
          </p:nvPr>
        </p:nvSpPr>
        <p:spPr/>
        <p:txBody>
          <a:bodyPr>
            <a:normAutofit/>
          </a:bodyPr>
          <a:lstStyle/>
          <a:p>
            <a:endParaRPr lang="tr-TR" dirty="0"/>
          </a:p>
        </p:txBody>
      </p:sp>
    </p:spTree>
    <p:extLst>
      <p:ext uri="{BB962C8B-B14F-4D97-AF65-F5344CB8AC3E}">
        <p14:creationId xmlns:p14="http://schemas.microsoft.com/office/powerpoint/2010/main" val="3163121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36650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21</a:t>
            </a:fld>
            <a:endParaRPr lang="tr-TR">
              <a:solidFill>
                <a:prstClr val="black"/>
              </a:solidFill>
            </a:endParaRPr>
          </a:p>
        </p:txBody>
      </p:sp>
    </p:spTree>
    <p:extLst>
      <p:ext uri="{BB962C8B-B14F-4D97-AF65-F5344CB8AC3E}">
        <p14:creationId xmlns:p14="http://schemas.microsoft.com/office/powerpoint/2010/main" val="2332642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22</a:t>
            </a:fld>
            <a:endParaRPr lang="tr-TR">
              <a:solidFill>
                <a:prstClr val="black"/>
              </a:solidFill>
            </a:endParaRPr>
          </a:p>
        </p:txBody>
      </p:sp>
    </p:spTree>
    <p:extLst>
      <p:ext uri="{BB962C8B-B14F-4D97-AF65-F5344CB8AC3E}">
        <p14:creationId xmlns:p14="http://schemas.microsoft.com/office/powerpoint/2010/main" val="259774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23</a:t>
            </a:fld>
            <a:endParaRPr lang="tr-TR">
              <a:solidFill>
                <a:prstClr val="black"/>
              </a:solidFill>
            </a:endParaRPr>
          </a:p>
        </p:txBody>
      </p:sp>
    </p:spTree>
    <p:extLst>
      <p:ext uri="{BB962C8B-B14F-4D97-AF65-F5344CB8AC3E}">
        <p14:creationId xmlns:p14="http://schemas.microsoft.com/office/powerpoint/2010/main" val="2225823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2950"/>
            <a:ext cx="4981575" cy="3724275"/>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24</a:t>
            </a:fld>
            <a:endParaRPr lang="tr-TR">
              <a:solidFill>
                <a:prstClr val="black"/>
              </a:solidFill>
            </a:endParaRPr>
          </a:p>
        </p:txBody>
      </p:sp>
    </p:spTree>
    <p:extLst>
      <p:ext uri="{BB962C8B-B14F-4D97-AF65-F5344CB8AC3E}">
        <p14:creationId xmlns:p14="http://schemas.microsoft.com/office/powerpoint/2010/main" val="20444587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25</a:t>
            </a:fld>
            <a:endParaRPr lang="tr-TR">
              <a:solidFill>
                <a:prstClr val="black"/>
              </a:solidFill>
            </a:endParaRPr>
          </a:p>
        </p:txBody>
      </p:sp>
    </p:spTree>
    <p:extLst>
      <p:ext uri="{BB962C8B-B14F-4D97-AF65-F5344CB8AC3E}">
        <p14:creationId xmlns:p14="http://schemas.microsoft.com/office/powerpoint/2010/main" val="1382331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26</a:t>
            </a:fld>
            <a:endParaRPr lang="tr-TR" sz="1200" b="0">
              <a:solidFill>
                <a:prstClr val="black"/>
              </a:solidFill>
              <a:latin typeface="Arial" charset="0"/>
            </a:endParaRPr>
          </a:p>
        </p:txBody>
      </p:sp>
    </p:spTree>
    <p:extLst>
      <p:ext uri="{BB962C8B-B14F-4D97-AF65-F5344CB8AC3E}">
        <p14:creationId xmlns:p14="http://schemas.microsoft.com/office/powerpoint/2010/main" val="18112698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27</a:t>
            </a:fld>
            <a:endParaRPr lang="tr-TR" sz="1200" b="0">
              <a:solidFill>
                <a:prstClr val="black"/>
              </a:solidFill>
              <a:latin typeface="Arial" charset="0"/>
            </a:endParaRPr>
          </a:p>
        </p:txBody>
      </p:sp>
    </p:spTree>
    <p:extLst>
      <p:ext uri="{BB962C8B-B14F-4D97-AF65-F5344CB8AC3E}">
        <p14:creationId xmlns:p14="http://schemas.microsoft.com/office/powerpoint/2010/main" val="39967159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28</a:t>
            </a:fld>
            <a:endParaRPr lang="tr-TR" sz="1200" b="0">
              <a:solidFill>
                <a:prstClr val="black"/>
              </a:solidFill>
              <a:latin typeface="Arial" charset="0"/>
            </a:endParaRPr>
          </a:p>
        </p:txBody>
      </p:sp>
    </p:spTree>
    <p:extLst>
      <p:ext uri="{BB962C8B-B14F-4D97-AF65-F5344CB8AC3E}">
        <p14:creationId xmlns:p14="http://schemas.microsoft.com/office/powerpoint/2010/main" val="5079339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ayt Görüntüsü Yer Tutucusu 1"/>
          <p:cNvSpPr>
            <a:spLocks noGrp="1" noRot="1" noChangeAspect="1" noTextEdit="1"/>
          </p:cNvSpPr>
          <p:nvPr>
            <p:ph type="sldImg"/>
          </p:nvPr>
        </p:nvSpPr>
        <p:spPr>
          <a:xfrm>
            <a:off x="908050" y="744538"/>
            <a:ext cx="4981575" cy="3722687"/>
          </a:xfrm>
          <a:ln/>
        </p:spPr>
      </p:sp>
      <p:sp>
        <p:nvSpPr>
          <p:cNvPr id="23555" name="Not Yer Tutucusu 2"/>
          <p:cNvSpPr>
            <a:spLocks noGrp="1"/>
          </p:cNvSpPr>
          <p:nvPr>
            <p:ph type="body" idx="1"/>
          </p:nvPr>
        </p:nvSpPr>
        <p:spPr>
          <a:noFill/>
        </p:spPr>
        <p:txBody>
          <a:bodyPr/>
          <a:lstStyle/>
          <a:p>
            <a:endParaRPr lang="tr-TR" dirty="0" smtClean="0">
              <a:latin typeface="Arial" charset="0"/>
              <a:cs typeface="Arial" charset="0"/>
            </a:endParaRPr>
          </a:p>
        </p:txBody>
      </p:sp>
      <p:sp>
        <p:nvSpPr>
          <p:cNvPr id="23556" name="Slayt Numarası Yer Tutucusu 3"/>
          <p:cNvSpPr>
            <a:spLocks noGrp="1"/>
          </p:cNvSpPr>
          <p:nvPr>
            <p:ph type="sldNum" sz="quarter" idx="5"/>
          </p:nvPr>
        </p:nvSpPr>
        <p:spPr>
          <a:noFill/>
        </p:spPr>
        <p:txBody>
          <a:bodyPr/>
          <a:lstStyle>
            <a:lvl1pPr defTabSz="910184" eaLnBrk="0" hangingPunct="0">
              <a:defRPr sz="2800" b="1">
                <a:solidFill>
                  <a:srgbClr val="000000"/>
                </a:solidFill>
                <a:latin typeface="Verdana" pitchFamily="34" charset="0"/>
                <a:cs typeface="Arial" charset="0"/>
              </a:defRPr>
            </a:lvl1pPr>
            <a:lvl2pPr marL="743396" indent="-285921" defTabSz="910184" eaLnBrk="0" hangingPunct="0">
              <a:defRPr sz="2800" b="1">
                <a:solidFill>
                  <a:srgbClr val="000000"/>
                </a:solidFill>
                <a:latin typeface="Verdana" pitchFamily="34" charset="0"/>
                <a:cs typeface="Arial" charset="0"/>
              </a:defRPr>
            </a:lvl2pPr>
            <a:lvl3pPr marL="1143686" indent="-228737" defTabSz="910184" eaLnBrk="0" hangingPunct="0">
              <a:defRPr sz="2800" b="1">
                <a:solidFill>
                  <a:srgbClr val="000000"/>
                </a:solidFill>
                <a:latin typeface="Verdana" pitchFamily="34" charset="0"/>
                <a:cs typeface="Arial" charset="0"/>
              </a:defRPr>
            </a:lvl3pPr>
            <a:lvl4pPr marL="1601160" indent="-228737" defTabSz="910184" eaLnBrk="0" hangingPunct="0">
              <a:defRPr sz="2800" b="1">
                <a:solidFill>
                  <a:srgbClr val="000000"/>
                </a:solidFill>
                <a:latin typeface="Verdana" pitchFamily="34" charset="0"/>
                <a:cs typeface="Arial" charset="0"/>
              </a:defRPr>
            </a:lvl4pPr>
            <a:lvl5pPr marL="2058634" indent="-228737" defTabSz="910184" eaLnBrk="0" hangingPunct="0">
              <a:defRPr sz="2800" b="1">
                <a:solidFill>
                  <a:srgbClr val="000000"/>
                </a:solidFill>
                <a:latin typeface="Verdana" pitchFamily="34" charset="0"/>
                <a:cs typeface="Arial" charset="0"/>
              </a:defRPr>
            </a:lvl5pPr>
            <a:lvl6pPr marL="2516109" indent="-228737" algn="ctr" defTabSz="910184" eaLnBrk="0" fontAlgn="base" hangingPunct="0">
              <a:spcBef>
                <a:spcPct val="50000"/>
              </a:spcBef>
              <a:spcAft>
                <a:spcPct val="0"/>
              </a:spcAft>
              <a:defRPr sz="2800" b="1">
                <a:solidFill>
                  <a:srgbClr val="000000"/>
                </a:solidFill>
                <a:latin typeface="Verdana" pitchFamily="34" charset="0"/>
                <a:cs typeface="Arial" charset="0"/>
              </a:defRPr>
            </a:lvl6pPr>
            <a:lvl7pPr marL="2973583" indent="-228737" algn="ctr" defTabSz="910184" eaLnBrk="0" fontAlgn="base" hangingPunct="0">
              <a:spcBef>
                <a:spcPct val="50000"/>
              </a:spcBef>
              <a:spcAft>
                <a:spcPct val="0"/>
              </a:spcAft>
              <a:defRPr sz="2800" b="1">
                <a:solidFill>
                  <a:srgbClr val="000000"/>
                </a:solidFill>
                <a:latin typeface="Verdana" pitchFamily="34" charset="0"/>
                <a:cs typeface="Arial" charset="0"/>
              </a:defRPr>
            </a:lvl7pPr>
            <a:lvl8pPr marL="3431057" indent="-228737" algn="ctr" defTabSz="910184" eaLnBrk="0" fontAlgn="base" hangingPunct="0">
              <a:spcBef>
                <a:spcPct val="50000"/>
              </a:spcBef>
              <a:spcAft>
                <a:spcPct val="0"/>
              </a:spcAft>
              <a:defRPr sz="2800" b="1">
                <a:solidFill>
                  <a:srgbClr val="000000"/>
                </a:solidFill>
                <a:latin typeface="Verdana" pitchFamily="34" charset="0"/>
                <a:cs typeface="Arial" charset="0"/>
              </a:defRPr>
            </a:lvl8pPr>
            <a:lvl9pPr marL="3888532" indent="-228737" algn="ctr" defTabSz="910184" eaLnBrk="0" fontAlgn="base" hangingPunct="0">
              <a:spcBef>
                <a:spcPct val="50000"/>
              </a:spcBef>
              <a:spcAft>
                <a:spcPct val="0"/>
              </a:spcAft>
              <a:defRPr sz="2800" b="1">
                <a:solidFill>
                  <a:srgbClr val="000000"/>
                </a:solidFill>
                <a:latin typeface="Verdana" pitchFamily="34" charset="0"/>
                <a:cs typeface="Arial" charset="0"/>
              </a:defRPr>
            </a:lvl9pPr>
          </a:lstStyle>
          <a:p>
            <a:pPr eaLnBrk="1" hangingPunct="1"/>
            <a:fld id="{9251DE89-AAD2-40F7-89E5-FE36C2F41667}" type="slidenum">
              <a:rPr lang="tr-TR" sz="1200" b="0">
                <a:solidFill>
                  <a:prstClr val="black"/>
                </a:solidFill>
                <a:latin typeface="Arial" charset="0"/>
              </a:rPr>
              <a:pPr eaLnBrk="1" hangingPunct="1"/>
              <a:t>29</a:t>
            </a:fld>
            <a:endParaRPr lang="tr-TR" sz="1200" b="0">
              <a:solidFill>
                <a:prstClr val="black"/>
              </a:solidFill>
              <a:latin typeface="Arial" charset="0"/>
            </a:endParaRPr>
          </a:p>
        </p:txBody>
      </p:sp>
    </p:spTree>
    <p:extLst>
      <p:ext uri="{BB962C8B-B14F-4D97-AF65-F5344CB8AC3E}">
        <p14:creationId xmlns:p14="http://schemas.microsoft.com/office/powerpoint/2010/main" val="4157968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908050" y="744538"/>
            <a:ext cx="4981575" cy="3722687"/>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630A553B-3F80-4470-B8AC-56E4FBADE334}" type="slidenum">
              <a:rPr lang="tr-TR" smtClean="0">
                <a:solidFill>
                  <a:prstClr val="black"/>
                </a:solidFill>
              </a:rPr>
              <a:pPr/>
              <a:t>30</a:t>
            </a:fld>
            <a:endParaRPr lang="tr-TR">
              <a:solidFill>
                <a:prstClr val="black"/>
              </a:solidFill>
            </a:endParaRPr>
          </a:p>
        </p:txBody>
      </p:sp>
    </p:spTree>
    <p:extLst>
      <p:ext uri="{BB962C8B-B14F-4D97-AF65-F5344CB8AC3E}">
        <p14:creationId xmlns:p14="http://schemas.microsoft.com/office/powerpoint/2010/main" val="3267406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6.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9.xml"/><Relationship Id="rId4" Type="http://schemas.openxmlformats.org/officeDocument/2006/relationships/image" Target="../media/image3.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 Id="rId4" Type="http://schemas.openxmlformats.org/officeDocument/2006/relationships/image" Target="../media/image6.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4.xml"/><Relationship Id="rId4" Type="http://schemas.openxmlformats.org/officeDocument/2006/relationships/image" Target="../media/image3.png"/></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 Id="rId4" Type="http://schemas.openxmlformats.org/officeDocument/2006/relationships/image" Target="../media/image6.png"/></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8.xml"/><Relationship Id="rId4" Type="http://schemas.openxmlformats.org/officeDocument/2006/relationships/image" Target="../media/image3.png"/></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 Id="rId4" Type="http://schemas.openxmlformats.org/officeDocument/2006/relationships/image" Target="../media/image6.png"/></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D1B68FC9-E8F3-43F4-BE8F-F243FDE34D0F}" type="datetime1">
              <a:rPr lang="en-US" smtClean="0"/>
              <a:t>12/14/2022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DDB3A588-427A-49A8-AD96-B5BAE7EAD6D5}" type="datetime1">
              <a:rPr lang="en-US" smtClean="0"/>
              <a:t>12/14/2022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E5D16777-3D59-48BA-AF22-621E5490CC06}" type="datetime1">
              <a:rPr lang="en-US" smtClean="0"/>
              <a:t>12/14/2022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F3671693-BA1C-4E32-B737-4E8451284E58}" type="datetime1">
              <a:rPr lang="en-US" smtClean="0"/>
              <a:t>12/14/2022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5C823DD8-4DD0-4647-9511-AF6A76DF4882}" type="datetime1">
              <a:rPr lang="en-US" smtClean="0"/>
              <a:t>12/14/2022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E759B37B-F614-4D7B-ADDE-5686AEF6EBD5}" type="datetime1">
              <a:rPr lang="en-US" smtClean="0"/>
              <a:t>12/14/2022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7"/>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20DB1B50-0733-4120-8082-7D72C461DE45}" type="datetime1">
              <a:rPr lang="en-US" smtClean="0"/>
              <a:t>12/14/2022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96EC22BC-6355-49C4-A47F-41B5FDA89C2C}" type="datetime1">
              <a:rPr lang="en-US" smtClean="0"/>
              <a:t>12/14/2022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6"/>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4C111F54-FEB1-4EB4-A577-F702F12D4186}" type="datetime1">
              <a:rPr lang="en-US" smtClean="0"/>
              <a:t>12/14/2022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F20BD83-E80D-4899-94D1-64393759E96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4FC5840-19FF-4A2F-A02C-5B97D5A60A6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2AE311A3-BFF4-420B-96EF-45341203DD62}"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B4464606-43A0-442D-B11C-42AEA9186A02}"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60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60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098E0633-6EE1-42B8-B737-9B93D0DBD80A}"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BDCDE32C-C6EF-4DA8-9DEA-31BBD8BA870C}"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79175A94-80A4-4D80-9094-61D317DFD890}"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3110F79-836C-48C8-B30F-4E372B418780}"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4E91A7E-1366-44F9-9912-ED6677FC262F}"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7787F1-626E-4E4E-9035-824297AB0E8B}"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2"/>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2"/>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1C6531F-FDE7-46E8-94CC-FEF30BC51A9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2D25A54-A637-43A6-995C-A622323FB72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28C5A11-7B7F-4677-912C-6A40238F559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E28F7E6-93F4-429E-9AEC-D3EAD38578FC}"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7D2252D-6564-422B-BD66-592C9C4D8CDC}"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6"/>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6"/>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4F57A72E-FE71-4BA3-8AB8-43529A424FC2}"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C46D84F7-4621-4E41-A669-2F0B1A15457B}"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BE258D5C-2546-42F6-A9D7-3BD7AB0225DE}"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300F672-2509-446A-A6A1-EA5A84B465AC}"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A3EEDB-C94B-484B-B736-717344BE6505}"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EAB329F-09DD-4C34-BA54-69ED9E0F7F9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8"/>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8"/>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C9E966D-1505-4EF4-AB42-893E4493E59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64F9D6CB-70F3-4C1C-966C-5F1DD98BCB4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44EB13C-1196-4C9E-953D-AFC59DF09E2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1D0C4F5-BBDE-4417-A0B7-F0FF36A05A8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09FEB8E-04C7-4BC4-922F-894B4E9C0CC2}"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1738444A-241E-4D77-A3A4-4F0E91EA662A}"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225A4A6-135C-4478-980C-8EFF1EC54F13}"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3402790-10D6-48AB-A205-1ACCE5396D0E}"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60DEBE7-8858-436A-8C67-2DA49A3891BB}"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31A92715-31D8-428C-8B4C-1F6B59D33DCF}"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5E481AC-8CB3-46BB-A4B5-6CEB788AF25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59A7FE1-5DE3-4F13-AAD4-17A7CE5C8BC3}"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0AE07F56-B415-474D-9340-7B285EB8BAE6}" type="datetime1">
              <a:rPr lang="en-US" smtClean="0"/>
              <a:t>12/14/2022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E3BAB83-4A94-416E-8615-13787E191031}" type="datetime1">
              <a:rPr lang="en-US" smtClean="0"/>
              <a:t>12/14/2022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2E560E02-80FF-4263-AC7A-D5FB697B8A60}" type="datetime1">
              <a:rPr lang="en-US" smtClean="0"/>
              <a:t>12/14/2022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CC5074FD-E598-4187-8F5E-51108642E801}" type="datetime1">
              <a:rPr lang="en-US" smtClean="0"/>
              <a:t>12/14/2022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8A3ABFF2-88F2-41CE-9C2F-3501CF66A4C3}" type="datetime1">
              <a:rPr lang="en-US" smtClean="0"/>
              <a:t>12/14/2022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1D8EA46B-FDE4-4FA5-B558-66540CD33253}" type="datetime1">
              <a:rPr lang="en-US" smtClean="0"/>
              <a:t>12/14/2022</a:t>
            </a:fld>
            <a:endParaRPr lang="en-CA"/>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6"/>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5192B7D7-57FF-4A01-8D10-FC816A7525C2}" type="datetime1">
              <a:rPr lang="en-US" smtClean="0"/>
              <a:t>12/14/2022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7"/>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75299F34-2FB5-4001-888E-B1C61BEAADC4}" type="datetime1">
              <a:rPr lang="en-US" smtClean="0"/>
              <a:t>12/14/2022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9FD5C35D-54A9-4159-8BBF-6AB8625E459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8954A2E-FCAC-4889-9E53-B5ABE1F335B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FAD0BC-690E-4F50-8C30-3C18E2F21553}"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017476BF-B76D-4E5E-84AD-8C4CCEC6C4C5}"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9"/>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9"/>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12093B6-5E75-466D-A634-003CE370CA11}"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E4A0642-FF65-40C2-95BD-9C4C84149C93}"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C8B715A-55DE-4378-9BA2-3705A938D6ED}"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4F9070A-5004-4D85-A5BC-16B0DDD0E9A0}"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043AAEB-E2E5-4C16-9BF9-B894039718ED}"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AB15CF4-6A2B-4793-B172-444E8DB0B953}"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80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80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84D177C-2201-43D6-BEC8-9BCD5A41D24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9CCCE9B-19C7-4580-B31D-C4538D47A3F2}"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6DA45A65-698B-4CCC-B20A-0DF8FB3FAE2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EBB7685-53D7-4A18-97AA-EB05FA3E4555}"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35214896-9F56-4914-B8B1-42943B03FC1B}"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8CB9BD3-4786-409E-A70A-FE8E3E82F146}"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D5712AB-EF29-4C1C-99A9-C63019B1093A}"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CA375157-25C3-43FA-92FB-185D1FB0D7BB}"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B3FBEED-E21E-4A24-ADDC-88BC06C8DEC1}"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8039B25-0AED-4815-AD85-5B1BDE5A00A4}"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81F6FDE6-CE97-45F6-A3FC-727E6460B159}"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7"/>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7"/>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0784359A-73DE-48AA-AB72-2881B31F3DFB}"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64D490A-BAE2-4EE3-BB85-42AE9D408DBB}"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F91E9D2-299C-4D5A-9F01-2C2470DFCF9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BFD4B26-B795-4F0A-B28B-58F7E5EBD31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969982D1-C1D2-4596-AC3D-AFC0B5810219}"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E19F6C0-9C6F-4049-BBBF-FDD0F9815807}"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F08CB9B7-89E1-4C3A-8502-ABAA7E155B01}"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4AA67ED-FFE5-476B-9C58-38568F226574}"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93DAC1E-134E-440E-BEC7-A9D7DAA72777}"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645DC86D-0C0E-40B5-B195-B4D01A15CE15}"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EE82FF1-D8CF-4169-8833-719F73560593}"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5"/>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5"/>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BB7DDBEB-0AE0-4490-B95D-989AA9EC4F6F}"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88"/>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24"/>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C2B9D087-024A-469B-BEDA-F49C538114DB}" type="datetime1">
              <a:rPr lang="en-US" smtClean="0">
                <a:solidFill>
                  <a:prstClr val="black">
                    <a:tint val="75000"/>
                  </a:prstClr>
                </a:solidFill>
              </a:rPr>
              <a:t>12/14/2022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43"/>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674C4F9E-28E9-4592-A5EC-32AD1D16149D}" type="datetime1">
              <a:rPr lang="en-US" smtClean="0">
                <a:solidFill>
                  <a:prstClr val="black">
                    <a:tint val="75000"/>
                  </a:prstClr>
                </a:solidFill>
              </a:rPr>
              <a:t>12/14/2022</a:t>
            </a:fld>
            <a:endParaRPr lang="en-CA">
              <a:solidFill>
                <a:prstClr val="black">
                  <a:tint val="75000"/>
                </a:prstClr>
              </a:solidFill>
            </a:endParaRPr>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C21CD353-F181-4D98-8BF5-A24A3209C8D6}" type="datetime1">
              <a:rPr lang="en-US" smtClean="0">
                <a:solidFill>
                  <a:prstClr val="black">
                    <a:tint val="75000"/>
                  </a:prstClr>
                </a:solidFill>
              </a:rPr>
              <a:t>12/14/2022</a:t>
            </a:fld>
            <a:endParaRPr lang="en-CA">
              <a:solidFill>
                <a:prstClr val="black">
                  <a:tint val="75000"/>
                </a:prstClr>
              </a:solidFill>
            </a:endParaRPr>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E2F42E42-ACCB-4292-A860-130F5436E38B}" type="datetime1">
              <a:rPr lang="en-US" smtClean="0">
                <a:solidFill>
                  <a:prstClr val="black">
                    <a:tint val="75000"/>
                  </a:prstClr>
                </a:solidFill>
              </a:rPr>
              <a:t>12/14/2022</a:t>
            </a:fld>
            <a:endParaRPr lang="en-CA">
              <a:solidFill>
                <a:prstClr val="black">
                  <a:tint val="75000"/>
                </a:prstClr>
              </a:solidFill>
            </a:endParaRPr>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BCEC9C8F-0470-4C97-930E-91BD0A71F6E8}"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97"/>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40"/>
            <a:ext cx="2133600" cy="364405"/>
          </a:xfrm>
        </p:spPr>
        <p:txBody>
          <a:bodyPr/>
          <a:lstStyle>
            <a:lvl1pPr>
              <a:defRPr/>
            </a:lvl1pPr>
          </a:lstStyle>
          <a:p>
            <a:pPr>
              <a:defRPr/>
            </a:pPr>
            <a:fld id="{305A4C78-8A77-4A73-8F90-E0A91179B9CB}" type="datetime1">
              <a:rPr lang="en-US" smtClean="0">
                <a:solidFill>
                  <a:prstClr val="black">
                    <a:tint val="75000"/>
                  </a:prstClr>
                </a:solidFill>
              </a:rPr>
              <a:t>12/14/2022</a:t>
            </a:fld>
            <a:endParaRPr lang="en-CA">
              <a:solidFill>
                <a:prstClr val="black">
                  <a:tint val="75000"/>
                </a:prstClr>
              </a:solidFill>
            </a:endParaRPr>
          </a:p>
        </p:txBody>
      </p:sp>
      <p:sp>
        <p:nvSpPr>
          <p:cNvPr id="8" name="Altbilgi Yer Tutucusu 4"/>
          <p:cNvSpPr>
            <a:spLocks noGrp="1"/>
          </p:cNvSpPr>
          <p:nvPr>
            <p:ph type="ftr" sz="quarter" idx="11"/>
          </p:nvPr>
        </p:nvSpPr>
        <p:spPr>
          <a:xfrm>
            <a:off x="3124200" y="6443540"/>
            <a:ext cx="2895600" cy="364405"/>
          </a:xfrm>
        </p:spPr>
        <p:txBody>
          <a:bodyPr/>
          <a:lstStyle>
            <a:lvl1pPr>
              <a:defRPr/>
            </a:lvl1pPr>
          </a:lstStyle>
          <a:p>
            <a:pPr>
              <a:defRPr/>
            </a:pPr>
            <a:endParaRPr lang="en-CA">
              <a:solidFill>
                <a:prstClr val="black">
                  <a:tint val="75000"/>
                </a:prstClr>
              </a:solidFill>
            </a:endParaRPr>
          </a:p>
        </p:txBody>
      </p:sp>
      <p:sp>
        <p:nvSpPr>
          <p:cNvPr id="9" name="Slayt Numarası Yer Tutucusu 5"/>
          <p:cNvSpPr>
            <a:spLocks noGrp="1"/>
          </p:cNvSpPr>
          <p:nvPr>
            <p:ph type="sldNum" sz="quarter" idx="12"/>
          </p:nvPr>
        </p:nvSpPr>
        <p:spPr>
          <a:xfrm>
            <a:off x="6372225" y="6443540"/>
            <a:ext cx="2133600" cy="364405"/>
          </a:xfrm>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3"/>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D360E8E-E6F8-40AC-9848-DD7EB6263E09}" type="datetime1">
              <a:rPr lang="en-US" smtClean="0">
                <a:solidFill>
                  <a:prstClr val="black">
                    <a:tint val="75000"/>
                  </a:prstClr>
                </a:solidFill>
              </a:rPr>
              <a:t>12/14/2022</a:t>
            </a:fld>
            <a:endParaRPr lang="en-CA">
              <a:solidFill>
                <a:prstClr val="black">
                  <a:tint val="75000"/>
                </a:prstClr>
              </a:solidFill>
            </a:endParaRPr>
          </a:p>
        </p:txBody>
      </p:sp>
      <p:sp>
        <p:nvSpPr>
          <p:cNvPr id="5" name="Rectangle 5"/>
          <p:cNvSpPr>
            <a:spLocks noGrp="1" noChangeArrowheads="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49"/>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9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35293503-D355-499B-894F-803455EF77D6}" type="datetime1">
              <a:rPr lang="en-US" smtClean="0">
                <a:solidFill>
                  <a:prstClr val="black">
                    <a:tint val="75000"/>
                  </a:prstClr>
                </a:solidFill>
              </a:rPr>
              <a:t>12/14/2022</a:t>
            </a:fld>
            <a:endParaRPr lang="en-CA">
              <a:solidFill>
                <a:prstClr val="black">
                  <a:tint val="75000"/>
                </a:prstClr>
              </a:solidFill>
            </a:endParaRPr>
          </a:p>
        </p:txBody>
      </p:sp>
      <p:sp>
        <p:nvSpPr>
          <p:cNvPr id="7" name="Altbilgi Yer Tutucusu 4"/>
          <p:cNvSpPr>
            <a:spLocks noGrp="1"/>
          </p:cNvSpPr>
          <p:nvPr>
            <p:ph type="ftr" sz="quarter" idx="11"/>
          </p:nvPr>
        </p:nvSpPr>
        <p:spPr/>
        <p:txBody>
          <a:bodyPr/>
          <a:lstStyle>
            <a:lvl1pPr>
              <a:defRPr/>
            </a:lvl1pPr>
          </a:lstStyle>
          <a:p>
            <a:pPr>
              <a:defRPr/>
            </a:pPr>
            <a:endParaRPr lang="en-CA">
              <a:solidFill>
                <a:prstClr val="black">
                  <a:tint val="75000"/>
                </a:prstClr>
              </a:solidFill>
            </a:endParaRPr>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824"/>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9CBB91FF-BEA9-4724-87EA-DA5999DB4BF0}" type="datetime1">
              <a:rPr lang="en-US" smtClean="0">
                <a:solidFill>
                  <a:prstClr val="black">
                    <a:tint val="75000"/>
                  </a:prstClr>
                </a:solidFill>
              </a:rPr>
              <a:t>12/14/2022</a:t>
            </a:fld>
            <a:endParaRPr lang="en-CA">
              <a:solidFill>
                <a:prstClr val="black">
                  <a:tint val="75000"/>
                </a:prstClr>
              </a:solidFill>
            </a:endParaRPr>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solidFill>
                <a:prstClr val="black">
                  <a:tint val="75000"/>
                </a:prstClr>
              </a:solidFill>
            </a:endParaRPr>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F2CA6A73-3668-4F4C-BDCE-9DEFC5715722}"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9DA95A2-E621-415A-AE13-D269C53AA1A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907C9269-E6EF-452F-A69A-32094893ECE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FDE61F5-7CDB-4E1C-8020-74F6AEC2817A}"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9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9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A4D89B2-797C-4080-871A-74FFA5787B00}"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372B60E1-9F72-4798-B7F8-DF4F4F68326B}"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E6508A7-1BFF-4D28-872B-AD2AE41353A8}"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AC9778-03E7-4415-BA2E-ED6E8BC00B1F}"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C8046F7-B715-4ECE-AE8F-D78F8BB3DC5D}"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5803DAD-6A5F-4D53-8950-E724ACA9D37E}"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9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9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C5CE392-EC95-4239-A07E-C9614278BF1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DB1129-9A46-4DF2-A07F-DE11C837D2FC}"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29804D5-7C84-4B69-8079-DA2FAD14270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85AA99E4-4DAA-4E71-9E8F-AF6945E7BA3E}"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7FC90BF1-C042-4F2B-9AE8-3DB7D2C1E9BB}"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8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8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36C30995-1C84-4332-888D-FF918DD74DFD}"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CBBC3A4-4BAD-43FD-A53B-9D3D9AA8796C}"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77F417F-9826-46DF-9B13-101CBCCBB8EB}"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9273040-F77B-48DC-9E7A-1ECC2B3AA1DE}"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1E4FE8EA-0392-476E-BFD7-2238D86A2EA8}"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6022EBD-0230-4EB6-91FB-5C44027B730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8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8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D31F05A-25A4-481A-ABF9-669F12F5E128}"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08"/>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40"/>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ACBA81D-3D99-4590-AB6B-4531C0F9495F}"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0C831A6-ECCC-4A4F-889C-FC83C9B0955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56"/>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34"/>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D37F4243-6748-4F42-A703-9E819AC017B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56"/>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EFFBC285-5E67-4592-A3A7-F9B80C0C80EE}"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1"/>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1"/>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86B835CC-A8B5-452C-9DD6-810506F73BF6}"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31CC361-4BA4-4A0A-9205-831ECC28422A}"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5098E3FF-691F-406F-8EF3-47228E3227D1}"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2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88289DD-5E1E-4118-A1EC-03B36848C6EF}"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909"/>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48"/>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4984EFB5-C6DC-4A53-9CB6-1B57D8014E9E}"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1269FF9E-741A-45D9-A078-A3316A1754D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7A567A5-F063-43E2-AFD0-F6127B782C4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pPr>
              <a:defRPr/>
            </a:pPr>
            <a:fld id="{AE74F308-7121-45A1-9153-11FCAFA352EE}"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78671875"/>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A89BA8F2-220D-4001-8226-F1B197E0EB13}"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628509161"/>
      </p:ext>
    </p:extLst>
  </p:cSld>
  <p:clrMapOvr>
    <a:masterClrMapping/>
  </p:clrMapOvr>
  <p:transition spd="slow">
    <p:push dir="u"/>
  </p:transition>
  <p:timing>
    <p:tnLst>
      <p:par>
        <p:cTn id="1" dur="indefinite" restart="never" nodeType="tmRoot"/>
      </p:par>
    </p:tn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390633"/>
            <a:ext cx="7772400" cy="1357030"/>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896003"/>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pPr>
              <a:defRPr/>
            </a:pPr>
            <a:fld id="{BAACA1DB-F13B-4141-901B-A72572DA1714}"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85517102"/>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587947"/>
            <a:ext cx="4038600" cy="449338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pPr>
              <a:defRPr/>
            </a:pPr>
            <a:fld id="{7626865F-2683-48F6-9474-DBD2D90E43F5}" type="datetime1">
              <a:rPr lang="en-US" smtClean="0">
                <a:solidFill>
                  <a:prstClr val="black">
                    <a:tint val="75000"/>
                  </a:prstClr>
                </a:solidFill>
              </a:rPr>
              <a:t>12/14/2022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137907089"/>
      </p:ext>
    </p:extLst>
  </p:cSld>
  <p:clrMapOvr>
    <a:masterClrMapping/>
  </p:clrMapOvr>
  <p:transition spd="slow">
    <p:push dir="u"/>
  </p:transition>
  <p:timing>
    <p:tnLst>
      <p:par>
        <p:cTn id="1" dur="indefinite" restart="never" nodeType="tmRoot"/>
      </p:par>
    </p:tn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29435"/>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33" y="1529435"/>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pPr>
              <a:defRPr/>
            </a:pPr>
            <a:fld id="{57744167-8E73-429D-97B9-5921DE1282E5}" type="datetime1">
              <a:rPr lang="en-US" smtClean="0">
                <a:solidFill>
                  <a:prstClr val="black">
                    <a:tint val="75000"/>
                  </a:prstClr>
                </a:solidFill>
              </a:rPr>
              <a:t>12/14/2022</a:t>
            </a:fld>
            <a:endParaRPr lang="en-CA">
              <a:solidFill>
                <a:prstClr val="black">
                  <a:tint val="75000"/>
                </a:prstClr>
              </a:solidFill>
            </a:endParaRPr>
          </a:p>
        </p:txBody>
      </p:sp>
      <p:sp>
        <p:nvSpPr>
          <p:cNvPr id="8" name="Altbilgi Yer Tutucusu 7"/>
          <p:cNvSpPr>
            <a:spLocks noGrp="1"/>
          </p:cNvSpPr>
          <p:nvPr>
            <p:ph type="ftr" sz="quarter" idx="11"/>
          </p:nvPr>
        </p:nvSpPr>
        <p:spPr/>
        <p:txBody>
          <a:bodyPr/>
          <a:lstStyle/>
          <a:p>
            <a:pPr>
              <a:defRPr/>
            </a:pPr>
            <a:endParaRPr lang="en-CA">
              <a:solidFill>
                <a:prstClr val="black">
                  <a:tint val="75000"/>
                </a:prstClr>
              </a:solidFill>
            </a:endParaRPr>
          </a:p>
        </p:txBody>
      </p:sp>
      <p:sp>
        <p:nvSpPr>
          <p:cNvPr id="9" name="Slayt Numarası Yer Tutucusu 8"/>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5073131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pPr>
              <a:defRPr/>
            </a:pPr>
            <a:fld id="{5B70E770-EE36-4290-B513-6854BC09343A}" type="datetime1">
              <a:rPr lang="en-US" smtClean="0">
                <a:solidFill>
                  <a:prstClr val="black">
                    <a:tint val="75000"/>
                  </a:prstClr>
                </a:solidFill>
              </a:rPr>
              <a:t>12/14/2022</a:t>
            </a:fld>
            <a:endParaRPr lang="en-CA">
              <a:solidFill>
                <a:prstClr val="black">
                  <a:tint val="75000"/>
                </a:prstClr>
              </a:solidFill>
            </a:endParaRPr>
          </a:p>
        </p:txBody>
      </p:sp>
      <p:sp>
        <p:nvSpPr>
          <p:cNvPr id="4" name="Altbilgi Yer Tutucusu 3"/>
          <p:cNvSpPr>
            <a:spLocks noGrp="1"/>
          </p:cNvSpPr>
          <p:nvPr>
            <p:ph type="ftr" sz="quarter" idx="11"/>
          </p:nvPr>
        </p:nvSpPr>
        <p:spPr/>
        <p:txBody>
          <a:bodyPr/>
          <a:lstStyle/>
          <a:p>
            <a:pPr>
              <a:defRPr/>
            </a:pPr>
            <a:endParaRPr lang="en-CA">
              <a:solidFill>
                <a:prstClr val="black">
                  <a:tint val="75000"/>
                </a:prstClr>
              </a:solidFill>
            </a:endParaRPr>
          </a:p>
        </p:txBody>
      </p:sp>
      <p:sp>
        <p:nvSpPr>
          <p:cNvPr id="5" name="Slayt Numarası Yer Tutucusu 4"/>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391195201"/>
      </p:ext>
    </p:extLst>
  </p:cSld>
  <p:clrMapOvr>
    <a:masterClrMapping/>
  </p:clrMapOvr>
  <p:transition spd="slow">
    <p:push dir="u"/>
  </p:transition>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pPr>
              <a:defRPr/>
            </a:pPr>
            <a:fld id="{75E450C8-8A89-4A74-B139-3821A78ACE8E}" type="datetime1">
              <a:rPr lang="en-US" smtClean="0">
                <a:solidFill>
                  <a:prstClr val="black">
                    <a:tint val="75000"/>
                  </a:prstClr>
                </a:solidFill>
              </a:rPr>
              <a:t>12/14/2022</a:t>
            </a:fld>
            <a:endParaRPr lang="en-CA">
              <a:solidFill>
                <a:prstClr val="black">
                  <a:tint val="75000"/>
                </a:prstClr>
              </a:solidFill>
            </a:endParaRPr>
          </a:p>
        </p:txBody>
      </p:sp>
      <p:sp>
        <p:nvSpPr>
          <p:cNvPr id="3" name="Altbilgi Yer Tutucusu 2"/>
          <p:cNvSpPr>
            <a:spLocks noGrp="1"/>
          </p:cNvSpPr>
          <p:nvPr>
            <p:ph type="ftr" sz="quarter" idx="11"/>
          </p:nvPr>
        </p:nvSpPr>
        <p:spPr/>
        <p:txBody>
          <a:bodyPr/>
          <a:lstStyle/>
          <a:p>
            <a:pPr>
              <a:defRPr/>
            </a:pPr>
            <a:endParaRPr lang="en-CA">
              <a:solidFill>
                <a:prstClr val="black">
                  <a:tint val="75000"/>
                </a:prstClr>
              </a:solidFill>
            </a:endParaRPr>
          </a:p>
        </p:txBody>
      </p:sp>
      <p:sp>
        <p:nvSpPr>
          <p:cNvPr id="4" name="Slayt Numarası Yer Tutucusu 3"/>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14820251"/>
      </p:ext>
    </p:extLst>
  </p:cSld>
  <p:clrMapOvr>
    <a:masterClrMapping/>
  </p:clrMapOvr>
  <p:transition spd="slow">
    <p:push dir="u"/>
  </p:transition>
  <p:timing>
    <p:tnLst>
      <p:par>
        <p:cTn id="1" dur="indefinite" restart="never" nodeType="tmRoot"/>
      </p:par>
    </p:tnLst>
  </p:timing>
</p:sldLayout>
</file>

<file path=ppt/slideLayouts/slideLayout13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2093"/>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19" y="1429787"/>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3956ECFC-52C4-4C1C-899F-A89608E00B89}" type="datetime1">
              <a:rPr lang="en-US" smtClean="0">
                <a:solidFill>
                  <a:prstClr val="black">
                    <a:tint val="75000"/>
                  </a:prstClr>
                </a:solidFill>
              </a:rPr>
              <a:t>12/14/2022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740329954"/>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782874"/>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4751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pPr>
              <a:defRPr/>
            </a:pPr>
            <a:fld id="{A4540A14-2C4C-4A4F-807F-99D5148DDBCA}" type="datetime1">
              <a:rPr lang="en-US" smtClean="0">
                <a:solidFill>
                  <a:prstClr val="black">
                    <a:tint val="75000"/>
                  </a:prstClr>
                </a:solidFill>
              </a:rPr>
              <a:t>12/14/2022</a:t>
            </a:fld>
            <a:endParaRPr lang="en-CA">
              <a:solidFill>
                <a:prstClr val="black">
                  <a:tint val="75000"/>
                </a:prstClr>
              </a:solidFill>
            </a:endParaRPr>
          </a:p>
        </p:txBody>
      </p:sp>
      <p:sp>
        <p:nvSpPr>
          <p:cNvPr id="6" name="Altbilgi Yer Tutucusu 5"/>
          <p:cNvSpPr>
            <a:spLocks noGrp="1"/>
          </p:cNvSpPr>
          <p:nvPr>
            <p:ph type="ftr" sz="quarter" idx="11"/>
          </p:nvPr>
        </p:nvSpPr>
        <p:spPr/>
        <p:txBody>
          <a:bodyPr/>
          <a:lstStyle/>
          <a:p>
            <a:pPr>
              <a:defRPr/>
            </a:pPr>
            <a:endParaRPr lang="en-CA">
              <a:solidFill>
                <a:prstClr val="black">
                  <a:tint val="75000"/>
                </a:prstClr>
              </a:solidFill>
            </a:endParaRPr>
          </a:p>
        </p:txBody>
      </p:sp>
      <p:sp>
        <p:nvSpPr>
          <p:cNvPr id="7" name="Slayt Numarası Yer Tutucusu 6"/>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646935"/>
      </p:ext>
    </p:extLst>
  </p:cSld>
  <p:clrMapOvr>
    <a:masterClrMapping/>
  </p:clrMapOvr>
  <p:transition spd="slow">
    <p:push dir="u"/>
  </p:transition>
  <p:timing>
    <p:tnLst>
      <p:par>
        <p:cTn id="1" dur="indefinite" restart="never" nodeType="tmRoot"/>
      </p:par>
    </p:tnLst>
  </p:timing>
</p:sldLayout>
</file>

<file path=ppt/slideLayouts/slideLayout13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8CAB4788-6462-4E67-85F5-060CC380C9BE}"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6119564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2043"/>
            <a:ext cx="2057400" cy="5809292"/>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2043"/>
            <a:ext cx="6019800" cy="5809292"/>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pPr>
              <a:defRPr/>
            </a:pPr>
            <a:fld id="{53445ED6-D9EC-455C-BF0B-5C5DAF200792}"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11"/>
          </p:nvPr>
        </p:nvSpPr>
        <p:spPr/>
        <p:txBody>
          <a:bodyPr/>
          <a:lstStyle/>
          <a:p>
            <a:pPr>
              <a:defRPr/>
            </a:pPr>
            <a:endParaRPr lang="en-CA">
              <a:solidFill>
                <a:prstClr val="black">
                  <a:tint val="75000"/>
                </a:prstClr>
              </a:solidFill>
            </a:endParaRPr>
          </a:p>
        </p:txBody>
      </p:sp>
      <p:sp>
        <p:nvSpPr>
          <p:cNvPr id="6" name="Slayt Numarası Yer Tutucusu 5"/>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5367674"/>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8C2C23D2-0F53-4555-8CD9-ED8E71CEA951}" type="datetime1">
              <a:rPr lang="en-US" smtClean="0"/>
              <a:t>12/14/2022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83D0DC3D-8AB3-44A0-B24F-109B9CB083EB}" type="datetime1">
              <a:rPr lang="en-US" smtClean="0"/>
              <a:t>12/14/2022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6B370FF5-F169-4A5D-8444-78FA81E0D637}" type="datetime1">
              <a:rPr lang="en-US" smtClean="0"/>
              <a:t>12/14/2022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5323AFA5-8255-45DD-889A-2DF1BCD6259C}" type="datetime1">
              <a:rPr lang="en-US" smtClean="0"/>
              <a:t>12/14/2022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9D798F09-829D-406C-93FD-51F85DE091E9}" type="datetime1">
              <a:rPr lang="en-US" smtClean="0"/>
              <a:t>12/14/2022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00C5CD64-6E44-4BAE-A567-E16C2093B565}" type="datetime1">
              <a:rPr lang="en-US" smtClean="0"/>
              <a:t>12/14/2022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50"/>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A7A2D7E5-DEC7-478E-956A-4B2ABBE4FEEF}" type="datetime1">
              <a:rPr lang="en-US" smtClean="0"/>
              <a:t>12/14/2022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8"/>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89353B18-ABC1-49D9-9F2D-3D7842A24D78}" type="datetime1">
              <a:rPr lang="en-US" smtClean="0"/>
              <a:t>12/14/2022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8"/>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F7BEC46F-86C0-42A8-B9AC-329040D3C060}" type="datetime1">
              <a:rPr lang="en-US" smtClean="0"/>
              <a:t>12/14/2022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2F9BDEE0-E164-4B9A-8225-630954335CBB}"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4C2CCDA-3C20-449C-8A71-99A8E4781FBE}"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5041DC2E-41BE-4FF2-A8E2-3FBD57E5930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1808CAA6-2096-43ED-8235-B9940E71455F}"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72"/>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72"/>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AC97631F-96A1-48E9-A50D-FCAE86AC73E1}"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9423A92-2B8E-43D8-9201-DB7C105FEC60}"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E1A7DADE-8C3B-486E-918A-4C259D178417}"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B9DB6EF-202A-4303-B7B2-C8EBC12F6435}"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8AC5324-7000-472C-80B4-7304FDA75D6E}"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AA33F6B6-E958-465A-87A8-391DA58EDC2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7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7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D25B45C-3260-4F23-B0A9-4E4703D1427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D899D684-9C83-4357-94D5-82DFBBD9C89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E15931-2A8E-4623-A65C-0D883A86E3D0}"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C9EE6264-E6CF-470E-A3E3-E7F5FA72822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A3431DE5-3890-451D-892E-496469116413}"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69DE5DF6-41B3-4081-B680-73424DDE2560}"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2FD996FA-B699-41EB-A2DA-73220DB8FADD}"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D6551DA9-231E-4DA9-B93C-429A97A42298}"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BB73175-3CEB-49B7-AF74-13B5FBE3A160}"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7AFA4DF9-4F80-4FFD-A82D-747FCCB309B2}"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EDF6001-CEBB-4A30-A674-18C7680C2C19}"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47794D-DC86-438B-9300-93724981A5B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C4320016-F54C-4738-9495-D5136C2CAF8A}"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D38732-183D-4CEA-92AA-53376430BDA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A9591909-5DEC-4211-838C-1B4363954A18}"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CA2ACA3F-2F9F-43F8-937B-704D60FFA85A}"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4"/>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4"/>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CFF3A07-08D7-4745-91CC-AFCFAC7AD10F}"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8ED60B04-3F54-40B4-BCE1-28909B68901E}"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894D9F45-B267-4C7C-B849-C8DFC13DEAC0}"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F96E7B6E-6194-4704-9535-AAF3AC885B0D}"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92BCEEFA-0352-4677-B3E7-F126B784DD0A}"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3FB86901-B036-43F3-9AC8-57EE8A14BFB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6"/>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6"/>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08DA41D-3028-439D-A5BB-42AB6E7AE01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Başlık Slaydı">
    <p:spTree>
      <p:nvGrpSpPr>
        <p:cNvPr id="1" name=""/>
        <p:cNvGrpSpPr/>
        <p:nvPr/>
      </p:nvGrpSpPr>
      <p:grpSpPr>
        <a:xfrm>
          <a:off x="0" y="0"/>
          <a:ext cx="0" cy="0"/>
          <a:chOff x="0" y="0"/>
          <a:chExt cx="0" cy="0"/>
        </a:xfrm>
      </p:grpSpPr>
      <p:pic>
        <p:nvPicPr>
          <p:cNvPr id="6"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313811"/>
            <a:ext cx="9144000" cy="3516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3065" y="260019"/>
            <a:ext cx="1457325" cy="1144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88" y="1624678"/>
            <a:ext cx="9144001" cy="191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Metin kutusu 9"/>
          <p:cNvSpPr txBox="1">
            <a:spLocks noChangeArrowheads="1"/>
          </p:cNvSpPr>
          <p:nvPr/>
        </p:nvSpPr>
        <p:spPr bwMode="auto">
          <a:xfrm>
            <a:off x="198438" y="6451223"/>
            <a:ext cx="3149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Frutiger 45 Light" pitchFamily="50" charset="0"/>
              </a:defRPr>
            </a:lvl1pPr>
            <a:lvl2pPr marL="742950" indent="-285750">
              <a:defRPr>
                <a:solidFill>
                  <a:schemeClr val="tx1"/>
                </a:solidFill>
                <a:latin typeface="Frutiger 45 Light" pitchFamily="50" charset="0"/>
              </a:defRPr>
            </a:lvl2pPr>
            <a:lvl3pPr marL="1143000" indent="-228600">
              <a:defRPr>
                <a:solidFill>
                  <a:schemeClr val="tx1"/>
                </a:solidFill>
                <a:latin typeface="Frutiger 45 Light" pitchFamily="50" charset="0"/>
              </a:defRPr>
            </a:lvl3pPr>
            <a:lvl4pPr marL="1600200" indent="-228600">
              <a:defRPr>
                <a:solidFill>
                  <a:schemeClr val="tx1"/>
                </a:solidFill>
                <a:latin typeface="Frutiger 45 Light" pitchFamily="50" charset="0"/>
              </a:defRPr>
            </a:lvl4pPr>
            <a:lvl5pPr marL="2057400" indent="-228600">
              <a:defRPr>
                <a:solidFill>
                  <a:schemeClr val="tx1"/>
                </a:solidFill>
                <a:latin typeface="Frutiger 45 Light" pitchFamily="50" charset="0"/>
              </a:defRPr>
            </a:lvl5pPr>
            <a:lvl6pPr marL="2514600" indent="-228600" fontAlgn="base">
              <a:spcBef>
                <a:spcPct val="0"/>
              </a:spcBef>
              <a:spcAft>
                <a:spcPct val="0"/>
              </a:spcAft>
              <a:defRPr>
                <a:solidFill>
                  <a:schemeClr val="tx1"/>
                </a:solidFill>
                <a:latin typeface="Frutiger 45 Light" pitchFamily="50" charset="0"/>
              </a:defRPr>
            </a:lvl6pPr>
            <a:lvl7pPr marL="2971800" indent="-228600" fontAlgn="base">
              <a:spcBef>
                <a:spcPct val="0"/>
              </a:spcBef>
              <a:spcAft>
                <a:spcPct val="0"/>
              </a:spcAft>
              <a:defRPr>
                <a:solidFill>
                  <a:schemeClr val="tx1"/>
                </a:solidFill>
                <a:latin typeface="Frutiger 45 Light" pitchFamily="50" charset="0"/>
              </a:defRPr>
            </a:lvl7pPr>
            <a:lvl8pPr marL="3429000" indent="-228600" fontAlgn="base">
              <a:spcBef>
                <a:spcPct val="0"/>
              </a:spcBef>
              <a:spcAft>
                <a:spcPct val="0"/>
              </a:spcAft>
              <a:defRPr>
                <a:solidFill>
                  <a:schemeClr val="tx1"/>
                </a:solidFill>
                <a:latin typeface="Frutiger 45 Light" pitchFamily="50" charset="0"/>
              </a:defRPr>
            </a:lvl8pPr>
            <a:lvl9pPr marL="3886200" indent="-228600" fontAlgn="base">
              <a:spcBef>
                <a:spcPct val="0"/>
              </a:spcBef>
              <a:spcAft>
                <a:spcPct val="0"/>
              </a:spcAft>
              <a:defRPr>
                <a:solidFill>
                  <a:schemeClr val="tx1"/>
                </a:solidFill>
                <a:latin typeface="Frutiger 45 Light" pitchFamily="50" charset="0"/>
              </a:defRPr>
            </a:lvl9pPr>
          </a:lstStyle>
          <a:p>
            <a:pPr>
              <a:defRPr/>
            </a:pPr>
            <a:r>
              <a:rPr lang="tr-TR" altLang="tr-TR" sz="1600" smtClean="0">
                <a:solidFill>
                  <a:schemeClr val="bg1"/>
                </a:solidFill>
              </a:rPr>
              <a:t>KOBİLER BÜYÜR TÜRKİYE BÜYÜR!</a:t>
            </a:r>
          </a:p>
        </p:txBody>
      </p:sp>
      <p:sp>
        <p:nvSpPr>
          <p:cNvPr id="2" name="Başlık 1"/>
          <p:cNvSpPr>
            <a:spLocks noGrp="1"/>
          </p:cNvSpPr>
          <p:nvPr>
            <p:ph type="ctrTitle"/>
          </p:nvPr>
        </p:nvSpPr>
        <p:spPr>
          <a:xfrm>
            <a:off x="265807" y="1878710"/>
            <a:ext cx="8713984" cy="783570"/>
          </a:xfrm>
        </p:spPr>
        <p:txBody>
          <a:bodyPr anchor="b">
            <a:normAutofit/>
          </a:bodyPr>
          <a:lstStyle>
            <a:lvl1pPr algn="r">
              <a:defRPr sz="3200">
                <a:latin typeface="Frutiger 95 Ultra Black" pitchFamily="50" charset="0"/>
              </a:defRPr>
            </a:lvl1pPr>
          </a:lstStyle>
          <a:p>
            <a:r>
              <a:rPr lang="tr-TR" smtClean="0"/>
              <a:t>Asıl başlık stili için tıklatın</a:t>
            </a:r>
            <a:endParaRPr lang="tr-TR" dirty="0"/>
          </a:p>
        </p:txBody>
      </p:sp>
      <p:sp>
        <p:nvSpPr>
          <p:cNvPr id="3" name="Alt Başlık 2"/>
          <p:cNvSpPr>
            <a:spLocks noGrp="1"/>
          </p:cNvSpPr>
          <p:nvPr>
            <p:ph type="subTitle" idx="1"/>
          </p:nvPr>
        </p:nvSpPr>
        <p:spPr>
          <a:xfrm>
            <a:off x="266823" y="2627261"/>
            <a:ext cx="8712968" cy="430448"/>
          </a:xfrm>
        </p:spPr>
        <p:txBody>
          <a:bodyPr>
            <a:noAutofit/>
          </a:bodyPr>
          <a:lstStyle>
            <a:lvl1pPr marL="0" indent="0" algn="r">
              <a:buNone/>
              <a:defRPr sz="1600">
                <a:solidFill>
                  <a:schemeClr val="tx1">
                    <a:lumMod val="75000"/>
                    <a:lumOff val="25000"/>
                  </a:schemeClr>
                </a:solidFill>
                <a:latin typeface="Frutiger 45 Light" pitchFamily="50"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dirty="0"/>
          </a:p>
        </p:txBody>
      </p:sp>
      <p:sp>
        <p:nvSpPr>
          <p:cNvPr id="9" name="Metin Yer Tutucusu 8"/>
          <p:cNvSpPr>
            <a:spLocks noGrp="1"/>
          </p:cNvSpPr>
          <p:nvPr>
            <p:ph type="body" sz="quarter" idx="13"/>
          </p:nvPr>
        </p:nvSpPr>
        <p:spPr>
          <a:xfrm>
            <a:off x="4570518" y="3404966"/>
            <a:ext cx="4401114" cy="345040"/>
          </a:xfrm>
        </p:spPr>
        <p:txBody>
          <a:bodyPr>
            <a:noAutofit/>
          </a:bodyPr>
          <a:lstStyle>
            <a:lvl1pPr marL="0" indent="0" algn="r">
              <a:buNone/>
              <a:defRPr sz="1400">
                <a:solidFill>
                  <a:schemeClr val="bg1"/>
                </a:solidFill>
                <a:latin typeface="Frutiger 45 Light" pitchFamily="50" charset="0"/>
              </a:defRPr>
            </a:lvl1pPr>
          </a:lstStyle>
          <a:p>
            <a:pPr lvl="0"/>
            <a:r>
              <a:rPr lang="tr-TR" smtClean="0"/>
              <a:t>Asıl metin stillerini düzenlemek için tıklatın</a:t>
            </a:r>
          </a:p>
        </p:txBody>
      </p:sp>
      <p:sp>
        <p:nvSpPr>
          <p:cNvPr id="11" name="Metin Yer Tutucusu 10"/>
          <p:cNvSpPr>
            <a:spLocks noGrp="1"/>
          </p:cNvSpPr>
          <p:nvPr>
            <p:ph type="body" sz="quarter" idx="14"/>
          </p:nvPr>
        </p:nvSpPr>
        <p:spPr>
          <a:xfrm>
            <a:off x="4572067" y="435071"/>
            <a:ext cx="4392546" cy="1032482"/>
          </a:xfrm>
        </p:spPr>
        <p:txBody>
          <a:bodyPr>
            <a:normAutofit/>
          </a:bodyPr>
          <a:lstStyle>
            <a:lvl1pPr marL="0" indent="0" algn="r">
              <a:lnSpc>
                <a:spcPct val="100000"/>
              </a:lnSpc>
              <a:spcBef>
                <a:spcPts val="0"/>
              </a:spcBef>
              <a:spcAft>
                <a:spcPts val="1000"/>
              </a:spcAft>
              <a:buNone/>
              <a:defRPr sz="1050">
                <a:latin typeface="Frutiger 45 Light" pitchFamily="50" charset="0"/>
              </a:defRPr>
            </a:lvl1pPr>
          </a:lstStyle>
          <a:p>
            <a:pPr lvl="0"/>
            <a:r>
              <a:rPr lang="tr-TR" smtClean="0"/>
              <a:t>Asıl metin stillerini düzenlemek için tıklatın</a:t>
            </a:r>
          </a:p>
          <a:p>
            <a:pPr lvl="1"/>
            <a:r>
              <a:rPr lang="tr-TR" smtClean="0"/>
              <a:t>İkinci düzey</a:t>
            </a:r>
          </a:p>
          <a:p>
            <a:pPr lvl="2"/>
            <a:r>
              <a:rPr lang="tr-TR" smtClean="0"/>
              <a:t>Üçüncü düzey</a:t>
            </a:r>
          </a:p>
        </p:txBody>
      </p:sp>
    </p:spTree>
    <p:extLst>
      <p:ext uri="{BB962C8B-B14F-4D97-AF65-F5344CB8AC3E}">
        <p14:creationId xmlns:p14="http://schemas.microsoft.com/office/powerpoint/2010/main" val="1937244486"/>
      </p:ext>
    </p:extLst>
  </p:cSld>
  <p:clrMapOvr>
    <a:masterClrMapping/>
  </p:clrMapOvr>
  <p:transition spd="slow">
    <p:push dir="u"/>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pic>
        <p:nvPicPr>
          <p:cNvPr id="4"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3" name="İçerik Yer Tutucusu 2"/>
          <p:cNvSpPr>
            <a:spLocks noGrp="1"/>
          </p:cNvSpPr>
          <p:nvPr>
            <p:ph idx="1"/>
          </p:nvPr>
        </p:nvSpPr>
        <p:spPr>
          <a:xfrm>
            <a:off x="1403648" y="1896100"/>
            <a:ext cx="7128792" cy="3974297"/>
          </a:xfrm>
        </p:spPr>
        <p:txBody>
          <a:bodyPr>
            <a:normAutofit/>
          </a:bodyPr>
          <a:lstStyle>
            <a:lvl1pPr>
              <a:defRPr sz="1800"/>
            </a:lvl1pPr>
            <a:lvl2pPr>
              <a:defRPr sz="1800"/>
            </a:lvl2pPr>
            <a:lvl3pPr>
              <a:defRPr sz="1800"/>
            </a:lvl3pPr>
            <a:lvl4pPr>
              <a:defRPr sz="1800"/>
            </a:lvl4pPr>
            <a:lvl5pPr>
              <a:defRPr sz="1800"/>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7" name="Veri Yer Tutucusu 3"/>
          <p:cNvSpPr>
            <a:spLocks noGrp="1"/>
          </p:cNvSpPr>
          <p:nvPr>
            <p:ph type="dt" sz="half" idx="10"/>
          </p:nvPr>
        </p:nvSpPr>
        <p:spPr>
          <a:xfrm>
            <a:off x="638175" y="6456811"/>
            <a:ext cx="2133600" cy="362508"/>
          </a:xfrm>
        </p:spPr>
        <p:txBody>
          <a:bodyPr/>
          <a:lstStyle>
            <a:lvl1pPr>
              <a:defRPr/>
            </a:lvl1pPr>
          </a:lstStyle>
          <a:p>
            <a:pPr>
              <a:defRPr/>
            </a:pPr>
            <a:fld id="{33C7F8E1-A45F-49CB-A6C3-1661EDF21148}" type="datetime1">
              <a:rPr lang="en-US" smtClean="0"/>
              <a:t>12/14/2022</a:t>
            </a:fld>
            <a:endParaRPr lang="en-CA"/>
          </a:p>
        </p:txBody>
      </p:sp>
      <p:sp>
        <p:nvSpPr>
          <p:cNvPr id="8"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4180493832"/>
      </p:ext>
    </p:extLst>
  </p:cSld>
  <p:clrMapOvr>
    <a:masterClrMapping/>
  </p:clrMapOvr>
  <p:transition spd="slow">
    <p:push dir="u"/>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Bölüm Üstbilgisi">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00" y="0"/>
            <a:ext cx="9140825"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sim Yer Tutucusu 10"/>
          <p:cNvSpPr>
            <a:spLocks noGrp="1"/>
          </p:cNvSpPr>
          <p:nvPr>
            <p:ph type="pic" sz="quarter" idx="13"/>
          </p:nvPr>
        </p:nvSpPr>
        <p:spPr>
          <a:xfrm>
            <a:off x="5370520" y="0"/>
            <a:ext cx="3773487" cy="6832600"/>
          </a:xfrm>
          <a:noFill/>
          <a:ln>
            <a:noFill/>
          </a:ln>
        </p:spPr>
        <p:txBody>
          <a:bodyPr rtlCol="0">
            <a:normAutofit/>
          </a:bodyPr>
          <a:lstStyle/>
          <a:p>
            <a:pPr lvl="0"/>
            <a:r>
              <a:rPr lang="tr-TR" noProof="0" smtClean="0"/>
              <a:t>Resim eklemek için simgeyi tıklatın</a:t>
            </a:r>
            <a:endParaRPr lang="tr-TR" noProof="0"/>
          </a:p>
        </p:txBody>
      </p:sp>
      <p:sp>
        <p:nvSpPr>
          <p:cNvPr id="2" name="Başlık 1"/>
          <p:cNvSpPr>
            <a:spLocks noGrp="1"/>
          </p:cNvSpPr>
          <p:nvPr>
            <p:ph type="title"/>
          </p:nvPr>
        </p:nvSpPr>
        <p:spPr>
          <a:xfrm>
            <a:off x="115345" y="2211047"/>
            <a:ext cx="5119325" cy="1119164"/>
          </a:xfrm>
        </p:spPr>
        <p:txBody>
          <a:bodyPr anchor="b">
            <a:normAutofit/>
          </a:bodyPr>
          <a:lstStyle>
            <a:lvl1pPr algn="r">
              <a:defRPr sz="2400" b="1" cap="none" baseline="0">
                <a:latin typeface="Frutiger 95 Ultra Black" pitchFamily="50" charset="0"/>
              </a:defRPr>
            </a:lvl1pPr>
          </a:lstStyle>
          <a:p>
            <a:r>
              <a:rPr lang="tr-TR" smtClean="0"/>
              <a:t>Asıl başlık stili için tıklatın</a:t>
            </a:r>
            <a:endParaRPr lang="tr-TR" dirty="0"/>
          </a:p>
        </p:txBody>
      </p:sp>
      <p:sp>
        <p:nvSpPr>
          <p:cNvPr id="3" name="Metin Yer Tutucusu 2"/>
          <p:cNvSpPr>
            <a:spLocks noGrp="1"/>
          </p:cNvSpPr>
          <p:nvPr>
            <p:ph type="body" idx="1"/>
          </p:nvPr>
        </p:nvSpPr>
        <p:spPr>
          <a:xfrm>
            <a:off x="107504" y="3273319"/>
            <a:ext cx="5127156" cy="1137803"/>
          </a:xfrm>
        </p:spPr>
        <p:txBody>
          <a:bodyPr>
            <a:normAutofit/>
          </a:bodyPr>
          <a:lstStyle>
            <a:lvl1pPr marL="0" indent="0" algn="r">
              <a:spcBef>
                <a:spcPts val="0"/>
              </a:spcBef>
              <a:spcAft>
                <a:spcPts val="0"/>
              </a:spcAft>
              <a:buNone/>
              <a:defRPr sz="1800">
                <a:solidFill>
                  <a:schemeClr val="tx1">
                    <a:lumMod val="75000"/>
                    <a:lumOff val="25000"/>
                  </a:schemeClr>
                </a:solidFill>
                <a:latin typeface="Frutiger 45 Light" pitchFamily="50"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8" name="Veri Yer Tutucusu 3"/>
          <p:cNvSpPr>
            <a:spLocks noGrp="1"/>
          </p:cNvSpPr>
          <p:nvPr>
            <p:ph type="dt" sz="half" idx="14"/>
          </p:nvPr>
        </p:nvSpPr>
        <p:spPr>
          <a:xfrm>
            <a:off x="638175" y="6456811"/>
            <a:ext cx="2133600" cy="362508"/>
          </a:xfrm>
        </p:spPr>
        <p:txBody>
          <a:bodyPr/>
          <a:lstStyle>
            <a:lvl1pPr>
              <a:defRPr/>
            </a:lvl1pPr>
          </a:lstStyle>
          <a:p>
            <a:pPr>
              <a:defRPr/>
            </a:pPr>
            <a:fld id="{928FD1F8-FE42-46CB-8629-DB088AC39D80}" type="datetime1">
              <a:rPr lang="en-US" smtClean="0"/>
              <a:t>12/14/2022</a:t>
            </a:fld>
            <a:endParaRPr lang="en-CA"/>
          </a:p>
        </p:txBody>
      </p:sp>
      <p:sp>
        <p:nvSpPr>
          <p:cNvPr id="9" name="Altbilgi Yer Tutucusu 4"/>
          <p:cNvSpPr>
            <a:spLocks noGrp="1"/>
          </p:cNvSpPr>
          <p:nvPr>
            <p:ph type="ftr" sz="quarter" idx="15"/>
          </p:nvPr>
        </p:nvSpPr>
        <p:spPr>
          <a:xfrm>
            <a:off x="3124200" y="6456811"/>
            <a:ext cx="2895600" cy="362508"/>
          </a:xfrm>
        </p:spPr>
        <p:txBody>
          <a:bodyPr/>
          <a:lstStyle>
            <a:lvl1pPr>
              <a:defRPr/>
            </a:lvl1pPr>
          </a:lstStyle>
          <a:p>
            <a:pPr>
              <a:defRPr/>
            </a:pPr>
            <a:endParaRPr lang="en-CA"/>
          </a:p>
        </p:txBody>
      </p:sp>
      <p:sp>
        <p:nvSpPr>
          <p:cNvPr id="10" name="Slayt Numarası Yer Tutucusu 5"/>
          <p:cNvSpPr>
            <a:spLocks noGrp="1"/>
          </p:cNvSpPr>
          <p:nvPr>
            <p:ph type="sldNum" sz="quarter" idx="16"/>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875629255"/>
      </p:ext>
    </p:extLst>
  </p:cSld>
  <p:clrMapOvr>
    <a:masterClrMapping/>
  </p:clrMapOvr>
  <p:transition spd="slow">
    <p:push dir="u"/>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İki İçerik">
    <p:spTree>
      <p:nvGrpSpPr>
        <p:cNvPr id="1" name=""/>
        <p:cNvGrpSpPr/>
        <p:nvPr/>
      </p:nvGrpSpPr>
      <p:grpSpPr>
        <a:xfrm>
          <a:off x="0" y="0"/>
          <a:ext cx="0" cy="0"/>
          <a:chOff x="0" y="0"/>
          <a:chExt cx="0" cy="0"/>
        </a:xfrm>
      </p:grpSpPr>
      <p:grpSp>
        <p:nvGrpSpPr>
          <p:cNvPr id="5" name="Grup 6"/>
          <p:cNvGrpSpPr>
            <a:grpSpLocks/>
          </p:cNvGrpSpPr>
          <p:nvPr/>
        </p:nvGrpSpPr>
        <p:grpSpPr bwMode="auto">
          <a:xfrm>
            <a:off x="0" y="0"/>
            <a:ext cx="9151938" cy="6832600"/>
            <a:chOff x="0" y="0"/>
            <a:chExt cx="9151881" cy="5715000"/>
          </a:xfrm>
        </p:grpSpPr>
        <p:pic>
          <p:nvPicPr>
            <p:cNvPr id="6" name="Resim 7"/>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Resim 8"/>
            <p:cNvPicPr>
              <a:picLocks noChangeAspect="1"/>
            </p:cNvPicPr>
            <p:nvPr userDrawn="1"/>
          </p:nvPicPr>
          <p:blipFill>
            <a:blip r:embed="rId3">
              <a:extLst>
                <a:ext uri="{28A0092B-C50C-407E-A947-70E740481C1C}">
                  <a14:useLocalDpi xmlns:a14="http://schemas.microsoft.com/office/drawing/2010/main" val="0"/>
                </a:ext>
              </a:extLst>
            </a:blip>
            <a:srcRect l="4874" t="3" r="14838" b="-3"/>
            <a:stretch>
              <a:fillRect/>
            </a:stretch>
          </p:blipFill>
          <p:spPr bwMode="auto">
            <a:xfrm>
              <a:off x="0" y="5233764"/>
              <a:ext cx="9151881" cy="15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Resim 9"/>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0248" y="250926"/>
              <a:ext cx="918498" cy="603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 name="İçerik Yer Tutucusu 2"/>
          <p:cNvSpPr>
            <a:spLocks noGrp="1"/>
          </p:cNvSpPr>
          <p:nvPr>
            <p:ph sz="half" idx="1"/>
          </p:nvPr>
        </p:nvSpPr>
        <p:spPr>
          <a:xfrm>
            <a:off x="1403648" y="1866688"/>
            <a:ext cx="3528392"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4" name="İçerik Yer Tutucusu 3"/>
          <p:cNvSpPr>
            <a:spLocks noGrp="1"/>
          </p:cNvSpPr>
          <p:nvPr>
            <p:ph sz="half" idx="2"/>
          </p:nvPr>
        </p:nvSpPr>
        <p:spPr>
          <a:xfrm>
            <a:off x="5076056" y="1866688"/>
            <a:ext cx="3456384" cy="4236786"/>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dirty="0"/>
          </a:p>
        </p:txBody>
      </p:sp>
      <p:sp>
        <p:nvSpPr>
          <p:cNvPr id="14"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9" name="Veri Yer Tutucusu 3"/>
          <p:cNvSpPr>
            <a:spLocks noGrp="1"/>
          </p:cNvSpPr>
          <p:nvPr>
            <p:ph type="dt" sz="half" idx="10"/>
          </p:nvPr>
        </p:nvSpPr>
        <p:spPr>
          <a:xfrm>
            <a:off x="638175" y="6456811"/>
            <a:ext cx="2133600" cy="362508"/>
          </a:xfrm>
        </p:spPr>
        <p:txBody>
          <a:bodyPr/>
          <a:lstStyle>
            <a:lvl1pPr>
              <a:defRPr/>
            </a:lvl1pPr>
          </a:lstStyle>
          <a:p>
            <a:pPr>
              <a:defRPr/>
            </a:pPr>
            <a:fld id="{8177893F-052A-4075-9CB9-51116CE92CC3}" type="datetime1">
              <a:rPr lang="en-US" smtClean="0"/>
              <a:t>12/14/2022</a:t>
            </a:fld>
            <a:endParaRPr lang="en-CA"/>
          </a:p>
        </p:txBody>
      </p:sp>
      <p:sp>
        <p:nvSpPr>
          <p:cNvPr id="10"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11"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092637398"/>
      </p:ext>
    </p:extLst>
  </p:cSld>
  <p:clrMapOvr>
    <a:masterClrMapping/>
  </p:clrMapOvr>
  <p:transition spd="slow">
    <p:push dir="u"/>
  </p:transition>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Yalnızca Başlık">
    <p:spTree>
      <p:nvGrpSpPr>
        <p:cNvPr id="1" name=""/>
        <p:cNvGrpSpPr/>
        <p:nvPr/>
      </p:nvGrpSpPr>
      <p:grpSpPr>
        <a:xfrm>
          <a:off x="0" y="0"/>
          <a:ext cx="0" cy="0"/>
          <a:chOff x="0" y="0"/>
          <a:chExt cx="0" cy="0"/>
        </a:xfrm>
      </p:grpSpPr>
      <p:pic>
        <p:nvPicPr>
          <p:cNvPr id="3"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esi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9876" y="299875"/>
            <a:ext cx="919163" cy="721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Başlık 1"/>
          <p:cNvSpPr>
            <a:spLocks noGrp="1"/>
          </p:cNvSpPr>
          <p:nvPr>
            <p:ph type="title"/>
          </p:nvPr>
        </p:nvSpPr>
        <p:spPr>
          <a:xfrm>
            <a:off x="1320478" y="672859"/>
            <a:ext cx="7211962" cy="1138767"/>
          </a:xfrm>
        </p:spPr>
        <p:txBody>
          <a:bodyPr anchor="b">
            <a:normAutofit/>
          </a:bodyPr>
          <a:lstStyle>
            <a:lvl1pPr algn="l">
              <a:defRPr sz="2400"/>
            </a:lvl1pPr>
          </a:lstStyle>
          <a:p>
            <a:r>
              <a:rPr lang="tr-TR" smtClean="0"/>
              <a:t>Asıl başlık stili için tıklatın</a:t>
            </a:r>
            <a:endParaRPr lang="tr-TR" dirty="0"/>
          </a:p>
        </p:txBody>
      </p:sp>
      <p:sp>
        <p:nvSpPr>
          <p:cNvPr id="6" name="Veri Yer Tutucusu 3"/>
          <p:cNvSpPr>
            <a:spLocks noGrp="1"/>
          </p:cNvSpPr>
          <p:nvPr>
            <p:ph type="dt" sz="half" idx="10"/>
          </p:nvPr>
        </p:nvSpPr>
        <p:spPr>
          <a:xfrm>
            <a:off x="638175" y="6456811"/>
            <a:ext cx="2133600" cy="362508"/>
          </a:xfrm>
        </p:spPr>
        <p:txBody>
          <a:bodyPr/>
          <a:lstStyle>
            <a:lvl1pPr>
              <a:defRPr/>
            </a:lvl1pPr>
          </a:lstStyle>
          <a:p>
            <a:pPr>
              <a:defRPr/>
            </a:pPr>
            <a:fld id="{781DD2B6-9470-4290-8906-6B470239C0C4}" type="datetime1">
              <a:rPr lang="en-US" smtClean="0"/>
              <a:t>12/14/2022</a:t>
            </a:fld>
            <a:endParaRPr lang="en-CA"/>
          </a:p>
        </p:txBody>
      </p:sp>
      <p:sp>
        <p:nvSpPr>
          <p:cNvPr id="7"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8"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49195496"/>
      </p:ext>
    </p:extLst>
  </p:cSld>
  <p:clrMapOvr>
    <a:masterClrMapping/>
  </p:clrMapOvr>
  <p:transition spd="slow">
    <p:push dir="u"/>
  </p:transition>
</p:sldLayout>
</file>

<file path=ppt/slideLayouts/slideLayout188.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pic>
        <p:nvPicPr>
          <p:cNvPr id="2"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i Yer Tutucusu 3"/>
          <p:cNvSpPr>
            <a:spLocks noGrp="1"/>
          </p:cNvSpPr>
          <p:nvPr>
            <p:ph type="dt" sz="half" idx="10"/>
          </p:nvPr>
        </p:nvSpPr>
        <p:spPr>
          <a:xfrm>
            <a:off x="638175" y="6456811"/>
            <a:ext cx="2133600" cy="362508"/>
          </a:xfrm>
        </p:spPr>
        <p:txBody>
          <a:bodyPr/>
          <a:lstStyle>
            <a:lvl1pPr>
              <a:defRPr/>
            </a:lvl1pPr>
          </a:lstStyle>
          <a:p>
            <a:pPr>
              <a:defRPr/>
            </a:pPr>
            <a:fld id="{DFFA1F0B-FDC9-4E0E-9CB5-A528FBB43912}" type="datetime1">
              <a:rPr lang="en-US" smtClean="0"/>
              <a:t>12/14/2022</a:t>
            </a:fld>
            <a:endParaRPr lang="en-CA"/>
          </a:p>
        </p:txBody>
      </p:sp>
      <p:sp>
        <p:nvSpPr>
          <p:cNvPr id="5" name="Altbilgi Yer Tutucusu 4"/>
          <p:cNvSpPr>
            <a:spLocks noGrp="1"/>
          </p:cNvSpPr>
          <p:nvPr>
            <p:ph type="ftr" sz="quarter" idx="11"/>
          </p:nvPr>
        </p:nvSpPr>
        <p:spPr>
          <a:xfrm>
            <a:off x="3124200" y="6456811"/>
            <a:ext cx="2895600" cy="362508"/>
          </a:xfrm>
        </p:spPr>
        <p:txBody>
          <a:bodyPr/>
          <a:lstStyle>
            <a:lvl1pPr>
              <a:defRPr/>
            </a:lvl1pPr>
          </a:lstStyle>
          <a:p>
            <a:pPr>
              <a:defRPr/>
            </a:pPr>
            <a:endParaRPr lang="en-CA"/>
          </a:p>
        </p:txBody>
      </p:sp>
      <p:sp>
        <p:nvSpPr>
          <p:cNvPr id="6" name="Slayt Numarası Yer Tutucusu 5"/>
          <p:cNvSpPr>
            <a:spLocks noGrp="1"/>
          </p:cNvSpPr>
          <p:nvPr>
            <p:ph type="sldNum" sz="quarter" idx="12"/>
          </p:nvPr>
        </p:nvSpPr>
        <p:spPr>
          <a:xfrm>
            <a:off x="6372225" y="6456811"/>
            <a:ext cx="2133600" cy="362508"/>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386179581"/>
      </p:ext>
    </p:extLst>
  </p:cSld>
  <p:clrMapOvr>
    <a:masterClrMapping/>
  </p:clrMapOvr>
  <p:transition spd="slow">
    <p:push dir="u"/>
  </p:transition>
</p:sldLayout>
</file>

<file path=ppt/slideLayouts/slideLayout18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pic>
        <p:nvPicPr>
          <p:cNvPr id="5" name="Resi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Resim 7"/>
          <p:cNvPicPr>
            <a:picLocks noChangeAspect="1"/>
          </p:cNvPicPr>
          <p:nvPr/>
        </p:nvPicPr>
        <p:blipFill>
          <a:blip r:embed="rId3">
            <a:extLst>
              <a:ext uri="{28A0092B-C50C-407E-A947-70E740481C1C}">
                <a14:useLocalDpi xmlns:a14="http://schemas.microsoft.com/office/drawing/2010/main" val="0"/>
              </a:ext>
            </a:extLst>
          </a:blip>
          <a:srcRect l="4874" t="3" r="14838" b="-3"/>
          <a:stretch>
            <a:fillRect/>
          </a:stretch>
        </p:blipFill>
        <p:spPr bwMode="auto">
          <a:xfrm>
            <a:off x="0" y="6257524"/>
            <a:ext cx="9151938" cy="189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Başlık 1"/>
          <p:cNvSpPr>
            <a:spLocks noGrp="1"/>
          </p:cNvSpPr>
          <p:nvPr>
            <p:ph type="title"/>
          </p:nvPr>
        </p:nvSpPr>
        <p:spPr>
          <a:xfrm>
            <a:off x="1792288" y="4782873"/>
            <a:ext cx="5486400" cy="564639"/>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0506"/>
            <a:ext cx="5486400" cy="409956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tr-TR" noProof="0" smtClean="0"/>
              <a:t>Resim eklemek için simgeyi tıklatın</a:t>
            </a:r>
            <a:endParaRPr lang="tr-TR" noProof="0"/>
          </a:p>
        </p:txBody>
      </p:sp>
      <p:sp>
        <p:nvSpPr>
          <p:cNvPr id="4" name="Metin Yer Tutucusu 3"/>
          <p:cNvSpPr>
            <a:spLocks noGrp="1"/>
          </p:cNvSpPr>
          <p:nvPr>
            <p:ph type="body" sz="half" idx="2"/>
          </p:nvPr>
        </p:nvSpPr>
        <p:spPr>
          <a:xfrm>
            <a:off x="1907704" y="5443363"/>
            <a:ext cx="5370984"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7" name="Veri Yer Tutucusu 3"/>
          <p:cNvSpPr>
            <a:spLocks noGrp="1"/>
          </p:cNvSpPr>
          <p:nvPr>
            <p:ph type="dt" sz="half" idx="10"/>
          </p:nvPr>
        </p:nvSpPr>
        <p:spPr>
          <a:xfrm>
            <a:off x="638175" y="6443537"/>
            <a:ext cx="2133600" cy="364405"/>
          </a:xfrm>
        </p:spPr>
        <p:txBody>
          <a:bodyPr/>
          <a:lstStyle>
            <a:lvl1pPr>
              <a:defRPr/>
            </a:lvl1pPr>
          </a:lstStyle>
          <a:p>
            <a:pPr>
              <a:defRPr/>
            </a:pPr>
            <a:fld id="{7B421841-48C2-4AE9-AFF1-D910EC6045F4}" type="datetime1">
              <a:rPr lang="en-US" smtClean="0"/>
              <a:t>12/14/2022</a:t>
            </a:fld>
            <a:endParaRPr lang="en-CA"/>
          </a:p>
        </p:txBody>
      </p:sp>
      <p:sp>
        <p:nvSpPr>
          <p:cNvPr id="8" name="Altbilgi Yer Tutucusu 4"/>
          <p:cNvSpPr>
            <a:spLocks noGrp="1"/>
          </p:cNvSpPr>
          <p:nvPr>
            <p:ph type="ftr" sz="quarter" idx="11"/>
          </p:nvPr>
        </p:nvSpPr>
        <p:spPr>
          <a:xfrm>
            <a:off x="3124200" y="6443537"/>
            <a:ext cx="2895600" cy="364405"/>
          </a:xfrm>
        </p:spPr>
        <p:txBody>
          <a:bodyPr/>
          <a:lstStyle>
            <a:lvl1pPr>
              <a:defRPr/>
            </a:lvl1pPr>
          </a:lstStyle>
          <a:p>
            <a:pPr>
              <a:defRPr/>
            </a:pPr>
            <a:endParaRPr lang="en-CA"/>
          </a:p>
        </p:txBody>
      </p:sp>
      <p:sp>
        <p:nvSpPr>
          <p:cNvPr id="9" name="Slayt Numarası Yer Tutucusu 5"/>
          <p:cNvSpPr>
            <a:spLocks noGrp="1"/>
          </p:cNvSpPr>
          <p:nvPr>
            <p:ph type="sldNum" sz="quarter" idx="12"/>
          </p:nvPr>
        </p:nvSpPr>
        <p:spPr>
          <a:xfrm>
            <a:off x="6372225" y="6443537"/>
            <a:ext cx="2133600" cy="364405"/>
          </a:xfrm>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2233898874"/>
      </p:ext>
    </p:extLst>
  </p:cSld>
  <p:clrMapOvr>
    <a:masterClrMapping/>
  </p:clrMapOvr>
  <p:transition spd="slow">
    <p:push dir="u"/>
  </p:transition>
</p:sldLayout>
</file>

<file path=ppt/slideLayouts/slideLayout190.xml><?xml version="1.0" encoding="utf-8"?>
<p:sldLayout xmlns:a="http://schemas.openxmlformats.org/drawingml/2006/main" xmlns:r="http://schemas.openxmlformats.org/officeDocument/2006/relationships" xmlns:p="http://schemas.openxmlformats.org/presentationml/2006/main" type="title">
  <p:cSld name="1_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645"/>
            <a:ext cx="7772400" cy="1464581"/>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tr-TR" smtClean="0"/>
              <a:t>Asıl alt başlık stilini düzenlemek için tıklatın</a:t>
            </a:r>
            <a:endParaRPr lang="tr-TR"/>
          </a:p>
        </p:txBody>
      </p:sp>
      <p:sp>
        <p:nvSpPr>
          <p:cNvPr id="4" name="Rectangle 4"/>
          <p:cNvSpPr>
            <a:spLocks noGrp="1" noChangeArrowheads="1"/>
          </p:cNvSpPr>
          <p:nvPr>
            <p:ph type="dt" sz="half" idx="10"/>
          </p:nvPr>
        </p:nvSpPr>
        <p:spPr/>
        <p:txBody>
          <a:bodyPr/>
          <a:lstStyle>
            <a:lvl1pPr>
              <a:defRPr/>
            </a:lvl1pPr>
          </a:lstStyle>
          <a:p>
            <a:pPr>
              <a:defRPr/>
            </a:pPr>
            <a:fld id="{839A4C9F-4CEE-4DD2-BD15-B17A0C6BCA0E}" type="datetime1">
              <a:rPr lang="en-US" smtClean="0"/>
              <a:t>12/14/2022</a:t>
            </a:fld>
            <a:endParaRPr lang="en-CA"/>
          </a:p>
        </p:txBody>
      </p:sp>
      <p:sp>
        <p:nvSpPr>
          <p:cNvPr id="5" name="Rectangle 5"/>
          <p:cNvSpPr>
            <a:spLocks noGrp="1" noChangeArrowheads="1"/>
          </p:cNvSpPr>
          <p:nvPr>
            <p:ph type="ftr" sz="quarter" idx="11"/>
          </p:nvPr>
        </p:nvSpPr>
        <p:spPr/>
        <p:txBody>
          <a:bodyPr/>
          <a:lstStyle>
            <a:lvl1pPr>
              <a:defRPr/>
            </a:lvl1pPr>
          </a:lstStyle>
          <a:p>
            <a:pPr>
              <a:defRPr/>
            </a:pPr>
            <a:endParaRPr lang="en-CA"/>
          </a:p>
        </p:txBody>
      </p:sp>
      <p:sp>
        <p:nvSpPr>
          <p:cNvPr id="6"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215805699"/>
      </p:ext>
    </p:extLst>
  </p:cSld>
  <p:clrMapOvr>
    <a:masterClrMapping/>
  </p:clrMapOvr>
  <p:transition spd="slow">
    <p:push dir="u"/>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type="txAndTwoObj">
  <p:cSld name="Başlık, Metin ve 2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663"/>
            <a:ext cx="8229600" cy="1138767"/>
          </a:xfrm>
        </p:spPr>
        <p:txBody>
          <a:bodyPr/>
          <a:lstStyle/>
          <a:p>
            <a:r>
              <a:rPr lang="tr-TR" smtClean="0"/>
              <a:t>Asıl başlık stili için tıklatın</a:t>
            </a:r>
            <a:endParaRPr lang="tr-TR"/>
          </a:p>
        </p:txBody>
      </p:sp>
      <p:sp>
        <p:nvSpPr>
          <p:cNvPr id="3" name="Metin Yer Tutucusu 2"/>
          <p:cNvSpPr>
            <a:spLocks noGrp="1"/>
          </p:cNvSpPr>
          <p:nvPr>
            <p:ph type="body" sz="half" idx="1"/>
          </p:nvPr>
        </p:nvSpPr>
        <p:spPr>
          <a:xfrm>
            <a:off x="457200" y="1594327"/>
            <a:ext cx="4038600" cy="4509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quarter" idx="2"/>
          </p:nvPr>
        </p:nvSpPr>
        <p:spPr>
          <a:xfrm>
            <a:off x="4648200" y="1594274"/>
            <a:ext cx="4038600" cy="217789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İçerik Yer Tutucusu 4"/>
          <p:cNvSpPr>
            <a:spLocks noGrp="1"/>
          </p:cNvSpPr>
          <p:nvPr>
            <p:ph sz="quarter" idx="3"/>
          </p:nvPr>
        </p:nvSpPr>
        <p:spPr>
          <a:xfrm>
            <a:off x="4648200" y="3924163"/>
            <a:ext cx="4038600" cy="217947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Veri Yer Tutucusu 3"/>
          <p:cNvSpPr>
            <a:spLocks noGrp="1"/>
          </p:cNvSpPr>
          <p:nvPr>
            <p:ph type="dt" sz="half" idx="10"/>
          </p:nvPr>
        </p:nvSpPr>
        <p:spPr/>
        <p:txBody>
          <a:bodyPr/>
          <a:lstStyle>
            <a:lvl1pPr>
              <a:defRPr/>
            </a:lvl1pPr>
          </a:lstStyle>
          <a:p>
            <a:pPr>
              <a:defRPr/>
            </a:pPr>
            <a:fld id="{E5631685-C015-4681-A6F1-40B2C02177A4}" type="datetime1">
              <a:rPr lang="en-US" smtClean="0"/>
              <a:t>12/14/2022</a:t>
            </a:fld>
            <a:endParaRPr lang="en-CA"/>
          </a:p>
        </p:txBody>
      </p:sp>
      <p:sp>
        <p:nvSpPr>
          <p:cNvPr id="7" name="Altbilgi Yer Tutucusu 4"/>
          <p:cNvSpPr>
            <a:spLocks noGrp="1"/>
          </p:cNvSpPr>
          <p:nvPr>
            <p:ph type="ftr" sz="quarter" idx="11"/>
          </p:nvPr>
        </p:nvSpPr>
        <p:spPr/>
        <p:txBody>
          <a:bodyPr/>
          <a:lstStyle>
            <a:lvl1pPr>
              <a:defRPr/>
            </a:lvl1pPr>
          </a:lstStyle>
          <a:p>
            <a:pPr>
              <a:defRPr/>
            </a:pPr>
            <a:endParaRPr lang="en-CA"/>
          </a:p>
        </p:txBody>
      </p:sp>
      <p:sp>
        <p:nvSpPr>
          <p:cNvPr id="8" name="Slayt Numarası Yer Tutucusu 5"/>
          <p:cNvSpPr>
            <a:spLocks noGrp="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510004977"/>
      </p:ext>
    </p:extLst>
  </p:cSld>
  <p:clrMapOvr>
    <a:masterClrMapping/>
  </p:clrMapOvr>
  <p:transition spd="slow">
    <p:push dir="u"/>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objOnly">
  <p:cSld name="İçerik">
    <p:spTree>
      <p:nvGrpSpPr>
        <p:cNvPr id="1" name=""/>
        <p:cNvGrpSpPr/>
        <p:nvPr/>
      </p:nvGrpSpPr>
      <p:grpSpPr>
        <a:xfrm>
          <a:off x="0" y="0"/>
          <a:ext cx="0" cy="0"/>
          <a:chOff x="0" y="0"/>
          <a:chExt cx="0" cy="0"/>
        </a:xfrm>
      </p:grpSpPr>
      <p:sp>
        <p:nvSpPr>
          <p:cNvPr id="2" name="İçerik Yer Tutucusu 1"/>
          <p:cNvSpPr>
            <a:spLocks noGrp="1"/>
          </p:cNvSpPr>
          <p:nvPr>
            <p:ph/>
          </p:nvPr>
        </p:nvSpPr>
        <p:spPr>
          <a:xfrm>
            <a:off x="457200" y="273793"/>
            <a:ext cx="8229600" cy="5829853"/>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3" name="Rectangle 4"/>
          <p:cNvSpPr>
            <a:spLocks noGrp="1" noChangeArrowheads="1"/>
          </p:cNvSpPr>
          <p:nvPr>
            <p:ph type="dt" sz="half" idx="10"/>
          </p:nvPr>
        </p:nvSpPr>
        <p:spPr/>
        <p:txBody>
          <a:bodyPr/>
          <a:lstStyle>
            <a:lvl1pPr>
              <a:defRPr>
                <a:solidFill>
                  <a:srgbClr val="000000"/>
                </a:solidFill>
              </a:defRPr>
            </a:lvl1pPr>
          </a:lstStyle>
          <a:p>
            <a:pPr>
              <a:defRPr/>
            </a:pPr>
            <a:fld id="{CC514C3A-039D-4B5B-9AE0-8E64C469F680}" type="datetime1">
              <a:rPr lang="en-US" smtClean="0"/>
              <a:t>12/14/2022</a:t>
            </a:fld>
            <a:endParaRPr lang="en-CA"/>
          </a:p>
        </p:txBody>
      </p:sp>
      <p:sp>
        <p:nvSpPr>
          <p:cNvPr id="4" name="Rectangle 5"/>
          <p:cNvSpPr>
            <a:spLocks noGrp="1" noChangeArrowheads="1"/>
          </p:cNvSpPr>
          <p:nvPr>
            <p:ph type="ftr" sz="quarter" idx="11"/>
          </p:nvPr>
        </p:nvSpPr>
        <p:spPr/>
        <p:txBody>
          <a:bodyPr/>
          <a:lstStyle>
            <a:lvl1pPr>
              <a:defRPr>
                <a:solidFill>
                  <a:srgbClr val="000000"/>
                </a:solidFill>
              </a:defRPr>
            </a:lvl1pPr>
          </a:lstStyle>
          <a:p>
            <a:pPr>
              <a:defRPr/>
            </a:pPr>
            <a:endParaRPr lang="en-CA"/>
          </a:p>
        </p:txBody>
      </p:sp>
      <p:sp>
        <p:nvSpPr>
          <p:cNvPr id="5" name="Rectangle 6"/>
          <p:cNvSpPr>
            <a:spLocks noGrp="1" noChangeArrowheads="1"/>
          </p:cNvSpPr>
          <p:nvPr>
            <p:ph type="sldNum" sz="quarter" idx="12"/>
          </p:nvPr>
        </p:nvSpPr>
        <p:spPr/>
        <p:txBody>
          <a:bodyPr/>
          <a:lstStyle>
            <a:lvl1pPr>
              <a:defRPr/>
            </a:lvl1pPr>
          </a:lstStyle>
          <a:p>
            <a:pPr>
              <a:defRPr/>
            </a:pPr>
            <a:fld id="{FF16F97C-866D-4F85-A1F6-DDF39F62CB6A}" type="slidenum">
              <a:rPr lang="en-CA" smtClean="0"/>
              <a:pPr>
                <a:defRPr/>
              </a:pPr>
              <a:t>‹#›</a:t>
            </a:fld>
            <a:endParaRPr lang="en-CA"/>
          </a:p>
        </p:txBody>
      </p:sp>
    </p:spTree>
    <p:extLst>
      <p:ext uri="{BB962C8B-B14F-4D97-AF65-F5344CB8AC3E}">
        <p14:creationId xmlns:p14="http://schemas.microsoft.com/office/powerpoint/2010/main" val="1128910277"/>
      </p:ext>
    </p:extLst>
  </p:cSld>
  <p:clrMapOvr>
    <a:masterClrMapping/>
  </p:clrMapOvr>
  <p:transition spd="slow">
    <p:push dir="u"/>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AD184E10-EA91-40EF-BF07-8B55540D915F}"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33470786"/>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9FFEED6F-F454-476B-8972-692CD8827C43}"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84896162"/>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60F93A39-B255-45DF-B909-0917741AB2D2}"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78592989"/>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DAE111FF-F825-42A6-BB49-3282580D2684}"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8969312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67"/>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67"/>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AA550E7-01C4-4526-899A-0B0779EC385E}"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673100739"/>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1F287C5F-F46A-4B74-AEFF-FEED0C79A243}"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994620809"/>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65C6FCB9-AE91-4B81-B7D4-2FA44D8AA367}"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12238474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93E1291-DFB4-42E6-8E14-83DBF19E2045}"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83784809"/>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BD726631-708F-468A-B6EE-F031EEF1D5ED}"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7300591"/>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C7EE6317-04CA-4E11-B510-0D4AED3B813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004163888"/>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69"/>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69"/>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4AD7988E-2505-467C-803A-E6CF1F5B60D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63711037"/>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EC94FB4A-C00F-4048-B89C-BF7DBD23028F}"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799242787"/>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DCBA37C0-D479-4386-90BE-A5955D856BC6}"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36190152"/>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ECE03872-808D-4F72-AFA6-DAA41E7CA7BF}"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914878802"/>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592E74CD-78B4-4A5D-A4E8-C178E465FB2B}"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156965757"/>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53"/>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53"/>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D25F77EE-E4F9-449C-BF4C-D0E7F76CAF1C}"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05469687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7AFBA0EA-A210-4EDE-8C2E-F583EAEC2B61}"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879501069"/>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184433B4-9659-4FA3-95E3-909DCBB09476}"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891447727"/>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F67F888-6850-4622-A2D1-BC10A1A759CC}"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390207749"/>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041FB9F7-B5D3-4F6E-AE30-ECDE7FBA31F7}"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217341587"/>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7BC88475-DD37-4787-A26F-2CDA4936CC01}"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79246741"/>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54"/>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54"/>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7693785-1B84-4144-AF40-6FB15888713E}"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18653544"/>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22590"/>
            <a:ext cx="7772400" cy="1464579"/>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71837"/>
            <a:ext cx="6400800" cy="174610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pPr>
              <a:defRPr/>
            </a:pPr>
            <a:fld id="{BC919C3D-258E-4AE9-8EE7-7274CCC8068D}"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122084272"/>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F7F942EB-C2F9-4A0C-991B-91FD7B197337}"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8726579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390640"/>
            <a:ext cx="7772400" cy="1357030"/>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896009"/>
            <a:ext cx="7772400" cy="149463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pPr>
              <a:defRPr/>
            </a:pPr>
            <a:fld id="{BA39F186-4470-4994-82CF-E4BB1703D272}"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006322296"/>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594335"/>
            <a:ext cx="4038600" cy="450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pPr>
              <a:defRPr/>
            </a:pPr>
            <a:fld id="{F0B5F6EE-0AFE-45B0-A31C-FBF2194A5643}"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868647511"/>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29540"/>
            <a:ext cx="4040188"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66820"/>
            <a:ext cx="4040188"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33" y="1529540"/>
            <a:ext cx="4041775" cy="63739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33" y="2166820"/>
            <a:ext cx="4041775" cy="393665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pPr>
              <a:defRPr/>
            </a:pPr>
            <a:fld id="{706B97C0-2008-4187-B406-A6BA22179CF5}" type="datetime1">
              <a:rPr lang="en-US" smtClean="0">
                <a:solidFill>
                  <a:prstClr val="black">
                    <a:tint val="75000"/>
                  </a:prstClr>
                </a:solidFill>
              </a:rPr>
              <a:t>12/14/2022</a:t>
            </a:fld>
            <a:endParaRPr lang="en-CA">
              <a:solidFill>
                <a:prstClr val="black">
                  <a:tint val="75000"/>
                </a:prstClr>
              </a:solidFill>
            </a:endParaRPr>
          </a:p>
        </p:txBody>
      </p:sp>
      <p:sp>
        <p:nvSpPr>
          <p:cNvPr id="8" name="7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9" name="8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541928605"/>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pPr>
              <a:defRPr/>
            </a:pPr>
            <a:fld id="{AB28BFE4-E254-48B8-955B-906ADF075E49}" type="datetime1">
              <a:rPr lang="en-US" smtClean="0">
                <a:solidFill>
                  <a:prstClr val="black">
                    <a:tint val="75000"/>
                  </a:prstClr>
                </a:solidFill>
              </a:rPr>
              <a:t>12/14/2022</a:t>
            </a:fld>
            <a:endParaRPr lang="en-CA">
              <a:solidFill>
                <a:prstClr val="black">
                  <a:tint val="75000"/>
                </a:prstClr>
              </a:solidFill>
            </a:endParaRPr>
          </a:p>
        </p:txBody>
      </p:sp>
      <p:sp>
        <p:nvSpPr>
          <p:cNvPr id="4" name="3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5" name="4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36777308"/>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pPr>
              <a:defRPr/>
            </a:pPr>
            <a:fld id="{F75381BC-A7A6-425E-88B4-11D6ACEBF93A}" type="datetime1">
              <a:rPr lang="en-US" smtClean="0">
                <a:solidFill>
                  <a:prstClr val="black">
                    <a:tint val="75000"/>
                  </a:prstClr>
                </a:solidFill>
              </a:rPr>
              <a:t>12/14/2022</a:t>
            </a:fld>
            <a:endParaRPr lang="en-CA">
              <a:solidFill>
                <a:prstClr val="black">
                  <a:tint val="75000"/>
                </a:prstClr>
              </a:solidFill>
            </a:endParaRPr>
          </a:p>
        </p:txBody>
      </p:sp>
      <p:sp>
        <p:nvSpPr>
          <p:cNvPr id="3" name="2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4" name="3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215035649"/>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19" y="272042"/>
            <a:ext cx="3008313" cy="1157746"/>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2100"/>
            <a:ext cx="5111750" cy="58314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19" y="1429794"/>
            <a:ext cx="3008313" cy="46736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2F77F5F4-7CB0-4D56-8280-EF9BA3110D03}"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7399016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782884"/>
            <a:ext cx="5486400" cy="564639"/>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0504"/>
            <a:ext cx="5486400" cy="40995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tr-TR"/>
          </a:p>
        </p:txBody>
      </p:sp>
      <p:sp>
        <p:nvSpPr>
          <p:cNvPr id="4" name="3 Metin Yer Tutucusu"/>
          <p:cNvSpPr>
            <a:spLocks noGrp="1"/>
          </p:cNvSpPr>
          <p:nvPr>
            <p:ph type="body" sz="half" idx="2"/>
          </p:nvPr>
        </p:nvSpPr>
        <p:spPr>
          <a:xfrm>
            <a:off x="1792288" y="5347523"/>
            <a:ext cx="5486400" cy="80188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pPr>
              <a:defRPr/>
            </a:pPr>
            <a:fld id="{8E284925-7CFD-419E-890B-A11C2343F926}" type="datetime1">
              <a:rPr lang="en-US" smtClean="0">
                <a:solidFill>
                  <a:prstClr val="black">
                    <a:tint val="75000"/>
                  </a:prstClr>
                </a:solidFill>
              </a:rPr>
              <a:t>12/14/2022</a:t>
            </a:fld>
            <a:endParaRPr lang="en-CA">
              <a:solidFill>
                <a:prstClr val="black">
                  <a:tint val="75000"/>
                </a:prstClr>
              </a:solidFill>
            </a:endParaRPr>
          </a:p>
        </p:txBody>
      </p:sp>
      <p:sp>
        <p:nvSpPr>
          <p:cNvPr id="6" name="5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7" name="6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1566981976"/>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5E6D14B5-3E43-407D-A476-56F506D0E574}"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3886729549"/>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3741"/>
            <a:ext cx="2057400" cy="5829853"/>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3741"/>
            <a:ext cx="6019800" cy="582985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pPr>
              <a:defRPr/>
            </a:pPr>
            <a:fld id="{2918B537-3143-4459-AA03-17269DBCCC2B}" type="datetime1">
              <a:rPr lang="en-US" smtClean="0">
                <a:solidFill>
                  <a:prstClr val="black">
                    <a:tint val="75000"/>
                  </a:prstClr>
                </a:solidFill>
              </a:rPr>
              <a:t>12/14/2022</a:t>
            </a:fld>
            <a:endParaRPr lang="en-CA">
              <a:solidFill>
                <a:prstClr val="black">
                  <a:tint val="75000"/>
                </a:prstClr>
              </a:solidFill>
            </a:endParaRPr>
          </a:p>
        </p:txBody>
      </p:sp>
      <p:sp>
        <p:nvSpPr>
          <p:cNvPr id="5" name="4 Altbilgi Yer Tutucusu"/>
          <p:cNvSpPr>
            <a:spLocks noGrp="1"/>
          </p:cNvSpPr>
          <p:nvPr>
            <p:ph type="ftr" sz="quarter" idx="11"/>
          </p:nvPr>
        </p:nvSpPr>
        <p:spPr/>
        <p:txBody>
          <a:bodyPr/>
          <a:lstStyle/>
          <a:p>
            <a:pPr>
              <a:defRPr/>
            </a:pPr>
            <a:endParaRPr lang="en-CA">
              <a:solidFill>
                <a:prstClr val="black">
                  <a:tint val="75000"/>
                </a:prstClr>
              </a:solidFill>
            </a:endParaRPr>
          </a:p>
        </p:txBody>
      </p:sp>
      <p:sp>
        <p:nvSpPr>
          <p:cNvPr id="6" name="5 Slayt Numarası Yer Tutucusu"/>
          <p:cNvSpPr>
            <a:spLocks noGrp="1"/>
          </p:cNvSpPr>
          <p:nvPr>
            <p:ph type="sldNum" sz="quarter" idx="12"/>
          </p:nvPr>
        </p:nvSpPr>
        <p:spPr/>
        <p:txBody>
          <a:body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225018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5" Type="http://schemas.openxmlformats.org/officeDocument/2006/relationships/slideLayout" Target="../slideLayouts/slideLayout48.xml"/><Relationship Id="rId10" Type="http://schemas.openxmlformats.org/officeDocument/2006/relationships/theme" Target="../theme/theme5.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6.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7.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8.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3" Type="http://schemas.openxmlformats.org/officeDocument/2006/relationships/slideLayout" Target="../slideLayouts/slideLayout88.xml"/><Relationship Id="rId7" Type="http://schemas.openxmlformats.org/officeDocument/2006/relationships/slideLayout" Target="../slideLayouts/slideLayout92.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theme" Target="../theme/theme9.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3.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theme" Target="../theme/theme10.xml"/><Relationship Id="rId2" Type="http://schemas.openxmlformats.org/officeDocument/2006/relationships/slideLayout" Target="../slideLayouts/slideLayout97.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0" Type="http://schemas.openxmlformats.org/officeDocument/2006/relationships/slideLayout" Target="../slideLayouts/slideLayout105.xml"/><Relationship Id="rId4" Type="http://schemas.openxmlformats.org/officeDocument/2006/relationships/slideLayout" Target="../slideLayouts/slideLayout99.xml"/><Relationship Id="rId9" Type="http://schemas.openxmlformats.org/officeDocument/2006/relationships/slideLayout" Target="../slideLayouts/slideLayout104.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4.xml"/><Relationship Id="rId3" Type="http://schemas.openxmlformats.org/officeDocument/2006/relationships/slideLayout" Target="../slideLayouts/slideLayout109.xml"/><Relationship Id="rId7" Type="http://schemas.openxmlformats.org/officeDocument/2006/relationships/slideLayout" Target="../slideLayouts/slideLayout113.xml"/><Relationship Id="rId12" Type="http://schemas.openxmlformats.org/officeDocument/2006/relationships/theme" Target="../theme/theme11.xml"/><Relationship Id="rId2" Type="http://schemas.openxmlformats.org/officeDocument/2006/relationships/slideLayout" Target="../slideLayouts/slideLayout108.xml"/><Relationship Id="rId1" Type="http://schemas.openxmlformats.org/officeDocument/2006/relationships/slideLayout" Target="../slideLayouts/slideLayout107.xml"/><Relationship Id="rId6" Type="http://schemas.openxmlformats.org/officeDocument/2006/relationships/slideLayout" Target="../slideLayouts/slideLayout112.xml"/><Relationship Id="rId11" Type="http://schemas.openxmlformats.org/officeDocument/2006/relationships/slideLayout" Target="../slideLayouts/slideLayout117.xml"/><Relationship Id="rId5" Type="http://schemas.openxmlformats.org/officeDocument/2006/relationships/slideLayout" Target="../slideLayouts/slideLayout111.xml"/><Relationship Id="rId10" Type="http://schemas.openxmlformats.org/officeDocument/2006/relationships/slideLayout" Target="../slideLayouts/slideLayout116.xml"/><Relationship Id="rId4" Type="http://schemas.openxmlformats.org/officeDocument/2006/relationships/slideLayout" Target="../slideLayouts/slideLayout110.xml"/><Relationship Id="rId9" Type="http://schemas.openxmlformats.org/officeDocument/2006/relationships/slideLayout" Target="../slideLayouts/slideLayout115.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5.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theme" Target="../theme/theme12.xml"/><Relationship Id="rId2" Type="http://schemas.openxmlformats.org/officeDocument/2006/relationships/slideLayout" Target="../slideLayouts/slideLayout119.xml"/><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0" Type="http://schemas.openxmlformats.org/officeDocument/2006/relationships/slideLayout" Target="../slideLayouts/slideLayout127.xml"/><Relationship Id="rId4" Type="http://schemas.openxmlformats.org/officeDocument/2006/relationships/slideLayout" Target="../slideLayouts/slideLayout121.xml"/><Relationship Id="rId9" Type="http://schemas.openxmlformats.org/officeDocument/2006/relationships/slideLayout" Target="../slideLayouts/slideLayout12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6.xml"/><Relationship Id="rId3" Type="http://schemas.openxmlformats.org/officeDocument/2006/relationships/slideLayout" Target="../slideLayouts/slideLayout131.xml"/><Relationship Id="rId7" Type="http://schemas.openxmlformats.org/officeDocument/2006/relationships/slideLayout" Target="../slideLayouts/slideLayout135.xml"/><Relationship Id="rId12" Type="http://schemas.openxmlformats.org/officeDocument/2006/relationships/theme" Target="../theme/theme13.xml"/><Relationship Id="rId2" Type="http://schemas.openxmlformats.org/officeDocument/2006/relationships/slideLayout" Target="../slideLayouts/slideLayout130.xml"/><Relationship Id="rId1" Type="http://schemas.openxmlformats.org/officeDocument/2006/relationships/slideLayout" Target="../slideLayouts/slideLayout129.xml"/><Relationship Id="rId6" Type="http://schemas.openxmlformats.org/officeDocument/2006/relationships/slideLayout" Target="../slideLayouts/slideLayout134.xml"/><Relationship Id="rId11" Type="http://schemas.openxmlformats.org/officeDocument/2006/relationships/slideLayout" Target="../slideLayouts/slideLayout139.xml"/><Relationship Id="rId5" Type="http://schemas.openxmlformats.org/officeDocument/2006/relationships/slideLayout" Target="../slideLayouts/slideLayout133.xml"/><Relationship Id="rId10" Type="http://schemas.openxmlformats.org/officeDocument/2006/relationships/slideLayout" Target="../slideLayouts/slideLayout138.xml"/><Relationship Id="rId4" Type="http://schemas.openxmlformats.org/officeDocument/2006/relationships/slideLayout" Target="../slideLayouts/slideLayout132.xml"/><Relationship Id="rId9" Type="http://schemas.openxmlformats.org/officeDocument/2006/relationships/slideLayout" Target="../slideLayouts/slideLayout137.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47.xml"/><Relationship Id="rId3" Type="http://schemas.openxmlformats.org/officeDocument/2006/relationships/slideLayout" Target="../slideLayouts/slideLayout142.xml"/><Relationship Id="rId7" Type="http://schemas.openxmlformats.org/officeDocument/2006/relationships/slideLayout" Target="../slideLayouts/slideLayout146.xml"/><Relationship Id="rId2" Type="http://schemas.openxmlformats.org/officeDocument/2006/relationships/slideLayout" Target="../slideLayouts/slideLayout141.xml"/><Relationship Id="rId1" Type="http://schemas.openxmlformats.org/officeDocument/2006/relationships/slideLayout" Target="../slideLayouts/slideLayout140.xml"/><Relationship Id="rId6" Type="http://schemas.openxmlformats.org/officeDocument/2006/relationships/slideLayout" Target="../slideLayouts/slideLayout145.xml"/><Relationship Id="rId11" Type="http://schemas.openxmlformats.org/officeDocument/2006/relationships/theme" Target="../theme/theme14.xml"/><Relationship Id="rId5" Type="http://schemas.openxmlformats.org/officeDocument/2006/relationships/slideLayout" Target="../slideLayouts/slideLayout144.xml"/><Relationship Id="rId10" Type="http://schemas.openxmlformats.org/officeDocument/2006/relationships/slideLayout" Target="../slideLayouts/slideLayout149.xml"/><Relationship Id="rId4" Type="http://schemas.openxmlformats.org/officeDocument/2006/relationships/slideLayout" Target="../slideLayouts/slideLayout143.xml"/><Relationship Id="rId9" Type="http://schemas.openxmlformats.org/officeDocument/2006/relationships/slideLayout" Target="../slideLayouts/slideLayout148.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57.xml"/><Relationship Id="rId3" Type="http://schemas.openxmlformats.org/officeDocument/2006/relationships/slideLayout" Target="../slideLayouts/slideLayout152.xml"/><Relationship Id="rId7" Type="http://schemas.openxmlformats.org/officeDocument/2006/relationships/slideLayout" Target="../slideLayouts/slideLayout156.xml"/><Relationship Id="rId12" Type="http://schemas.openxmlformats.org/officeDocument/2006/relationships/theme" Target="../theme/theme15.xml"/><Relationship Id="rId2" Type="http://schemas.openxmlformats.org/officeDocument/2006/relationships/slideLayout" Target="../slideLayouts/slideLayout151.xml"/><Relationship Id="rId1" Type="http://schemas.openxmlformats.org/officeDocument/2006/relationships/slideLayout" Target="../slideLayouts/slideLayout150.xml"/><Relationship Id="rId6" Type="http://schemas.openxmlformats.org/officeDocument/2006/relationships/slideLayout" Target="../slideLayouts/slideLayout155.xml"/><Relationship Id="rId11" Type="http://schemas.openxmlformats.org/officeDocument/2006/relationships/slideLayout" Target="../slideLayouts/slideLayout160.xml"/><Relationship Id="rId5" Type="http://schemas.openxmlformats.org/officeDocument/2006/relationships/slideLayout" Target="../slideLayouts/slideLayout154.xml"/><Relationship Id="rId10" Type="http://schemas.openxmlformats.org/officeDocument/2006/relationships/slideLayout" Target="../slideLayouts/slideLayout159.xml"/><Relationship Id="rId4" Type="http://schemas.openxmlformats.org/officeDocument/2006/relationships/slideLayout" Target="../slideLayouts/slideLayout153.xml"/><Relationship Id="rId9" Type="http://schemas.openxmlformats.org/officeDocument/2006/relationships/slideLayout" Target="../slideLayouts/slideLayout158.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68.xml"/><Relationship Id="rId3" Type="http://schemas.openxmlformats.org/officeDocument/2006/relationships/slideLayout" Target="../slideLayouts/slideLayout163.xml"/><Relationship Id="rId7" Type="http://schemas.openxmlformats.org/officeDocument/2006/relationships/slideLayout" Target="../slideLayouts/slideLayout167.xml"/><Relationship Id="rId12" Type="http://schemas.openxmlformats.org/officeDocument/2006/relationships/theme" Target="../theme/theme16.xml"/><Relationship Id="rId2" Type="http://schemas.openxmlformats.org/officeDocument/2006/relationships/slideLayout" Target="../slideLayouts/slideLayout162.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1" Type="http://schemas.openxmlformats.org/officeDocument/2006/relationships/slideLayout" Target="../slideLayouts/slideLayout171.xml"/><Relationship Id="rId5" Type="http://schemas.openxmlformats.org/officeDocument/2006/relationships/slideLayout" Target="../slideLayouts/slideLayout165.xml"/><Relationship Id="rId10" Type="http://schemas.openxmlformats.org/officeDocument/2006/relationships/slideLayout" Target="../slideLayouts/slideLayout170.xml"/><Relationship Id="rId4" Type="http://schemas.openxmlformats.org/officeDocument/2006/relationships/slideLayout" Target="../slideLayouts/slideLayout164.xml"/><Relationship Id="rId9" Type="http://schemas.openxmlformats.org/officeDocument/2006/relationships/slideLayout" Target="../slideLayouts/slideLayout16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79.xml"/><Relationship Id="rId3" Type="http://schemas.openxmlformats.org/officeDocument/2006/relationships/slideLayout" Target="../slideLayouts/slideLayout174.xml"/><Relationship Id="rId7" Type="http://schemas.openxmlformats.org/officeDocument/2006/relationships/slideLayout" Target="../slideLayouts/slideLayout178.xml"/><Relationship Id="rId12" Type="http://schemas.openxmlformats.org/officeDocument/2006/relationships/theme" Target="../theme/theme17.xml"/><Relationship Id="rId2" Type="http://schemas.openxmlformats.org/officeDocument/2006/relationships/slideLayout" Target="../slideLayouts/slideLayout173.xml"/><Relationship Id="rId1" Type="http://schemas.openxmlformats.org/officeDocument/2006/relationships/slideLayout" Target="../slideLayouts/slideLayout172.xml"/><Relationship Id="rId6" Type="http://schemas.openxmlformats.org/officeDocument/2006/relationships/slideLayout" Target="../slideLayouts/slideLayout177.xml"/><Relationship Id="rId11" Type="http://schemas.openxmlformats.org/officeDocument/2006/relationships/slideLayout" Target="../slideLayouts/slideLayout182.xml"/><Relationship Id="rId5" Type="http://schemas.openxmlformats.org/officeDocument/2006/relationships/slideLayout" Target="../slideLayouts/slideLayout176.xml"/><Relationship Id="rId10" Type="http://schemas.openxmlformats.org/officeDocument/2006/relationships/slideLayout" Target="../slideLayouts/slideLayout181.xml"/><Relationship Id="rId4" Type="http://schemas.openxmlformats.org/officeDocument/2006/relationships/slideLayout" Target="../slideLayouts/slideLayout175.xml"/><Relationship Id="rId9" Type="http://schemas.openxmlformats.org/officeDocument/2006/relationships/slideLayout" Target="../slideLayouts/slideLayout180.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0.xml"/><Relationship Id="rId3" Type="http://schemas.openxmlformats.org/officeDocument/2006/relationships/slideLayout" Target="../slideLayouts/slideLayout185.xml"/><Relationship Id="rId7" Type="http://schemas.openxmlformats.org/officeDocument/2006/relationships/slideLayout" Target="../slideLayouts/slideLayout189.xml"/><Relationship Id="rId2" Type="http://schemas.openxmlformats.org/officeDocument/2006/relationships/slideLayout" Target="../slideLayouts/slideLayout184.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theme" Target="../theme/theme18.xml"/><Relationship Id="rId5" Type="http://schemas.openxmlformats.org/officeDocument/2006/relationships/slideLayout" Target="../slideLayouts/slideLayout187.xml"/><Relationship Id="rId10" Type="http://schemas.openxmlformats.org/officeDocument/2006/relationships/slideLayout" Target="../slideLayouts/slideLayout192.xml"/><Relationship Id="rId4" Type="http://schemas.openxmlformats.org/officeDocument/2006/relationships/slideLayout" Target="../slideLayouts/slideLayout186.xml"/><Relationship Id="rId9" Type="http://schemas.openxmlformats.org/officeDocument/2006/relationships/slideLayout" Target="../slideLayouts/slideLayout191.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0.xml"/><Relationship Id="rId3" Type="http://schemas.openxmlformats.org/officeDocument/2006/relationships/slideLayout" Target="../slideLayouts/slideLayout195.xml"/><Relationship Id="rId7" Type="http://schemas.openxmlformats.org/officeDocument/2006/relationships/slideLayout" Target="../slideLayouts/slideLayout199.xml"/><Relationship Id="rId12" Type="http://schemas.openxmlformats.org/officeDocument/2006/relationships/theme" Target="../theme/theme19.xml"/><Relationship Id="rId2" Type="http://schemas.openxmlformats.org/officeDocument/2006/relationships/slideLayout" Target="../slideLayouts/slideLayout194.xml"/><Relationship Id="rId1" Type="http://schemas.openxmlformats.org/officeDocument/2006/relationships/slideLayout" Target="../slideLayouts/slideLayout193.xml"/><Relationship Id="rId6" Type="http://schemas.openxmlformats.org/officeDocument/2006/relationships/slideLayout" Target="../slideLayouts/slideLayout198.xml"/><Relationship Id="rId11" Type="http://schemas.openxmlformats.org/officeDocument/2006/relationships/slideLayout" Target="../slideLayouts/slideLayout203.xml"/><Relationship Id="rId5" Type="http://schemas.openxmlformats.org/officeDocument/2006/relationships/slideLayout" Target="../slideLayouts/slideLayout197.xml"/><Relationship Id="rId10" Type="http://schemas.openxmlformats.org/officeDocument/2006/relationships/slideLayout" Target="../slideLayouts/slideLayout202.xml"/><Relationship Id="rId4" Type="http://schemas.openxmlformats.org/officeDocument/2006/relationships/slideLayout" Target="../slideLayouts/slideLayout196.xml"/><Relationship Id="rId9" Type="http://schemas.openxmlformats.org/officeDocument/2006/relationships/slideLayout" Target="../slideLayouts/slideLayout201.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1.xml"/><Relationship Id="rId3" Type="http://schemas.openxmlformats.org/officeDocument/2006/relationships/slideLayout" Target="../slideLayouts/slideLayout206.xml"/><Relationship Id="rId7" Type="http://schemas.openxmlformats.org/officeDocument/2006/relationships/slideLayout" Target="../slideLayouts/slideLayout210.xml"/><Relationship Id="rId12" Type="http://schemas.openxmlformats.org/officeDocument/2006/relationships/theme" Target="../theme/theme20.xml"/><Relationship Id="rId2" Type="http://schemas.openxmlformats.org/officeDocument/2006/relationships/slideLayout" Target="../slideLayouts/slideLayout205.xml"/><Relationship Id="rId1" Type="http://schemas.openxmlformats.org/officeDocument/2006/relationships/slideLayout" Target="../slideLayouts/slideLayout204.xml"/><Relationship Id="rId6" Type="http://schemas.openxmlformats.org/officeDocument/2006/relationships/slideLayout" Target="../slideLayouts/slideLayout209.xml"/><Relationship Id="rId11" Type="http://schemas.openxmlformats.org/officeDocument/2006/relationships/slideLayout" Target="../slideLayouts/slideLayout214.xml"/><Relationship Id="rId5" Type="http://schemas.openxmlformats.org/officeDocument/2006/relationships/slideLayout" Target="../slideLayouts/slideLayout208.xml"/><Relationship Id="rId10" Type="http://schemas.openxmlformats.org/officeDocument/2006/relationships/slideLayout" Target="../slideLayouts/slideLayout213.xml"/><Relationship Id="rId4" Type="http://schemas.openxmlformats.org/officeDocument/2006/relationships/slideLayout" Target="../slideLayouts/slideLayout207.xml"/><Relationship Id="rId9" Type="http://schemas.openxmlformats.org/officeDocument/2006/relationships/slideLayout" Target="../slideLayouts/slideLayout212.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22.xml"/><Relationship Id="rId3" Type="http://schemas.openxmlformats.org/officeDocument/2006/relationships/slideLayout" Target="../slideLayouts/slideLayout217.xml"/><Relationship Id="rId7" Type="http://schemas.openxmlformats.org/officeDocument/2006/relationships/slideLayout" Target="../slideLayouts/slideLayout221.xml"/><Relationship Id="rId12" Type="http://schemas.openxmlformats.org/officeDocument/2006/relationships/theme" Target="../theme/theme21.xml"/><Relationship Id="rId2" Type="http://schemas.openxmlformats.org/officeDocument/2006/relationships/slideLayout" Target="../slideLayouts/slideLayout216.xml"/><Relationship Id="rId1" Type="http://schemas.openxmlformats.org/officeDocument/2006/relationships/slideLayout" Target="../slideLayouts/slideLayout215.xml"/><Relationship Id="rId6" Type="http://schemas.openxmlformats.org/officeDocument/2006/relationships/slideLayout" Target="../slideLayouts/slideLayout220.xml"/><Relationship Id="rId11" Type="http://schemas.openxmlformats.org/officeDocument/2006/relationships/slideLayout" Target="../slideLayouts/slideLayout225.xml"/><Relationship Id="rId5" Type="http://schemas.openxmlformats.org/officeDocument/2006/relationships/slideLayout" Target="../slideLayouts/slideLayout219.xml"/><Relationship Id="rId10" Type="http://schemas.openxmlformats.org/officeDocument/2006/relationships/slideLayout" Target="../slideLayouts/slideLayout224.xml"/><Relationship Id="rId4" Type="http://schemas.openxmlformats.org/officeDocument/2006/relationships/slideLayout" Target="../slideLayouts/slideLayout218.xml"/><Relationship Id="rId9" Type="http://schemas.openxmlformats.org/officeDocument/2006/relationships/slideLayout" Target="../slideLayouts/slideLayout2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1F42100B-0F7F-44D8-BAFA-0DF45CC7FE0F}" type="datetime1">
              <a:rPr lang="en-US" smtClean="0"/>
              <a:t>12/14/2022</a:t>
            </a:fld>
            <a:endParaRPr lang="en-CA"/>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pPr>
                <a:defRPr/>
              </a:pPr>
              <a:t>‹#›</a:t>
            </a:fld>
            <a:endParaRPr lang="en-CA"/>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9"/>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FCA74E-2EE6-49EC-B1ED-5A553A07ED10}"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9"/>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9"/>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D40ABA7-E83F-4D26-A68B-98C9EA54F333}"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08" r:id="rId1"/>
    <p:sldLayoutId id="2147484009" r:id="rId2"/>
    <p:sldLayoutId id="2147484010" r:id="rId3"/>
    <p:sldLayoutId id="2147484011" r:id="rId4"/>
    <p:sldLayoutId id="2147484012" r:id="rId5"/>
    <p:sldLayoutId id="2147484013" r:id="rId6"/>
    <p:sldLayoutId id="2147484014" r:id="rId7"/>
    <p:sldLayoutId id="2147484015" r:id="rId8"/>
    <p:sldLayoutId id="2147484016" r:id="rId9"/>
    <p:sldLayoutId id="2147484017" r:id="rId10"/>
    <p:sldLayoutId id="21474840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CAB41C1-3BF0-49E6-A3B1-E7B3860083F1}"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20" r:id="rId1"/>
    <p:sldLayoutId id="2147484021" r:id="rId2"/>
    <p:sldLayoutId id="2147484022" r:id="rId3"/>
    <p:sldLayoutId id="2147484023" r:id="rId4"/>
    <p:sldLayoutId id="2147484024" r:id="rId5"/>
    <p:sldLayoutId id="2147484025" r:id="rId6"/>
    <p:sldLayoutId id="2147484026" r:id="rId7"/>
    <p:sldLayoutId id="2147484027" r:id="rId8"/>
    <p:sldLayoutId id="2147484028" r:id="rId9"/>
    <p:sldLayoutId id="2147484029" r:id="rId10"/>
    <p:sldLayoutId id="21474840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BDCCFB31-D1FD-4789-8C97-AB2B23C59464}"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32" r:id="rId1"/>
    <p:sldLayoutId id="2147484033" r:id="rId2"/>
    <p:sldLayoutId id="2147484034" r:id="rId3"/>
    <p:sldLayoutId id="2147484035" r:id="rId4"/>
    <p:sldLayoutId id="2147484036" r:id="rId5"/>
    <p:sldLayoutId id="2147484037" r:id="rId6"/>
    <p:sldLayoutId id="2147484038" r:id="rId7"/>
    <p:sldLayoutId id="2147484039" r:id="rId8"/>
    <p:sldLayoutId id="2147484040" r:id="rId9"/>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E5266A4-B7D6-4581-BDEA-969326FE7C39}"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5"/>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9C59609-4A01-4105-BD62-19B7C3DD1BEC}"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5"/>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5"/>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055" r:id="rId1"/>
    <p:sldLayoutId id="2147484056" r:id="rId2"/>
    <p:sldLayoutId id="2147484057" r:id="rId3"/>
    <p:sldLayoutId id="2147484058" r:id="rId4"/>
    <p:sldLayoutId id="2147484059" r:id="rId5"/>
    <p:sldLayoutId id="2147484060" r:id="rId6"/>
    <p:sldLayoutId id="2147484061" r:id="rId7"/>
    <p:sldLayoutId id="2147484062" r:id="rId8"/>
    <p:sldLayoutId id="2147484063" r:id="rId9"/>
    <p:sldLayoutId id="2147484064" r:id="rId10"/>
    <p:sldLayoutId id="214748406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2CDB0F7-7A9A-4502-958E-C9FAFE79CEC4}"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067" r:id="rId1"/>
    <p:sldLayoutId id="2147484068" r:id="rId2"/>
    <p:sldLayoutId id="2147484069" r:id="rId3"/>
    <p:sldLayoutId id="2147484070" r:id="rId4"/>
    <p:sldLayoutId id="2147484071" r:id="rId5"/>
    <p:sldLayoutId id="2147484072" r:id="rId6"/>
    <p:sldLayoutId id="2147484073" r:id="rId7"/>
    <p:sldLayoutId id="2147484074" r:id="rId8"/>
    <p:sldLayoutId id="2147484075" r:id="rId9"/>
    <p:sldLayoutId id="2147484076" r:id="rId10"/>
    <p:sldLayoutId id="214748407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82"/>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518"/>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FA360CE-4B50-43E2-B8B1-3951C73963E0}"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518"/>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518"/>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87"/>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B063E20-CFCD-40D2-891F-30F817379537}"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87"/>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87"/>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090" r:id="rId1"/>
    <p:sldLayoutId id="2147484091" r:id="rId2"/>
    <p:sldLayoutId id="2147484092" r:id="rId3"/>
    <p:sldLayoutId id="2147484093" r:id="rId4"/>
    <p:sldLayoutId id="2147484094" r:id="rId5"/>
    <p:sldLayoutId id="2147484095" r:id="rId6"/>
    <p:sldLayoutId id="2147484096" r:id="rId7"/>
    <p:sldLayoutId id="2147484097" r:id="rId8"/>
    <p:sldLayoutId id="2147484098" r:id="rId9"/>
    <p:sldLayoutId id="2147484099" r:id="rId10"/>
    <p:sldLayoutId id="214748410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13633B7E-328B-4C9D-A825-7E103CE4F319}"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02" r:id="rId1"/>
    <p:sldLayoutId id="2147484103" r:id="rId2"/>
    <p:sldLayoutId id="2147484104" r:id="rId3"/>
    <p:sldLayoutId id="2147484105" r:id="rId4"/>
    <p:sldLayoutId id="2147484106" r:id="rId5"/>
    <p:sldLayoutId id="2147484107" r:id="rId6"/>
    <p:sldLayoutId id="2147484108" r:id="rId7"/>
    <p:sldLayoutId id="2147484109" r:id="rId8"/>
    <p:sldLayoutId id="2147484110" r:id="rId9"/>
    <p:sldLayoutId id="2147484111" r:id="rId10"/>
    <p:sldLayoutId id="214748411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56"/>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875A8AA-8422-4A68-8538-ADDFCF9A0B1C}"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14" r:id="rId1"/>
    <p:sldLayoutId id="2147484115" r:id="rId2"/>
    <p:sldLayoutId id="2147484116" r:id="rId3"/>
    <p:sldLayoutId id="2147484117" r:id="rId4"/>
    <p:sldLayoutId id="2147484118" r:id="rId5"/>
    <p:sldLayoutId id="2147484119" r:id="rId6"/>
    <p:sldLayoutId id="2147484120" r:id="rId7"/>
    <p:sldLayoutId id="2147484121" r:id="rId8"/>
    <p:sldLayoutId id="2147484122" r:id="rId9"/>
    <p:sldLayoutId id="2147484123" r:id="rId10"/>
    <p:sldLayoutId id="2147484124"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594328"/>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3287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BFA477F8-6FD8-410E-98AC-3BAA4B3EEC39}"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287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287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extLst>
      <p:ext uri="{BB962C8B-B14F-4D97-AF65-F5344CB8AC3E}">
        <p14:creationId xmlns:p14="http://schemas.microsoft.com/office/powerpoint/2010/main" val="4003297542"/>
      </p:ext>
    </p:extLst>
  </p:cSld>
  <p:clrMap bg1="lt1" tx1="dk1" bg2="lt2" tx2="dk2" accent1="accent1" accent2="accent2" accent3="accent3" accent4="accent4" accent5="accent5" accent6="accent6" hlink="hlink" folHlink="folHlink"/>
  <p:sldLayoutIdLst>
    <p:sldLayoutId id="2147484126" r:id="rId1"/>
    <p:sldLayoutId id="2147484127" r:id="rId2"/>
    <p:sldLayoutId id="2147484128"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transition spd="slow">
    <p:push dir="u"/>
  </p:transition>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9CD21F11-9943-4C1A-BF3A-C2E619347BF1}"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38" r:id="rId1"/>
    <p:sldLayoutId id="2147484139" r:id="rId2"/>
    <p:sldLayoutId id="2147484140" r:id="rId3"/>
    <p:sldLayoutId id="2147484141" r:id="rId4"/>
    <p:sldLayoutId id="2147484142" r:id="rId5"/>
    <p:sldLayoutId id="2147484143" r:id="rId6"/>
    <p:sldLayoutId id="2147484144" r:id="rId7"/>
    <p:sldLayoutId id="2147484145" r:id="rId8"/>
    <p:sldLayoutId id="2147484146" r:id="rId9"/>
    <p:sldLayoutId id="2147484147"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60"/>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ADEA6694-E084-4DE2-B1DF-6CB357C39777}"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60"/>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60"/>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49" r:id="rId1"/>
    <p:sldLayoutId id="2147484150" r:id="rId2"/>
    <p:sldLayoutId id="2147484151" r:id="rId3"/>
    <p:sldLayoutId id="2147484152" r:id="rId4"/>
    <p:sldLayoutId id="2147484153" r:id="rId5"/>
    <p:sldLayoutId id="2147484154" r:id="rId6"/>
    <p:sldLayoutId id="2147484155" r:id="rId7"/>
    <p:sldLayoutId id="2147484156" r:id="rId8"/>
    <p:sldLayoutId id="2147484157" r:id="rId9"/>
    <p:sldLayoutId id="2147484158" r:id="rId10"/>
    <p:sldLayoutId id="21474841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DE14AAE-7F81-4F9A-8FF8-5E7182B291AD}"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33"/>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CD33F96-4E90-4CBC-9A43-807616C82631}"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33"/>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33"/>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bwMode="auto">
          <a:xfrm>
            <a:off x="457200" y="273358"/>
            <a:ext cx="8229600" cy="1138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tr-TR" altLang="tr-TR" smtClean="0"/>
              <a:t>Asıl başlık stili için tıklatın</a:t>
            </a:r>
          </a:p>
        </p:txBody>
      </p:sp>
      <p:sp>
        <p:nvSpPr>
          <p:cNvPr id="1027" name="Metin Yer Tutucusu 2"/>
          <p:cNvSpPr>
            <a:spLocks noGrp="1"/>
          </p:cNvSpPr>
          <p:nvPr>
            <p:ph type="body" idx="1"/>
          </p:nvPr>
        </p:nvSpPr>
        <p:spPr bwMode="auto">
          <a:xfrm>
            <a:off x="457200" y="1594273"/>
            <a:ext cx="8229600" cy="450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p>
        </p:txBody>
      </p:sp>
      <p:sp>
        <p:nvSpPr>
          <p:cNvPr id="4" name="Veri Yer Tutucusu 3"/>
          <p:cNvSpPr>
            <a:spLocks noGrp="1"/>
          </p:cNvSpPr>
          <p:nvPr>
            <p:ph type="dt" sz="half" idx="2"/>
          </p:nvPr>
        </p:nvSpPr>
        <p:spPr>
          <a:xfrm>
            <a:off x="457200" y="6333494"/>
            <a:ext cx="2133600" cy="362507"/>
          </a:xfrm>
          <a:prstGeom prst="rect">
            <a:avLst/>
          </a:prstGeom>
        </p:spPr>
        <p:txBody>
          <a:bodyPr vert="horz" lIns="91440" tIns="45720" rIns="91440" bIns="45720" rtlCol="0" anchor="ctr"/>
          <a:lstStyle>
            <a:lvl1pPr algn="l" fontAlgn="auto">
              <a:spcBef>
                <a:spcPts val="0"/>
              </a:spcBef>
              <a:spcAft>
                <a:spcPts val="0"/>
              </a:spcAft>
              <a:defRPr sz="1200">
                <a:solidFill>
                  <a:schemeClr val="tx1"/>
                </a:solidFill>
                <a:latin typeface="+mn-lt"/>
                <a:cs typeface="+mn-cs"/>
              </a:defRPr>
            </a:lvl1pPr>
          </a:lstStyle>
          <a:p>
            <a:pPr>
              <a:defRPr/>
            </a:pPr>
            <a:fld id="{075DDAD1-5215-4AB9-8143-67E64474884A}" type="datetime1">
              <a:rPr lang="en-US" smtClean="0">
                <a:solidFill>
                  <a:prstClr val="black">
                    <a:tint val="75000"/>
                  </a:prstClr>
                </a:solidFill>
              </a:rPr>
              <a:t>12/14/2022</a:t>
            </a:fld>
            <a:endParaRPr lang="en-CA">
              <a:solidFill>
                <a:prstClr val="black">
                  <a:tint val="75000"/>
                </a:prstClr>
              </a:solidFill>
            </a:endParaRPr>
          </a:p>
        </p:txBody>
      </p:sp>
      <p:sp>
        <p:nvSpPr>
          <p:cNvPr id="5" name="Altbilgi Yer Tutucusu 4"/>
          <p:cNvSpPr>
            <a:spLocks noGrp="1"/>
          </p:cNvSpPr>
          <p:nvPr>
            <p:ph type="ftr" sz="quarter" idx="3"/>
          </p:nvPr>
        </p:nvSpPr>
        <p:spPr>
          <a:xfrm>
            <a:off x="3124200" y="6333494"/>
            <a:ext cx="2895600" cy="362507"/>
          </a:xfrm>
          <a:prstGeom prst="rect">
            <a:avLst/>
          </a:prstGeom>
        </p:spPr>
        <p:txBody>
          <a:bodyPr vert="horz" lIns="91440" tIns="45720" rIns="91440" bIns="45720" rtlCol="0" anchor="ctr"/>
          <a:lstStyle>
            <a:lvl1pPr algn="ctr" fontAlgn="auto">
              <a:spcBef>
                <a:spcPts val="0"/>
              </a:spcBef>
              <a:spcAft>
                <a:spcPts val="0"/>
              </a:spcAft>
              <a:defRPr sz="1200">
                <a:solidFill>
                  <a:schemeClr val="tx1"/>
                </a:solidFill>
                <a:latin typeface="+mn-lt"/>
                <a:cs typeface="+mn-cs"/>
              </a:defRPr>
            </a:lvl1pPr>
          </a:lstStyle>
          <a:p>
            <a:pPr>
              <a:defRPr/>
            </a:pPr>
            <a:endParaRPr lang="en-CA">
              <a:solidFill>
                <a:prstClr val="black">
                  <a:tint val="75000"/>
                </a:prstClr>
              </a:solidFill>
            </a:endParaRPr>
          </a:p>
        </p:txBody>
      </p:sp>
      <p:sp>
        <p:nvSpPr>
          <p:cNvPr id="6" name="Slayt Numarası Yer Tutucusu 5"/>
          <p:cNvSpPr>
            <a:spLocks noGrp="1"/>
          </p:cNvSpPr>
          <p:nvPr>
            <p:ph type="sldNum" sz="quarter" idx="4"/>
          </p:nvPr>
        </p:nvSpPr>
        <p:spPr>
          <a:xfrm>
            <a:off x="6553200" y="6333494"/>
            <a:ext cx="2133600" cy="362507"/>
          </a:xfrm>
          <a:prstGeom prst="rect">
            <a:avLst/>
          </a:prstGeom>
        </p:spPr>
        <p:txBody>
          <a:bodyPr vert="horz" lIns="91440" tIns="45720" rIns="91440" bIns="45720" rtlCol="0" anchor="ctr"/>
          <a:lstStyle>
            <a:lvl1pPr algn="r" fontAlgn="auto">
              <a:spcBef>
                <a:spcPts val="0"/>
              </a:spcBef>
              <a:spcAft>
                <a:spcPts val="0"/>
              </a:spcAft>
              <a:defRPr sz="1200">
                <a:solidFill>
                  <a:schemeClr val="tx1"/>
                </a:solidFill>
                <a:latin typeface="+mn-lt"/>
                <a:cs typeface="+mn-cs"/>
              </a:defRPr>
            </a:lvl1pPr>
          </a:lstStyle>
          <a:p>
            <a:pPr>
              <a:defRPr/>
            </a:pPr>
            <a:fld id="{FF16F97C-866D-4F85-A1F6-DDF39F62CB6A}" type="slidenum">
              <a:rPr lang="en-CA" smtClean="0">
                <a:solidFill>
                  <a:prstClr val="black">
                    <a:tint val="75000"/>
                  </a:prstClr>
                </a:solidFill>
              </a:rPr>
              <a:pPr>
                <a:defRPr/>
              </a:pPr>
              <a:t>‹#›</a:t>
            </a:fld>
            <a:endParaRPr lang="en-CA">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 id="2147484191" r:id="rId7"/>
    <p:sldLayoutId id="2147484192" r:id="rId8"/>
    <p:sldLayoutId id="2147484193" r:id="rId9"/>
    <p:sldLayoutId id="2147484194" r:id="rId10"/>
  </p:sldLayoutIdLst>
  <p:transition spd="slow">
    <p:push dir="u"/>
  </p:transition>
  <p:timing>
    <p:tnLst>
      <p:par>
        <p:cTn id="1" dur="indefinite" restart="never" nodeType="tmRoot"/>
      </p:par>
    </p:tnLst>
  </p:timing>
  <p:hf hdr="0" ftr="0" dt="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Frutiger 95 Ultra Black" pitchFamily="50" charset="0"/>
        </a:defRPr>
      </a:lvl2pPr>
      <a:lvl3pPr algn="ctr" rtl="0" eaLnBrk="1" fontAlgn="base" hangingPunct="1">
        <a:spcBef>
          <a:spcPct val="0"/>
        </a:spcBef>
        <a:spcAft>
          <a:spcPct val="0"/>
        </a:spcAft>
        <a:defRPr sz="4400">
          <a:solidFill>
            <a:schemeClr val="tx1"/>
          </a:solidFill>
          <a:latin typeface="Frutiger 95 Ultra Black" pitchFamily="50" charset="0"/>
        </a:defRPr>
      </a:lvl3pPr>
      <a:lvl4pPr algn="ctr" rtl="0" eaLnBrk="1" fontAlgn="base" hangingPunct="1">
        <a:spcBef>
          <a:spcPct val="0"/>
        </a:spcBef>
        <a:spcAft>
          <a:spcPct val="0"/>
        </a:spcAft>
        <a:defRPr sz="4400">
          <a:solidFill>
            <a:schemeClr val="tx1"/>
          </a:solidFill>
          <a:latin typeface="Frutiger 95 Ultra Black" pitchFamily="50" charset="0"/>
        </a:defRPr>
      </a:lvl4pPr>
      <a:lvl5pPr algn="ctr" rtl="0" eaLnBrk="1" fontAlgn="base" hangingPunct="1">
        <a:spcBef>
          <a:spcPct val="0"/>
        </a:spcBef>
        <a:spcAft>
          <a:spcPct val="0"/>
        </a:spcAft>
        <a:defRPr sz="4400">
          <a:solidFill>
            <a:schemeClr val="tx1"/>
          </a:solidFill>
          <a:latin typeface="Frutiger 95 Ultra Black" pitchFamily="50" charset="0"/>
        </a:defRPr>
      </a:lvl5pPr>
      <a:lvl6pPr marL="457200" algn="ctr" rtl="0" eaLnBrk="1" fontAlgn="base" hangingPunct="1">
        <a:spcBef>
          <a:spcPct val="0"/>
        </a:spcBef>
        <a:spcAft>
          <a:spcPct val="0"/>
        </a:spcAft>
        <a:defRPr sz="4400">
          <a:solidFill>
            <a:schemeClr val="tx1"/>
          </a:solidFill>
          <a:latin typeface="Frutiger 95 Ultra Black" pitchFamily="50" charset="0"/>
        </a:defRPr>
      </a:lvl6pPr>
      <a:lvl7pPr marL="914400" algn="ctr" rtl="0" eaLnBrk="1" fontAlgn="base" hangingPunct="1">
        <a:spcBef>
          <a:spcPct val="0"/>
        </a:spcBef>
        <a:spcAft>
          <a:spcPct val="0"/>
        </a:spcAft>
        <a:defRPr sz="4400">
          <a:solidFill>
            <a:schemeClr val="tx1"/>
          </a:solidFill>
          <a:latin typeface="Frutiger 95 Ultra Black" pitchFamily="50" charset="0"/>
        </a:defRPr>
      </a:lvl7pPr>
      <a:lvl8pPr marL="1371600" algn="ctr" rtl="0" eaLnBrk="1" fontAlgn="base" hangingPunct="1">
        <a:spcBef>
          <a:spcPct val="0"/>
        </a:spcBef>
        <a:spcAft>
          <a:spcPct val="0"/>
        </a:spcAft>
        <a:defRPr sz="4400">
          <a:solidFill>
            <a:schemeClr val="tx1"/>
          </a:solidFill>
          <a:latin typeface="Frutiger 95 Ultra Black" pitchFamily="50" charset="0"/>
        </a:defRPr>
      </a:lvl8pPr>
      <a:lvl9pPr marL="1828800" algn="ctr" rtl="0" eaLnBrk="1" fontAlgn="base" hangingPunct="1">
        <a:spcBef>
          <a:spcPct val="0"/>
        </a:spcBef>
        <a:spcAft>
          <a:spcPct val="0"/>
        </a:spcAft>
        <a:defRPr sz="4400">
          <a:solidFill>
            <a:schemeClr val="tx1"/>
          </a:solidFill>
          <a:latin typeface="Frutiger 95 Ultra Black" pitchFamily="50"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56"/>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9124B7DA-BEDE-4213-97ED-72A1AE6B2193}"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56"/>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56"/>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1914739175"/>
      </p:ext>
    </p:extLst>
  </p:cSld>
  <p:clrMap bg1="lt1" tx1="dk1" bg2="lt2" tx2="dk2" accent1="accent1" accent2="accent2" accent3="accent3" accent4="accent4" accent5="accent5" accent6="accent6" hlink="hlink" folHlink="folHlink"/>
  <p:sldLayoutIdLst>
    <p:sldLayoutId id="2147484196" r:id="rId1"/>
    <p:sldLayoutId id="2147484197" r:id="rId2"/>
    <p:sldLayoutId id="2147484198" r:id="rId3"/>
    <p:sldLayoutId id="2147484199" r:id="rId4"/>
    <p:sldLayoutId id="2147484200" r:id="rId5"/>
    <p:sldLayoutId id="2147484201" r:id="rId6"/>
    <p:sldLayoutId id="2147484202" r:id="rId7"/>
    <p:sldLayoutId id="2147484203" r:id="rId8"/>
    <p:sldLayoutId id="2147484204" r:id="rId9"/>
    <p:sldLayoutId id="2147484205" r:id="rId10"/>
    <p:sldLayoutId id="2147484206"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41"/>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33677BA-1EC0-498C-A5BE-EDF27DBE6C8C}"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41"/>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41"/>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2853284287"/>
      </p:ext>
    </p:extLst>
  </p:cSld>
  <p:clrMap bg1="lt1" tx1="dk1" bg2="lt2" tx2="dk2" accent1="accent1" accent2="accent2" accent3="accent3" accent4="accent4" accent5="accent5" accent6="accent6" hlink="hlink" folHlink="folHlink"/>
  <p:sldLayoutIdLst>
    <p:sldLayoutId id="2147484208" r:id="rId1"/>
    <p:sldLayoutId id="2147484209" r:id="rId2"/>
    <p:sldLayoutId id="2147484210" r:id="rId3"/>
    <p:sldLayoutId id="2147484211" r:id="rId4"/>
    <p:sldLayoutId id="2147484212" r:id="rId5"/>
    <p:sldLayoutId id="2147484213" r:id="rId6"/>
    <p:sldLayoutId id="2147484214" r:id="rId7"/>
    <p:sldLayoutId id="2147484215" r:id="rId8"/>
    <p:sldLayoutId id="2147484216" r:id="rId9"/>
    <p:sldLayoutId id="2147484217" r:id="rId10"/>
    <p:sldLayoutId id="2147484218"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3663"/>
            <a:ext cx="8229600" cy="1138767"/>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594335"/>
            <a:ext cx="8229600" cy="4509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32928"/>
            <a:ext cx="2133600" cy="363773"/>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D089F8B5-937E-457F-AF89-4AE56EC27ABB}" type="datetime1">
              <a:rPr lang="en-US" smtClean="0">
                <a:solidFill>
                  <a:prstClr val="black">
                    <a:tint val="75000"/>
                  </a:prstClr>
                </a:solidFill>
                <a:latin typeface="Calibri" pitchFamily="34" charset="0"/>
                <a:ea typeface="ヒラギノ角ゴ Pro W3" pitchFamily="1" charset="-128"/>
                <a:cs typeface="+mn-cs"/>
              </a:rPr>
              <a:t>12/14/2022</a:t>
            </a:fld>
            <a:endParaRPr lang="en-CA">
              <a:solidFill>
                <a:prstClr val="black">
                  <a:tint val="75000"/>
                </a:prstClr>
              </a:solidFill>
              <a:latin typeface="Calibri" pitchFamily="34" charset="0"/>
              <a:ea typeface="ヒラギノ角ゴ Pro W3" pitchFamily="1" charset="-128"/>
              <a:cs typeface="+mn-cs"/>
            </a:endParaRPr>
          </a:p>
        </p:txBody>
      </p:sp>
      <p:sp>
        <p:nvSpPr>
          <p:cNvPr id="5" name="4 Altbilgi Yer Tutucusu"/>
          <p:cNvSpPr>
            <a:spLocks noGrp="1"/>
          </p:cNvSpPr>
          <p:nvPr>
            <p:ph type="ftr" sz="quarter" idx="3"/>
          </p:nvPr>
        </p:nvSpPr>
        <p:spPr>
          <a:xfrm>
            <a:off x="3124200" y="6332928"/>
            <a:ext cx="2895600" cy="363773"/>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CA">
              <a:solidFill>
                <a:prstClr val="black">
                  <a:tint val="75000"/>
                </a:prstClr>
              </a:solidFill>
              <a:latin typeface="Calibri" pitchFamily="34" charset="0"/>
              <a:ea typeface="ヒラギノ角ゴ Pro W3" pitchFamily="1" charset="-128"/>
              <a:cs typeface="+mn-cs"/>
            </a:endParaRPr>
          </a:p>
        </p:txBody>
      </p:sp>
      <p:sp>
        <p:nvSpPr>
          <p:cNvPr id="6" name="5 Slayt Numarası Yer Tutucusu"/>
          <p:cNvSpPr>
            <a:spLocks noGrp="1"/>
          </p:cNvSpPr>
          <p:nvPr>
            <p:ph type="sldNum" sz="quarter" idx="4"/>
          </p:nvPr>
        </p:nvSpPr>
        <p:spPr>
          <a:xfrm>
            <a:off x="6553200" y="6332928"/>
            <a:ext cx="2133600" cy="363773"/>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F16F97C-866D-4F85-A1F6-DDF39F62CB6A}" type="slidenum">
              <a:rPr lang="en-CA" smtClean="0">
                <a:solidFill>
                  <a:prstClr val="black">
                    <a:tint val="75000"/>
                  </a:prstClr>
                </a:solidFill>
                <a:latin typeface="Calibri" pitchFamily="34" charset="0"/>
                <a:ea typeface="ヒラギノ角ゴ Pro W3" pitchFamily="1" charset="-128"/>
                <a:cs typeface="+mn-cs"/>
              </a:rPr>
              <a:pPr>
                <a:defRPr/>
              </a:pPr>
              <a:t>‹#›</a:t>
            </a:fld>
            <a:endParaRPr lang="en-CA">
              <a:solidFill>
                <a:prstClr val="black">
                  <a:tint val="75000"/>
                </a:prstClr>
              </a:solidFill>
              <a:latin typeface="Calibri" pitchFamily="34" charset="0"/>
              <a:ea typeface="ヒラギノ角ゴ Pro W3" pitchFamily="1" charset="-128"/>
              <a:cs typeface="+mn-cs"/>
            </a:endParaRPr>
          </a:p>
        </p:txBody>
      </p:sp>
    </p:spTree>
    <p:extLst>
      <p:ext uri="{BB962C8B-B14F-4D97-AF65-F5344CB8AC3E}">
        <p14:creationId xmlns:p14="http://schemas.microsoft.com/office/powerpoint/2010/main" val="381268891"/>
      </p:ext>
    </p:extLst>
  </p:cSld>
  <p:clrMap bg1="lt1" tx1="dk1" bg2="lt2" tx2="dk2" accent1="accent1" accent2="accent2" accent3="accent3" accent4="accent4" accent5="accent5" accent6="accent6" hlink="hlink" folHlink="folHlink"/>
  <p:sldLayoutIdLst>
    <p:sldLayoutId id="2147484220" r:id="rId1"/>
    <p:sldLayoutId id="2147484221" r:id="rId2"/>
    <p:sldLayoutId id="2147484222" r:id="rId3"/>
    <p:sldLayoutId id="2147484223" r:id="rId4"/>
    <p:sldLayoutId id="2147484224" r:id="rId5"/>
    <p:sldLayoutId id="2147484225" r:id="rId6"/>
    <p:sldLayoutId id="2147484226" r:id="rId7"/>
    <p:sldLayoutId id="2147484227" r:id="rId8"/>
    <p:sldLayoutId id="2147484228" r:id="rId9"/>
    <p:sldLayoutId id="2147484229" r:id="rId10"/>
    <p:sldLayoutId id="214748423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5.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hemeOverride" Target="../theme/themeOverride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0.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18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18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1.jpg"/><Relationship Id="rId1" Type="http://schemas.openxmlformats.org/officeDocument/2006/relationships/slideLayout" Target="../slideLayouts/slideLayout188.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189.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88.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49.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49.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49.xml"/></Relationships>
</file>

<file path=ppt/slides/_rels/slide24.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notesSlide" Target="../notesSlides/notesSlide10.xml"/><Relationship Id="rId1" Type="http://schemas.openxmlformats.org/officeDocument/2006/relationships/slideLayout" Target="../slideLayouts/slideLayout4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notesSlide" Target="../notesSlides/notesSlide11.xml"/><Relationship Id="rId1" Type="http://schemas.openxmlformats.org/officeDocument/2006/relationships/slideLayout" Target="../slideLayouts/slideLayout49.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9.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49.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49.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49.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9.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1.xml"/><Relationship Id="rId1" Type="http://schemas.openxmlformats.org/officeDocument/2006/relationships/slideLayout" Target="../slideLayouts/slideLayout49.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9.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0.png"/><Relationship Id="rId1" Type="http://schemas.openxmlformats.org/officeDocument/2006/relationships/slideLayout" Target="../slideLayouts/slideLayout49.xml"/><Relationship Id="rId6" Type="http://schemas.openxmlformats.org/officeDocument/2006/relationships/image" Target="../media/image34.jpg"/><Relationship Id="rId5" Type="http://schemas.openxmlformats.org/officeDocument/2006/relationships/image" Target="../media/image33.jpeg"/><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145.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8.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3" name="2 Metin kutusu"/>
          <p:cNvSpPr txBox="1"/>
          <p:nvPr/>
        </p:nvSpPr>
        <p:spPr>
          <a:xfrm>
            <a:off x="-36512" y="941895"/>
            <a:ext cx="9226715" cy="1754326"/>
          </a:xfrm>
          <a:prstGeom prst="rect">
            <a:avLst/>
          </a:prstGeom>
          <a:noFill/>
        </p:spPr>
        <p:txBody>
          <a:bodyPr wrap="square" rtlCol="0">
            <a:spAutoFit/>
          </a:bodyPr>
          <a:lstStyle/>
          <a:p>
            <a:pPr algn="ctr"/>
            <a:r>
              <a:rPr lang="tr-TR" sz="5400" b="1" dirty="0" smtClean="0">
                <a:solidFill>
                  <a:prstClr val="white"/>
                </a:solidFill>
              </a:rPr>
              <a:t>KOBİGEL  - KOBİ GELİŞİM  </a:t>
            </a:r>
            <a:r>
              <a:rPr lang="tr-TR" sz="5400" b="1" dirty="0">
                <a:solidFill>
                  <a:prstClr val="white"/>
                </a:solidFill>
              </a:rPr>
              <a:t>DESTEK </a:t>
            </a:r>
            <a:r>
              <a:rPr lang="tr-TR" sz="5400" b="1" dirty="0" smtClean="0">
                <a:solidFill>
                  <a:prstClr val="white"/>
                </a:solidFill>
              </a:rPr>
              <a:t>PROGRAMI</a:t>
            </a:r>
            <a:endParaRPr lang="tr-TR" sz="5400" b="1" dirty="0">
              <a:solidFill>
                <a:prstClr val="white"/>
              </a:solidFill>
            </a:endParaRPr>
          </a:p>
        </p:txBody>
      </p:sp>
      <p:pic>
        <p:nvPicPr>
          <p:cNvPr id="7" name="Resim 6"/>
          <p:cNvPicPr/>
          <p:nvPr/>
        </p:nvPicPr>
        <p:blipFill rotWithShape="1">
          <a:blip r:embed="rId3"/>
          <a:srcRect l="49484" t="38895" r="8867" b="26283"/>
          <a:stretch/>
        </p:blipFill>
        <p:spPr bwMode="auto">
          <a:xfrm>
            <a:off x="1912159" y="2984252"/>
            <a:ext cx="5180227" cy="27579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146737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etin kutusu"/>
          <p:cNvSpPr txBox="1"/>
          <p:nvPr/>
        </p:nvSpPr>
        <p:spPr>
          <a:xfrm>
            <a:off x="611560" y="366641"/>
            <a:ext cx="4320480" cy="584775"/>
          </a:xfrm>
          <a:prstGeom prst="rect">
            <a:avLst/>
          </a:prstGeom>
          <a:noFill/>
        </p:spPr>
        <p:txBody>
          <a:bodyPr wrap="square" rtlCol="0">
            <a:spAutoFit/>
          </a:bodyPr>
          <a:lstStyle/>
          <a:p>
            <a:r>
              <a:rPr lang="tr-TR" sz="3200" b="1" dirty="0" smtClean="0">
                <a:solidFill>
                  <a:srgbClr val="00B3D2"/>
                </a:solidFill>
              </a:rPr>
              <a:t>Türkiye’de KOBİ tanımı</a:t>
            </a:r>
            <a:endParaRPr lang="tr-TR" sz="3200" b="1" dirty="0">
              <a:solidFill>
                <a:srgbClr val="00B3D2"/>
              </a:solidFill>
            </a:endParaRPr>
          </a:p>
        </p:txBody>
      </p:sp>
      <p:pic>
        <p:nvPicPr>
          <p:cNvPr id="3" name="Picture 3"/>
          <p:cNvPicPr>
            <a:picLocks noChangeAspect="1" noChangeArrowheads="1"/>
          </p:cNvPicPr>
          <p:nvPr/>
        </p:nvPicPr>
        <p:blipFill>
          <a:blip r:embed="rId4" cstate="print"/>
          <a:srcRect/>
          <a:stretch>
            <a:fillRect/>
          </a:stretch>
        </p:blipFill>
        <p:spPr bwMode="auto">
          <a:xfrm>
            <a:off x="8172400" y="176023"/>
            <a:ext cx="720080" cy="507913"/>
          </a:xfrm>
          <a:prstGeom prst="rect">
            <a:avLst/>
          </a:prstGeom>
          <a:noFill/>
          <a:ln w="9525">
            <a:noFill/>
            <a:miter lim="800000"/>
            <a:headEnd/>
            <a:tailEnd/>
          </a:ln>
        </p:spPr>
      </p:pic>
      <p:pic>
        <p:nvPicPr>
          <p:cNvPr id="4098" name="Picture 2"/>
          <p:cNvPicPr>
            <a:picLocks noChangeAspect="1" noChangeArrowheads="1"/>
          </p:cNvPicPr>
          <p:nvPr/>
        </p:nvPicPr>
        <p:blipFill>
          <a:blip r:embed="rId5" cstate="print"/>
          <a:srcRect/>
          <a:stretch>
            <a:fillRect/>
          </a:stretch>
        </p:blipFill>
        <p:spPr bwMode="auto">
          <a:xfrm>
            <a:off x="683568" y="979147"/>
            <a:ext cx="742950" cy="742951"/>
          </a:xfrm>
          <a:prstGeom prst="rect">
            <a:avLst/>
          </a:prstGeom>
          <a:noFill/>
          <a:ln w="9525">
            <a:noFill/>
            <a:miter lim="800000"/>
            <a:headEnd/>
            <a:tailEnd/>
          </a:ln>
        </p:spPr>
      </p:pic>
      <p:sp>
        <p:nvSpPr>
          <p:cNvPr id="5" name="4 Metin kutusu"/>
          <p:cNvSpPr txBox="1"/>
          <p:nvPr/>
        </p:nvSpPr>
        <p:spPr>
          <a:xfrm>
            <a:off x="1475656" y="1051016"/>
            <a:ext cx="2232248" cy="523220"/>
          </a:xfrm>
          <a:prstGeom prst="rect">
            <a:avLst/>
          </a:prstGeom>
          <a:noFill/>
        </p:spPr>
        <p:txBody>
          <a:bodyPr wrap="square" rtlCol="0">
            <a:spAutoFit/>
          </a:bodyPr>
          <a:lstStyle/>
          <a:p>
            <a:r>
              <a:rPr lang="tr-TR" sz="2800" b="1" dirty="0" smtClean="0">
                <a:solidFill>
                  <a:srgbClr val="015C6F"/>
                </a:solidFill>
              </a:rPr>
              <a:t>KOBİ tanımı</a:t>
            </a:r>
            <a:endParaRPr lang="tr-TR" sz="2800" b="1" dirty="0">
              <a:solidFill>
                <a:srgbClr val="015C6F"/>
              </a:solidFill>
            </a:endParaRPr>
          </a:p>
        </p:txBody>
      </p:sp>
      <p:pic>
        <p:nvPicPr>
          <p:cNvPr id="4099" name="Picture 3"/>
          <p:cNvPicPr>
            <a:picLocks noChangeAspect="1" noChangeArrowheads="1"/>
          </p:cNvPicPr>
          <p:nvPr/>
        </p:nvPicPr>
        <p:blipFill>
          <a:blip r:embed="rId6" cstate="print"/>
          <a:srcRect/>
          <a:stretch>
            <a:fillRect/>
          </a:stretch>
        </p:blipFill>
        <p:spPr bwMode="auto">
          <a:xfrm>
            <a:off x="1403648" y="1832124"/>
            <a:ext cx="266700" cy="257175"/>
          </a:xfrm>
          <a:prstGeom prst="rect">
            <a:avLst/>
          </a:prstGeom>
          <a:noFill/>
          <a:ln w="9525">
            <a:noFill/>
            <a:miter lim="800000"/>
            <a:headEnd/>
            <a:tailEnd/>
          </a:ln>
        </p:spPr>
      </p:pic>
      <p:sp>
        <p:nvSpPr>
          <p:cNvPr id="7" name="6 Metin kutusu"/>
          <p:cNvSpPr txBox="1"/>
          <p:nvPr/>
        </p:nvSpPr>
        <p:spPr>
          <a:xfrm>
            <a:off x="1619672" y="1688108"/>
            <a:ext cx="6192688" cy="523220"/>
          </a:xfrm>
          <a:prstGeom prst="rect">
            <a:avLst/>
          </a:prstGeom>
          <a:noFill/>
        </p:spPr>
        <p:txBody>
          <a:bodyPr wrap="square" rtlCol="0">
            <a:spAutoFit/>
          </a:bodyPr>
          <a:lstStyle/>
          <a:p>
            <a:r>
              <a:rPr lang="tr-TR" sz="2800" b="1" dirty="0" smtClean="0">
                <a:solidFill>
                  <a:srgbClr val="FF0000"/>
                </a:solidFill>
              </a:rPr>
              <a:t>250</a:t>
            </a:r>
            <a:r>
              <a:rPr lang="tr-TR" sz="2800" b="1" dirty="0" smtClean="0">
                <a:solidFill>
                  <a:prstClr val="black"/>
                </a:solidFill>
              </a:rPr>
              <a:t>’den az çalışan istihdam eden,</a:t>
            </a:r>
            <a:endParaRPr lang="tr-TR" sz="2800" b="1" dirty="0">
              <a:solidFill>
                <a:prstClr val="black"/>
              </a:solidFill>
            </a:endParaRPr>
          </a:p>
        </p:txBody>
      </p:sp>
      <p:pic>
        <p:nvPicPr>
          <p:cNvPr id="8" name="Picture 3"/>
          <p:cNvPicPr>
            <a:picLocks noChangeAspect="1" noChangeArrowheads="1"/>
          </p:cNvPicPr>
          <p:nvPr/>
        </p:nvPicPr>
        <p:blipFill>
          <a:blip r:embed="rId6" cstate="print"/>
          <a:srcRect/>
          <a:stretch>
            <a:fillRect/>
          </a:stretch>
        </p:blipFill>
        <p:spPr bwMode="auto">
          <a:xfrm>
            <a:off x="1403648" y="2346233"/>
            <a:ext cx="266700" cy="257175"/>
          </a:xfrm>
          <a:prstGeom prst="rect">
            <a:avLst/>
          </a:prstGeom>
          <a:noFill/>
          <a:ln w="9525">
            <a:noFill/>
            <a:miter lim="800000"/>
            <a:headEnd/>
            <a:tailEnd/>
          </a:ln>
        </p:spPr>
      </p:pic>
      <p:sp>
        <p:nvSpPr>
          <p:cNvPr id="9" name="8 Metin kutusu"/>
          <p:cNvSpPr txBox="1"/>
          <p:nvPr/>
        </p:nvSpPr>
        <p:spPr>
          <a:xfrm>
            <a:off x="1670348" y="2236116"/>
            <a:ext cx="6984776" cy="954107"/>
          </a:xfrm>
          <a:prstGeom prst="rect">
            <a:avLst/>
          </a:prstGeom>
          <a:noFill/>
        </p:spPr>
        <p:txBody>
          <a:bodyPr wrap="square" rtlCol="0">
            <a:spAutoFit/>
          </a:bodyPr>
          <a:lstStyle/>
          <a:p>
            <a:r>
              <a:rPr lang="tr-TR" sz="2800" b="1" dirty="0" smtClean="0">
                <a:solidFill>
                  <a:prstClr val="black"/>
                </a:solidFill>
              </a:rPr>
              <a:t>Yıllık bilanço toplamı veya net satış hasılatı</a:t>
            </a:r>
            <a:r>
              <a:rPr lang="tr-TR" sz="2800" b="1" dirty="0" smtClean="0">
                <a:solidFill>
                  <a:srgbClr val="5BCCEA"/>
                </a:solidFill>
              </a:rPr>
              <a:t> </a:t>
            </a:r>
          </a:p>
          <a:p>
            <a:r>
              <a:rPr lang="tr-TR" sz="2800" b="1" dirty="0" smtClean="0">
                <a:solidFill>
                  <a:srgbClr val="FF0000"/>
                </a:solidFill>
              </a:rPr>
              <a:t>250 milyon TL’yi </a:t>
            </a:r>
            <a:r>
              <a:rPr lang="tr-TR" sz="2800" b="1" dirty="0" smtClean="0">
                <a:solidFill>
                  <a:prstClr val="black"/>
                </a:solidFill>
              </a:rPr>
              <a:t>geçmeyen işletmeler</a:t>
            </a:r>
            <a:endParaRPr lang="tr-TR" sz="2800" b="1" dirty="0">
              <a:solidFill>
                <a:prstClr val="black"/>
              </a:solidFill>
            </a:endParaRPr>
          </a:p>
        </p:txBody>
      </p:sp>
      <p:graphicFrame>
        <p:nvGraphicFramePr>
          <p:cNvPr id="17" name="10 Tablo"/>
          <p:cNvGraphicFramePr>
            <a:graphicFrameLocks noGrp="1"/>
          </p:cNvGraphicFramePr>
          <p:nvPr>
            <p:extLst>
              <p:ext uri="{D42A27DB-BD31-4B8C-83A1-F6EECF244321}">
                <p14:modId xmlns:p14="http://schemas.microsoft.com/office/powerpoint/2010/main" val="3985846198"/>
              </p:ext>
            </p:extLst>
          </p:nvPr>
        </p:nvGraphicFramePr>
        <p:xfrm>
          <a:off x="877394" y="3343557"/>
          <a:ext cx="7272338" cy="1957605"/>
        </p:xfrm>
        <a:graphic>
          <a:graphicData uri="http://schemas.openxmlformats.org/drawingml/2006/table">
            <a:tbl>
              <a:tblPr firstRow="1" bandRow="1">
                <a:tableStyleId>{5C22544A-7EE6-4342-B048-85BDC9FD1C3A}</a:tableStyleId>
              </a:tblPr>
              <a:tblGrid>
                <a:gridCol w="1008047">
                  <a:extLst>
                    <a:ext uri="{9D8B030D-6E8A-4147-A177-3AD203B41FA5}">
                      <a16:colId xmlns:a16="http://schemas.microsoft.com/office/drawing/2014/main" val="20000"/>
                    </a:ext>
                  </a:extLst>
                </a:gridCol>
                <a:gridCol w="1799795">
                  <a:extLst>
                    <a:ext uri="{9D8B030D-6E8A-4147-A177-3AD203B41FA5}">
                      <a16:colId xmlns:a16="http://schemas.microsoft.com/office/drawing/2014/main" val="20001"/>
                    </a:ext>
                  </a:extLst>
                </a:gridCol>
                <a:gridCol w="2088386">
                  <a:extLst>
                    <a:ext uri="{9D8B030D-6E8A-4147-A177-3AD203B41FA5}">
                      <a16:colId xmlns:a16="http://schemas.microsoft.com/office/drawing/2014/main" val="20002"/>
                    </a:ext>
                  </a:extLst>
                </a:gridCol>
                <a:gridCol w="2376110">
                  <a:extLst>
                    <a:ext uri="{9D8B030D-6E8A-4147-A177-3AD203B41FA5}">
                      <a16:colId xmlns:a16="http://schemas.microsoft.com/office/drawing/2014/main" val="20003"/>
                    </a:ext>
                  </a:extLst>
                </a:gridCol>
              </a:tblGrid>
              <a:tr h="579239">
                <a:tc>
                  <a:txBody>
                    <a:bodyPr/>
                    <a:lstStyle/>
                    <a:p>
                      <a:pPr algn="ctr"/>
                      <a:r>
                        <a:rPr lang="tr-TR" sz="1400" dirty="0" smtClean="0">
                          <a:solidFill>
                            <a:schemeClr val="tx1"/>
                          </a:solidFill>
                          <a:latin typeface="Arial" pitchFamily="34" charset="0"/>
                          <a:cs typeface="Arial" pitchFamily="34" charset="0"/>
                        </a:rPr>
                        <a:t>Ölçek</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Çalışan</a:t>
                      </a:r>
                      <a:r>
                        <a:rPr lang="tr-TR" sz="1400" baseline="0" dirty="0" smtClean="0">
                          <a:solidFill>
                            <a:schemeClr val="tx1"/>
                          </a:solidFill>
                          <a:latin typeface="Arial" pitchFamily="34" charset="0"/>
                          <a:cs typeface="Arial" pitchFamily="34" charset="0"/>
                        </a:rPr>
                        <a:t> Sayısı</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Bilanço </a:t>
                      </a:r>
                    </a:p>
                    <a:p>
                      <a:pPr algn="ctr"/>
                      <a:r>
                        <a:rPr lang="tr-TR" sz="1400" dirty="0" smtClean="0">
                          <a:solidFill>
                            <a:schemeClr val="tx1"/>
                          </a:solidFill>
                          <a:latin typeface="Arial" pitchFamily="34" charset="0"/>
                          <a:cs typeface="Arial" pitchFamily="34" charset="0"/>
                        </a:rPr>
                        <a:t>(Milyon TL)</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400" dirty="0" smtClean="0">
                          <a:solidFill>
                            <a:schemeClr val="tx1"/>
                          </a:solidFill>
                          <a:latin typeface="Arial" pitchFamily="34" charset="0"/>
                          <a:cs typeface="Arial" pitchFamily="34" charset="0"/>
                        </a:rPr>
                        <a:t>Net Satış </a:t>
                      </a:r>
                    </a:p>
                    <a:p>
                      <a:pPr algn="ctr"/>
                      <a:r>
                        <a:rPr lang="tr-TR" sz="1400" dirty="0" smtClean="0">
                          <a:solidFill>
                            <a:schemeClr val="tx1"/>
                          </a:solidFill>
                          <a:latin typeface="Arial" pitchFamily="34" charset="0"/>
                          <a:cs typeface="Arial" pitchFamily="34" charset="0"/>
                        </a:rPr>
                        <a:t>(Milyon TL)</a:t>
                      </a:r>
                      <a:endParaRPr lang="tr-TR" sz="1400" dirty="0">
                        <a:solidFill>
                          <a:schemeClr val="tx1"/>
                        </a:solidFill>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401207">
                <a:tc>
                  <a:txBody>
                    <a:bodyPr/>
                    <a:lstStyle/>
                    <a:p>
                      <a:pPr algn="ctr"/>
                      <a:r>
                        <a:rPr lang="tr-TR" sz="1400" dirty="0" smtClean="0">
                          <a:latin typeface="Arial" pitchFamily="34" charset="0"/>
                          <a:cs typeface="Arial" pitchFamily="34" charset="0"/>
                        </a:rPr>
                        <a:t>Mikro</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dirty="0" smtClean="0">
                          <a:latin typeface="Arial" pitchFamily="34" charset="0"/>
                          <a:cs typeface="Arial" pitchFamily="34" charset="0"/>
                        </a:rPr>
                        <a:t>&lt;10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5</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5</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val="10001"/>
                  </a:ext>
                </a:extLst>
              </a:tr>
              <a:tr h="575952">
                <a:tc>
                  <a:txBody>
                    <a:bodyPr/>
                    <a:lstStyle/>
                    <a:p>
                      <a:pPr algn="ctr"/>
                      <a:r>
                        <a:rPr lang="tr-TR" sz="1400" dirty="0" smtClean="0">
                          <a:latin typeface="Arial" pitchFamily="34" charset="0"/>
                          <a:cs typeface="Arial" pitchFamily="34" charset="0"/>
                        </a:rPr>
                        <a:t>Küçük</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dirty="0" smtClean="0">
                          <a:latin typeface="Arial" pitchFamily="34" charset="0"/>
                          <a:cs typeface="Arial" pitchFamily="34" charset="0"/>
                        </a:rPr>
                        <a:t>&lt;50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kern="1200" dirty="0" smtClean="0">
                          <a:solidFill>
                            <a:schemeClr val="dk1"/>
                          </a:solidFill>
                          <a:latin typeface="Arial" pitchFamily="34" charset="0"/>
                          <a:ea typeface="+mn-ea"/>
                          <a:cs typeface="Arial" pitchFamily="34" charset="0"/>
                        </a:rPr>
                        <a:t>≤ 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tr-TR" sz="1800" b="1" kern="1200" dirty="0" smtClean="0">
                          <a:solidFill>
                            <a:schemeClr val="dk1"/>
                          </a:solidFill>
                          <a:latin typeface="Arial" pitchFamily="34" charset="0"/>
                          <a:ea typeface="+mn-ea"/>
                          <a:cs typeface="Arial" pitchFamily="34" charset="0"/>
                        </a:rPr>
                        <a:t>≤ 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401207">
                <a:tc>
                  <a:txBody>
                    <a:bodyPr/>
                    <a:lstStyle/>
                    <a:p>
                      <a:pPr algn="ctr"/>
                      <a:r>
                        <a:rPr lang="tr-TR" sz="1400" dirty="0" smtClean="0">
                          <a:latin typeface="Arial" pitchFamily="34" charset="0"/>
                          <a:cs typeface="Arial" pitchFamily="34" charset="0"/>
                        </a:rPr>
                        <a:t>Orta</a:t>
                      </a:r>
                      <a:endParaRPr lang="tr-TR" sz="1400"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dirty="0" smtClean="0">
                          <a:latin typeface="Arial" pitchFamily="34" charset="0"/>
                          <a:cs typeface="Arial" pitchFamily="34" charset="0"/>
                        </a:rPr>
                        <a:t>&lt;250</a:t>
                      </a:r>
                      <a:endParaRPr lang="tr-TR" sz="1800" b="1" dirty="0">
                        <a:latin typeface="Arial" pitchFamily="34" charset="0"/>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250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tc>
                  <a:txBody>
                    <a:bodyPr/>
                    <a:lstStyle/>
                    <a:p>
                      <a:pPr algn="ctr"/>
                      <a:r>
                        <a:rPr lang="tr-TR" sz="1800" b="1" kern="1200" dirty="0" smtClean="0">
                          <a:solidFill>
                            <a:schemeClr val="dk1"/>
                          </a:solidFill>
                          <a:latin typeface="Arial" pitchFamily="34" charset="0"/>
                          <a:ea typeface="+mn-ea"/>
                          <a:cs typeface="Arial" pitchFamily="34" charset="0"/>
                        </a:rPr>
                        <a:t>≤ 250</a:t>
                      </a:r>
                      <a:endParaRPr lang="tr-TR" sz="1800" b="1" kern="1200" dirty="0">
                        <a:solidFill>
                          <a:schemeClr val="dk1"/>
                        </a:solidFill>
                        <a:latin typeface="Arial" pitchFamily="34" charset="0"/>
                        <a:ea typeface="+mn-ea"/>
                        <a:cs typeface="Arial" pitchFamily="34" charset="0"/>
                      </a:endParaRPr>
                    </a:p>
                  </a:txBody>
                  <a:tcPr marL="91434" marR="91434" marT="45731" marB="45731"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B3D2"/>
                    </a:solidFill>
                  </a:tcPr>
                </a:tc>
                <a:extLst>
                  <a:ext uri="{0D108BD9-81ED-4DB2-BD59-A6C34878D82A}">
                    <a16:rowId xmlns:a16="http://schemas.microsoft.com/office/drawing/2014/main" val="10003"/>
                  </a:ext>
                </a:extLst>
              </a:tr>
            </a:tbl>
          </a:graphicData>
        </a:graphic>
      </p:graphicFrame>
      <p:sp>
        <p:nvSpPr>
          <p:cNvPr id="4" name="Yuvarlatılmış Dikdörtgen 3"/>
          <p:cNvSpPr/>
          <p:nvPr/>
        </p:nvSpPr>
        <p:spPr>
          <a:xfrm>
            <a:off x="683568" y="3294255"/>
            <a:ext cx="7630718" cy="2066262"/>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b="1" smtClean="0">
                <a:solidFill>
                  <a:schemeClr val="tx2">
                    <a:lumMod val="50000"/>
                  </a:schemeClr>
                </a:solidFill>
                <a:latin typeface="Calibri" panose="020F0502020204030204" pitchFamily="34" charset="0"/>
              </a:rPr>
              <a:pPr>
                <a:defRPr/>
              </a:pPr>
              <a:t>2</a:t>
            </a:fld>
            <a:endParaRPr lang="en-CA" b="1" dirty="0">
              <a:solidFill>
                <a:schemeClr val="tx2">
                  <a:lumMod val="50000"/>
                </a:schemeClr>
              </a:solidFill>
              <a:latin typeface="Calibri" panose="020F0502020204030204" pitchFamily="34" charset="0"/>
            </a:endParaRPr>
          </a:p>
        </p:txBody>
      </p:sp>
      <p:sp>
        <p:nvSpPr>
          <p:cNvPr id="6" name="Metin kutusu 5"/>
          <p:cNvSpPr txBox="1"/>
          <p:nvPr/>
        </p:nvSpPr>
        <p:spPr>
          <a:xfrm>
            <a:off x="611560" y="5409819"/>
            <a:ext cx="7884550" cy="830997"/>
          </a:xfrm>
          <a:prstGeom prst="rect">
            <a:avLst/>
          </a:prstGeom>
          <a:noFill/>
        </p:spPr>
        <p:txBody>
          <a:bodyPr wrap="square" rtlCol="0">
            <a:spAutoFit/>
          </a:bodyPr>
          <a:lstStyle/>
          <a:p>
            <a:pPr marL="285750" indent="-285750">
              <a:buFont typeface="Arial" panose="020B0604020202020204" pitchFamily="34" charset="0"/>
              <a:buChar char="•"/>
            </a:pPr>
            <a:r>
              <a:rPr lang="tr-TR" sz="1600" b="1" dirty="0" smtClean="0">
                <a:solidFill>
                  <a:srgbClr val="006597"/>
                </a:solidFill>
              </a:rPr>
              <a:t>KOSGEB desteklerinden yararlanabilecek KOBİ’ler Bakanlar Kurulu tarafından belirlenir.</a:t>
            </a:r>
          </a:p>
          <a:p>
            <a:pPr marL="285750" indent="-285750">
              <a:buFont typeface="Arial" panose="020B0604020202020204" pitchFamily="34" charset="0"/>
              <a:buChar char="•"/>
            </a:pPr>
            <a:r>
              <a:rPr lang="tr-TR" sz="1600" b="1" dirty="0" smtClean="0">
                <a:solidFill>
                  <a:srgbClr val="006597"/>
                </a:solidFill>
              </a:rPr>
              <a:t> </a:t>
            </a:r>
            <a:r>
              <a:rPr lang="tr-TR" sz="1600" b="1" dirty="0">
                <a:solidFill>
                  <a:srgbClr val="006597"/>
                </a:solidFill>
              </a:rPr>
              <a:t>KOBİGEL-KOBİ Gelişim Destek  Programı Proje Teklif Çağrı konularına göre ayrıca sektör, bölge, ölçek ve diğer kısıtlar uygulanabilir.</a:t>
            </a:r>
          </a:p>
        </p:txBody>
      </p:sp>
    </p:spTree>
    <p:extLst>
      <p:ext uri="{BB962C8B-B14F-4D97-AF65-F5344CB8AC3E}">
        <p14:creationId xmlns:p14="http://schemas.microsoft.com/office/powerpoint/2010/main" val="157459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
        <p:nvSpPr>
          <p:cNvPr id="3" name="Slayt Numarası Yer Tutucusu 2"/>
          <p:cNvSpPr>
            <a:spLocks noGrp="1"/>
          </p:cNvSpPr>
          <p:nvPr>
            <p:ph type="sldNum" sz="quarter" idx="12"/>
          </p:nvPr>
        </p:nvSpPr>
        <p:spPr/>
        <p:txBody>
          <a:bodyPr/>
          <a:lstStyle/>
          <a:p>
            <a:pPr>
              <a:defRPr/>
            </a:pPr>
            <a:fld id="{A805176F-93CC-4415-BB0C-5FD562410E30}" type="slidenum">
              <a:rPr lang="tr-TR" smtClean="0"/>
              <a:pPr>
                <a:defRPr/>
              </a:pPr>
              <a:t>3</a:t>
            </a:fld>
            <a:endParaRPr lang="tr-TR" dirty="0"/>
          </a:p>
        </p:txBody>
      </p:sp>
      <p:graphicFrame>
        <p:nvGraphicFramePr>
          <p:cNvPr id="20" name="Diyagram 19"/>
          <p:cNvGraphicFramePr/>
          <p:nvPr>
            <p:extLst>
              <p:ext uri="{D42A27DB-BD31-4B8C-83A1-F6EECF244321}">
                <p14:modId xmlns:p14="http://schemas.microsoft.com/office/powerpoint/2010/main" val="3849278021"/>
              </p:ext>
            </p:extLst>
          </p:nvPr>
        </p:nvGraphicFramePr>
        <p:xfrm>
          <a:off x="359952" y="391964"/>
          <a:ext cx="8784048" cy="627354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1" name="Metin kutusu 20"/>
          <p:cNvSpPr txBox="1"/>
          <p:nvPr/>
        </p:nvSpPr>
        <p:spPr>
          <a:xfrm>
            <a:off x="467544" y="1256094"/>
            <a:ext cx="1440160" cy="766591"/>
          </a:xfrm>
          <a:prstGeom prst="rect">
            <a:avLst/>
          </a:prstGeom>
          <a:noFill/>
        </p:spPr>
        <p:txBody>
          <a:bodyPr wrap="square" rtlCol="0">
            <a:spAutoFit/>
          </a:bodyPr>
          <a:lstStyle/>
          <a:p>
            <a:pPr algn="ctr" fontAlgn="base">
              <a:spcBef>
                <a:spcPct val="0"/>
              </a:spcBef>
              <a:spcAft>
                <a:spcPct val="0"/>
              </a:spcAft>
            </a:pPr>
            <a:r>
              <a:rPr lang="tr-TR" sz="2200" b="1" dirty="0" smtClean="0">
                <a:solidFill>
                  <a:schemeClr val="tx2"/>
                </a:solidFill>
                <a:ea typeface="ヒラギノ角ゴ Pro W3" pitchFamily="1" charset="-128"/>
              </a:rPr>
              <a:t>Programın Amacı</a:t>
            </a:r>
            <a:endParaRPr lang="tr-TR" sz="2200" b="1" dirty="0">
              <a:solidFill>
                <a:schemeClr val="tx2"/>
              </a:solidFill>
              <a:ea typeface="ヒラギノ角ゴ Pro W3" pitchFamily="1" charset="-128"/>
            </a:endParaRPr>
          </a:p>
        </p:txBody>
      </p:sp>
      <p:sp>
        <p:nvSpPr>
          <p:cNvPr id="22" name="Metin kutusu 21"/>
          <p:cNvSpPr txBox="1"/>
          <p:nvPr/>
        </p:nvSpPr>
        <p:spPr>
          <a:xfrm>
            <a:off x="971600" y="3128302"/>
            <a:ext cx="1512168" cy="769441"/>
          </a:xfrm>
          <a:prstGeom prst="rect">
            <a:avLst/>
          </a:prstGeom>
          <a:noFill/>
        </p:spPr>
        <p:txBody>
          <a:bodyPr wrap="square" rtlCol="0">
            <a:spAutoFit/>
          </a:bodyPr>
          <a:lstStyle/>
          <a:p>
            <a:pPr algn="ctr" fontAlgn="base">
              <a:spcBef>
                <a:spcPct val="0"/>
              </a:spcBef>
              <a:spcAft>
                <a:spcPct val="0"/>
              </a:spcAft>
            </a:pPr>
            <a:r>
              <a:rPr lang="tr-TR" sz="2200" b="1" dirty="0" smtClean="0">
                <a:solidFill>
                  <a:schemeClr val="tx2"/>
                </a:solidFill>
              </a:rPr>
              <a:t>Uygulama Şekli </a:t>
            </a:r>
            <a:endParaRPr lang="tr-TR" sz="2200" b="1" dirty="0">
              <a:solidFill>
                <a:schemeClr val="tx2"/>
              </a:solidFill>
              <a:ea typeface="ヒラギノ角ゴ Pro W3" pitchFamily="1" charset="-128"/>
            </a:endParaRPr>
          </a:p>
        </p:txBody>
      </p:sp>
      <p:sp>
        <p:nvSpPr>
          <p:cNvPr id="23" name="Metin kutusu 22"/>
          <p:cNvSpPr txBox="1"/>
          <p:nvPr/>
        </p:nvSpPr>
        <p:spPr>
          <a:xfrm>
            <a:off x="539552" y="4856494"/>
            <a:ext cx="1440160" cy="1107996"/>
          </a:xfrm>
          <a:prstGeom prst="rect">
            <a:avLst/>
          </a:prstGeom>
          <a:noFill/>
        </p:spPr>
        <p:txBody>
          <a:bodyPr wrap="square" rtlCol="0">
            <a:spAutoFit/>
          </a:bodyPr>
          <a:lstStyle/>
          <a:p>
            <a:pPr algn="ctr"/>
            <a:r>
              <a:rPr lang="tr-TR" sz="2200" b="1" dirty="0">
                <a:solidFill>
                  <a:schemeClr val="tx2"/>
                </a:solidFill>
              </a:rPr>
              <a:t>Proje Çağrı Konuları</a:t>
            </a:r>
          </a:p>
        </p:txBody>
      </p:sp>
      <p:sp>
        <p:nvSpPr>
          <p:cNvPr id="10" name="3 Metin kutusu"/>
          <p:cNvSpPr txBox="1"/>
          <p:nvPr/>
        </p:nvSpPr>
        <p:spPr>
          <a:xfrm>
            <a:off x="395536" y="175974"/>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spTree>
    <p:extLst>
      <p:ext uri="{BB962C8B-B14F-4D97-AF65-F5344CB8AC3E}">
        <p14:creationId xmlns:p14="http://schemas.microsoft.com/office/powerpoint/2010/main" val="2421314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643241" y="1621969"/>
            <a:ext cx="8177245" cy="2154371"/>
          </a:xfrm>
          <a:prstGeom prst="rect">
            <a:avLst/>
          </a:prstGeom>
          <a:noFill/>
        </p:spPr>
        <p:txBody>
          <a:bodyPr wrap="square" rtlCol="0">
            <a:noAutofit/>
          </a:bodyPr>
          <a:lstStyle/>
          <a:p>
            <a:pPr marL="182563" indent="-182563" algn="just">
              <a:buClr>
                <a:schemeClr val="accent1"/>
              </a:buClr>
              <a:buSzPct val="125000"/>
              <a:buFont typeface="Calibri" panose="020F0502020204030204" pitchFamily="34" charset="0"/>
              <a:buChar char="•"/>
            </a:pPr>
            <a:r>
              <a:rPr lang="tr-TR" sz="2400" b="1" u="sng" dirty="0">
                <a:solidFill>
                  <a:schemeClr val="accent1">
                    <a:lumMod val="50000"/>
                  </a:schemeClr>
                </a:solidFill>
                <a:ea typeface="+mn-ea"/>
              </a:rPr>
              <a:t>İhtiyaçlarını ve hedeflerini tanımlayabilen</a:t>
            </a:r>
            <a:r>
              <a:rPr lang="tr-TR" sz="2400" dirty="0">
                <a:solidFill>
                  <a:schemeClr val="accent1">
                    <a:lumMod val="50000"/>
                  </a:schemeClr>
                </a:solidFill>
                <a:ea typeface="+mn-ea"/>
              </a:rPr>
              <a:t>, hedeflere ulaşmayı sağlayacak faaliyetleri planlayabilen KOBİ’ler desteklenir. </a:t>
            </a:r>
          </a:p>
          <a:p>
            <a:pPr marL="182563" indent="-182563" algn="just">
              <a:buClr>
                <a:schemeClr val="accent1"/>
              </a:buClr>
              <a:buSzPct val="125000"/>
              <a:buFont typeface="Calibri" panose="020F0502020204030204" pitchFamily="34" charset="0"/>
              <a:buChar char="•"/>
            </a:pPr>
            <a:r>
              <a:rPr lang="tr-TR" sz="2400" dirty="0">
                <a:solidFill>
                  <a:schemeClr val="accent1">
                    <a:lumMod val="50000"/>
                  </a:schemeClr>
                </a:solidFill>
                <a:ea typeface="+mn-ea"/>
              </a:rPr>
              <a:t>Projesini gerçekçi finansman ve insan kaynağı öngörüleriyle destekleyebilen KOBİ’lere, </a:t>
            </a:r>
            <a:r>
              <a:rPr lang="tr-TR" sz="2400" b="1" u="sng" dirty="0">
                <a:solidFill>
                  <a:schemeClr val="accent1">
                    <a:lumMod val="50000"/>
                  </a:schemeClr>
                </a:solidFill>
                <a:ea typeface="+mn-ea"/>
              </a:rPr>
              <a:t>işletme altyapısında kayda değer etki oluşturacak hacimde destek </a:t>
            </a:r>
            <a:r>
              <a:rPr lang="tr-TR" sz="2400" dirty="0">
                <a:solidFill>
                  <a:schemeClr val="accent1">
                    <a:lumMod val="50000"/>
                  </a:schemeClr>
                </a:solidFill>
                <a:ea typeface="+mn-ea"/>
              </a:rPr>
              <a:t>verilir.  </a:t>
            </a:r>
          </a:p>
        </p:txBody>
      </p:sp>
      <p:grpSp>
        <p:nvGrpSpPr>
          <p:cNvPr id="6" name="Grup 5"/>
          <p:cNvGrpSpPr/>
          <p:nvPr/>
        </p:nvGrpSpPr>
        <p:grpSpPr>
          <a:xfrm>
            <a:off x="755585" y="1112044"/>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KOSGEB açısından proje esaslı desteğin yararı:</a:t>
              </a:r>
            </a:p>
            <a:p>
              <a:endParaRPr lang="tr-TR" sz="2400" dirty="0">
                <a:solidFill>
                  <a:schemeClr val="tx2"/>
                </a:solidFill>
              </a:endParaRPr>
            </a:p>
          </p:txBody>
        </p:sp>
      </p:grpSp>
      <p:grpSp>
        <p:nvGrpSpPr>
          <p:cNvPr id="21" name="Grup 20"/>
          <p:cNvGrpSpPr/>
          <p:nvPr/>
        </p:nvGrpSpPr>
        <p:grpSpPr>
          <a:xfrm>
            <a:off x="755856" y="3602142"/>
            <a:ext cx="7931358" cy="390256"/>
            <a:chOff x="755576" y="1196752"/>
            <a:chExt cx="7931358" cy="391707"/>
          </a:xfrm>
        </p:grpSpPr>
        <p:sp>
          <p:nvSpPr>
            <p:cNvPr id="23" name="Dikdörtgen 22"/>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Metin kutusu 23"/>
            <p:cNvSpPr txBox="1"/>
            <p:nvPr/>
          </p:nvSpPr>
          <p:spPr>
            <a:xfrm>
              <a:off x="982078" y="1196752"/>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KOBİ açısından proje hazırlamanın yararı:</a:t>
              </a:r>
            </a:p>
            <a:p>
              <a:endParaRPr lang="tr-TR" sz="2400" dirty="0">
                <a:solidFill>
                  <a:schemeClr val="tx2"/>
                </a:solidFill>
              </a:endParaRPr>
            </a:p>
          </p:txBody>
        </p:sp>
      </p:grpSp>
      <p:sp>
        <p:nvSpPr>
          <p:cNvPr id="25" name="Metin kutusu 24"/>
          <p:cNvSpPr txBox="1"/>
          <p:nvPr/>
        </p:nvSpPr>
        <p:spPr>
          <a:xfrm>
            <a:off x="643833" y="4064372"/>
            <a:ext cx="8043381" cy="2011160"/>
          </a:xfrm>
          <a:prstGeom prst="rect">
            <a:avLst/>
          </a:prstGeom>
          <a:noFill/>
        </p:spPr>
        <p:txBody>
          <a:bodyPr wrap="square" rtlCol="0">
            <a:noAutofit/>
          </a:bodyPr>
          <a:lstStyle/>
          <a:p>
            <a:pPr marL="182563" indent="-182563" algn="just">
              <a:buClr>
                <a:schemeClr val="accent1"/>
              </a:buClr>
              <a:buSzPct val="125000"/>
              <a:buFont typeface="Calibri" panose="020F0502020204030204" pitchFamily="34" charset="0"/>
              <a:buChar char="•"/>
            </a:pPr>
            <a:r>
              <a:rPr lang="tr-TR" sz="2400" dirty="0" smtClean="0">
                <a:solidFill>
                  <a:schemeClr val="bg2">
                    <a:lumMod val="10000"/>
                  </a:schemeClr>
                </a:solidFill>
              </a:rPr>
              <a:t> </a:t>
            </a:r>
            <a:r>
              <a:rPr lang="tr-TR" sz="2400" dirty="0">
                <a:solidFill>
                  <a:schemeClr val="accent1">
                    <a:lumMod val="50000"/>
                  </a:schemeClr>
                </a:solidFill>
                <a:ea typeface="+mn-ea"/>
              </a:rPr>
              <a:t>Müşteri talebindeki / teknolojideki değişimin, iş süreçlerini rutin olmaktan çıkarması ve artık her iş sürecinin </a:t>
            </a:r>
            <a:r>
              <a:rPr lang="tr-TR" sz="2400" dirty="0" smtClean="0">
                <a:solidFill>
                  <a:schemeClr val="accent1">
                    <a:lumMod val="50000"/>
                  </a:schemeClr>
                </a:solidFill>
                <a:ea typeface="+mn-ea"/>
              </a:rPr>
              <a:t>birbirinden </a:t>
            </a:r>
            <a:r>
              <a:rPr lang="tr-TR" sz="2400" dirty="0">
                <a:solidFill>
                  <a:schemeClr val="accent1">
                    <a:lumMod val="50000"/>
                  </a:schemeClr>
                </a:solidFill>
                <a:ea typeface="+mn-ea"/>
              </a:rPr>
              <a:t>farklı olarak «proje» esaslı yürütülme zorunluluğu</a:t>
            </a:r>
          </a:p>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 Kaynak kullanımında verimlilik sağlanması</a:t>
            </a:r>
          </a:p>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 Planlanan hedeflere makul sürede ulaşma </a:t>
            </a:r>
          </a:p>
          <a:p>
            <a:pPr marL="285750" indent="-285750">
              <a:buFont typeface="Wingdings" panose="05000000000000000000" pitchFamily="2" charset="2"/>
              <a:buChar char="§"/>
            </a:pPr>
            <a:endParaRPr lang="tr-TR" sz="2400" dirty="0">
              <a:solidFill>
                <a:schemeClr val="tx2"/>
              </a:solidFill>
            </a:endParaRPr>
          </a:p>
        </p:txBody>
      </p:sp>
      <p:sp>
        <p:nvSpPr>
          <p:cNvPr id="22" name="Yuvarlatılmış Dikdörtgen 21"/>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smtClean="0">
                <a:latin typeface="Calibri" panose="020F0502020204030204" pitchFamily="34" charset="0"/>
              </a:rPr>
              <a:t>Neden proje esaslı destek?</a:t>
            </a:r>
            <a:endParaRPr lang="tr-TR" dirty="0">
              <a:latin typeface="Calibri" panose="020F0502020204030204" pitchFamily="34" charset="0"/>
            </a:endParaRPr>
          </a:p>
        </p:txBody>
      </p:sp>
      <p:sp>
        <p:nvSpPr>
          <p:cNvPr id="1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4</a:t>
            </a:fld>
            <a:endParaRPr lang="tr-TR" dirty="0"/>
          </a:p>
        </p:txBody>
      </p:sp>
      <p:pic>
        <p:nvPicPr>
          <p:cNvPr id="15"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12783208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up 8"/>
          <p:cNvGrpSpPr/>
          <p:nvPr/>
        </p:nvGrpSpPr>
        <p:grpSpPr>
          <a:xfrm>
            <a:off x="4139952" y="6051846"/>
            <a:ext cx="2765476" cy="507317"/>
            <a:chOff x="208182" y="1123674"/>
            <a:chExt cx="2765476" cy="509203"/>
          </a:xfrm>
        </p:grpSpPr>
        <p:sp>
          <p:nvSpPr>
            <p:cNvPr id="10" name="Dikdörtgen 9"/>
            <p:cNvSpPr/>
            <p:nvPr/>
          </p:nvSpPr>
          <p:spPr>
            <a:xfrm>
              <a:off x="208182" y="1123674"/>
              <a:ext cx="2765476" cy="50920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Dikdörtgen 10"/>
            <p:cNvSpPr/>
            <p:nvPr/>
          </p:nvSpPr>
          <p:spPr>
            <a:xfrm>
              <a:off x="208182" y="1123674"/>
              <a:ext cx="2765476" cy="50920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8016" tIns="128016" rIns="128016" bIns="128016" numCol="1" spcCol="1270" anchor="ctr" anchorCtr="0">
              <a:noAutofit/>
            </a:bodyPr>
            <a:lstStyle/>
            <a:p>
              <a:pPr lvl="0" algn="l" defTabSz="800100">
                <a:lnSpc>
                  <a:spcPct val="90000"/>
                </a:lnSpc>
                <a:spcBef>
                  <a:spcPct val="0"/>
                </a:spcBef>
                <a:spcAft>
                  <a:spcPct val="35000"/>
                </a:spcAft>
              </a:pPr>
              <a:endParaRPr lang="tr-TR" sz="1800" kern="1200"/>
            </a:p>
          </p:txBody>
        </p:sp>
      </p:grpSp>
      <p:sp>
        <p:nvSpPr>
          <p:cNvPr id="12" name="Slayt Numarası Yer Tutucusu 11"/>
          <p:cNvSpPr>
            <a:spLocks noGrp="1"/>
          </p:cNvSpPr>
          <p:nvPr>
            <p:ph type="sldNum" sz="quarter" idx="12"/>
          </p:nvPr>
        </p:nvSpPr>
        <p:spPr/>
        <p:txBody>
          <a:bodyPr/>
          <a:lstStyle/>
          <a:p>
            <a:fld id="{4472FBC5-8297-4A14-8DDC-71637B6EC5A2}" type="slidenum">
              <a:rPr lang="tr-TR" smtClean="0"/>
              <a:t>5</a:t>
            </a:fld>
            <a:endParaRPr lang="tr-TR" dirty="0"/>
          </a:p>
        </p:txBody>
      </p:sp>
      <p:sp>
        <p:nvSpPr>
          <p:cNvPr id="3" name="Metin kutusu 2"/>
          <p:cNvSpPr txBox="1"/>
          <p:nvPr/>
        </p:nvSpPr>
        <p:spPr>
          <a:xfrm>
            <a:off x="611560" y="1767584"/>
            <a:ext cx="5472608" cy="945828"/>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smtClean="0">
                <a:solidFill>
                  <a:schemeClr val="bg2">
                    <a:lumMod val="10000"/>
                  </a:schemeClr>
                </a:solidFill>
              </a:rPr>
              <a:t> </a:t>
            </a:r>
            <a:r>
              <a:rPr lang="tr-TR" sz="2400" dirty="0">
                <a:solidFill>
                  <a:schemeClr val="accent1">
                    <a:lumMod val="50000"/>
                  </a:schemeClr>
                </a:solidFill>
                <a:ea typeface="+mn-ea"/>
              </a:rPr>
              <a:t>Ulusal sanayi – ekonomi hedeflerini destekleyen proje çağrı konuları</a:t>
            </a:r>
          </a:p>
        </p:txBody>
      </p:sp>
      <p:grpSp>
        <p:nvGrpSpPr>
          <p:cNvPr id="6" name="Grup 5"/>
          <p:cNvGrpSpPr/>
          <p:nvPr/>
        </p:nvGrpSpPr>
        <p:grpSpPr>
          <a:xfrm>
            <a:off x="403429" y="1328068"/>
            <a:ext cx="7913055" cy="390255"/>
            <a:chOff x="755576" y="1262876"/>
            <a:chExt cx="7913055" cy="391707"/>
          </a:xfrm>
        </p:grpSpPr>
        <p:sp>
          <p:nvSpPr>
            <p:cNvPr id="14" name="Dikdörtgen 13"/>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Metin kutusu 16"/>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Ulusal hedeflere katkı</a:t>
              </a:r>
              <a:endParaRPr lang="tr-TR" sz="2400" dirty="0">
                <a:solidFill>
                  <a:schemeClr val="tx2"/>
                </a:solidFill>
              </a:endParaRPr>
            </a:p>
          </p:txBody>
        </p:sp>
      </p:grpSp>
      <p:grpSp>
        <p:nvGrpSpPr>
          <p:cNvPr id="18" name="Grup 17"/>
          <p:cNvGrpSpPr/>
          <p:nvPr/>
        </p:nvGrpSpPr>
        <p:grpSpPr>
          <a:xfrm>
            <a:off x="395604" y="2666005"/>
            <a:ext cx="7913055" cy="390255"/>
            <a:chOff x="755576" y="1262876"/>
            <a:chExt cx="7913055" cy="391707"/>
          </a:xfrm>
        </p:grpSpPr>
        <p:sp>
          <p:nvSpPr>
            <p:cNvPr id="19" name="Dikdörtgen 18"/>
            <p:cNvSpPr/>
            <p:nvPr/>
          </p:nvSpPr>
          <p:spPr>
            <a:xfrm>
              <a:off x="755576" y="1340768"/>
              <a:ext cx="188566" cy="207018"/>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0" name="Metin kutusu 19"/>
            <p:cNvSpPr txBox="1"/>
            <p:nvPr/>
          </p:nvSpPr>
          <p:spPr>
            <a:xfrm>
              <a:off x="963775" y="1262876"/>
              <a:ext cx="7704856" cy="391707"/>
            </a:xfrm>
            <a:prstGeom prst="rect">
              <a:avLst/>
            </a:prstGeom>
            <a:noFill/>
          </p:spPr>
          <p:txBody>
            <a:bodyPr wrap="square" rtlCol="0">
              <a:noAutofit/>
            </a:bodyPr>
            <a:lstStyle/>
            <a:p>
              <a:pPr>
                <a:buClr>
                  <a:schemeClr val="accent1"/>
                </a:buClr>
              </a:pPr>
              <a:r>
                <a:rPr lang="tr-TR" sz="2400" b="1" dirty="0" smtClean="0">
                  <a:solidFill>
                    <a:srgbClr val="FF0000"/>
                  </a:solidFill>
                </a:rPr>
                <a:t>Kaynak kullanımında etkinlik</a:t>
              </a:r>
              <a:endParaRPr lang="tr-TR" sz="2400" dirty="0">
                <a:solidFill>
                  <a:schemeClr val="tx2"/>
                </a:solidFill>
              </a:endParaRPr>
            </a:p>
          </p:txBody>
        </p:sp>
      </p:grpSp>
      <p:sp>
        <p:nvSpPr>
          <p:cNvPr id="26" name="Metin kutusu 25"/>
          <p:cNvSpPr txBox="1"/>
          <p:nvPr/>
        </p:nvSpPr>
        <p:spPr>
          <a:xfrm>
            <a:off x="539552" y="3200276"/>
            <a:ext cx="5472608" cy="864096"/>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Destek için ayrılan bütçenin planlanabilmesi</a:t>
            </a:r>
          </a:p>
          <a:p>
            <a:pPr marL="285750" indent="-285750">
              <a:buFont typeface="Wingdings" panose="05000000000000000000" pitchFamily="2" charset="2"/>
              <a:buChar char="§"/>
            </a:pPr>
            <a:endParaRPr lang="tr-TR" sz="2400" dirty="0">
              <a:solidFill>
                <a:schemeClr val="tx2"/>
              </a:solidFill>
            </a:endParaRPr>
          </a:p>
        </p:txBody>
      </p:sp>
      <p:grpSp>
        <p:nvGrpSpPr>
          <p:cNvPr id="28" name="Grup 27"/>
          <p:cNvGrpSpPr/>
          <p:nvPr/>
        </p:nvGrpSpPr>
        <p:grpSpPr>
          <a:xfrm>
            <a:off x="5847705" y="1440220"/>
            <a:ext cx="1863787" cy="1196929"/>
            <a:chOff x="5611837" y="1323987"/>
            <a:chExt cx="1863787" cy="1196929"/>
          </a:xfrm>
        </p:grpSpPr>
        <p:pic>
          <p:nvPicPr>
            <p:cNvPr id="29"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0" name="Yuvarlatılmış Dikdörtgen 29"/>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Metin kutusu 30"/>
            <p:cNvSpPr txBox="1"/>
            <p:nvPr/>
          </p:nvSpPr>
          <p:spPr>
            <a:xfrm>
              <a:off x="5675424" y="1339101"/>
              <a:ext cx="1800200" cy="276999"/>
            </a:xfrm>
            <a:prstGeom prst="rect">
              <a:avLst/>
            </a:prstGeom>
            <a:noFill/>
          </p:spPr>
          <p:txBody>
            <a:bodyPr wrap="square" rtlCol="0">
              <a:spAutoFit/>
            </a:bodyPr>
            <a:lstStyle/>
            <a:p>
              <a:r>
                <a:rPr lang="tr-TR" sz="1200" b="1" dirty="0" smtClean="0">
                  <a:solidFill>
                    <a:srgbClr val="00BAD9"/>
                  </a:solidFill>
                </a:rPr>
                <a:t>Kalkınma Planı</a:t>
              </a:r>
              <a:endParaRPr lang="tr-TR" sz="1200" b="1" dirty="0">
                <a:solidFill>
                  <a:srgbClr val="00BAD9"/>
                </a:solidFill>
              </a:endParaRPr>
            </a:p>
          </p:txBody>
        </p:sp>
      </p:grpSp>
      <p:grpSp>
        <p:nvGrpSpPr>
          <p:cNvPr id="32" name="Grup 31"/>
          <p:cNvGrpSpPr/>
          <p:nvPr/>
        </p:nvGrpSpPr>
        <p:grpSpPr>
          <a:xfrm>
            <a:off x="7289357" y="2421474"/>
            <a:ext cx="1899791" cy="1196929"/>
            <a:chOff x="5611837" y="1323987"/>
            <a:chExt cx="1899791" cy="1196929"/>
          </a:xfrm>
        </p:grpSpPr>
        <p:pic>
          <p:nvPicPr>
            <p:cNvPr id="33"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4" name="Yuvarlatılmış Dikdörtgen 33"/>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5" name="Metin kutusu 34"/>
            <p:cNvSpPr txBox="1"/>
            <p:nvPr/>
          </p:nvSpPr>
          <p:spPr>
            <a:xfrm>
              <a:off x="5711428" y="1339101"/>
              <a:ext cx="1800200" cy="276999"/>
            </a:xfrm>
            <a:prstGeom prst="rect">
              <a:avLst/>
            </a:prstGeom>
            <a:noFill/>
          </p:spPr>
          <p:txBody>
            <a:bodyPr wrap="square" rtlCol="0">
              <a:spAutoFit/>
            </a:bodyPr>
            <a:lstStyle/>
            <a:p>
              <a:r>
                <a:rPr lang="tr-TR" sz="1200" b="1" dirty="0" smtClean="0">
                  <a:solidFill>
                    <a:srgbClr val="00BAD9"/>
                  </a:solidFill>
                </a:rPr>
                <a:t>Sanayi Stratejisi</a:t>
              </a:r>
              <a:endParaRPr lang="tr-TR" sz="1200" b="1" dirty="0">
                <a:solidFill>
                  <a:srgbClr val="00BAD9"/>
                </a:solidFill>
              </a:endParaRPr>
            </a:p>
          </p:txBody>
        </p:sp>
      </p:grpSp>
      <p:grpSp>
        <p:nvGrpSpPr>
          <p:cNvPr id="36" name="Grup 35"/>
          <p:cNvGrpSpPr/>
          <p:nvPr/>
        </p:nvGrpSpPr>
        <p:grpSpPr>
          <a:xfrm>
            <a:off x="7374729" y="3862548"/>
            <a:ext cx="1867860" cy="1196929"/>
            <a:chOff x="5611837" y="1323987"/>
            <a:chExt cx="1867860" cy="1196929"/>
          </a:xfrm>
        </p:grpSpPr>
        <p:pic>
          <p:nvPicPr>
            <p:cNvPr id="37"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38" name="Yuvarlatılmış Dikdörtgen 37"/>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9" name="Metin kutusu 38"/>
            <p:cNvSpPr txBox="1"/>
            <p:nvPr/>
          </p:nvSpPr>
          <p:spPr>
            <a:xfrm>
              <a:off x="5679497" y="1339101"/>
              <a:ext cx="1800200" cy="276999"/>
            </a:xfrm>
            <a:prstGeom prst="rect">
              <a:avLst/>
            </a:prstGeom>
            <a:noFill/>
          </p:spPr>
          <p:txBody>
            <a:bodyPr wrap="square" rtlCol="0">
              <a:spAutoFit/>
            </a:bodyPr>
            <a:lstStyle/>
            <a:p>
              <a:r>
                <a:rPr lang="tr-TR" sz="1200" b="1" dirty="0" smtClean="0">
                  <a:solidFill>
                    <a:srgbClr val="00BAD9"/>
                  </a:solidFill>
                </a:rPr>
                <a:t>KOBİ Stratejisi</a:t>
              </a:r>
              <a:endParaRPr lang="tr-TR" sz="1200" b="1" dirty="0">
                <a:solidFill>
                  <a:srgbClr val="00BAD9"/>
                </a:solidFill>
              </a:endParaRPr>
            </a:p>
          </p:txBody>
        </p:sp>
      </p:grpSp>
      <p:grpSp>
        <p:nvGrpSpPr>
          <p:cNvPr id="40" name="Grup 39"/>
          <p:cNvGrpSpPr/>
          <p:nvPr/>
        </p:nvGrpSpPr>
        <p:grpSpPr>
          <a:xfrm>
            <a:off x="5781322" y="4629982"/>
            <a:ext cx="1800200" cy="1196929"/>
            <a:chOff x="5567412" y="1323987"/>
            <a:chExt cx="1800200" cy="1196929"/>
          </a:xfrm>
        </p:grpSpPr>
        <p:pic>
          <p:nvPicPr>
            <p:cNvPr id="41"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736"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2" name="Yuvarlatılmış Dikdörtgen 41"/>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3" name="Metin kutusu 42"/>
            <p:cNvSpPr txBox="1"/>
            <p:nvPr/>
          </p:nvSpPr>
          <p:spPr>
            <a:xfrm>
              <a:off x="5567412" y="1339101"/>
              <a:ext cx="1800200" cy="276999"/>
            </a:xfrm>
            <a:prstGeom prst="rect">
              <a:avLst/>
            </a:prstGeom>
            <a:noFill/>
          </p:spPr>
          <p:txBody>
            <a:bodyPr wrap="square" rtlCol="0">
              <a:spAutoFit/>
            </a:bodyPr>
            <a:lstStyle/>
            <a:p>
              <a:r>
                <a:rPr lang="tr-TR" sz="1200" b="1" dirty="0" err="1" smtClean="0">
                  <a:solidFill>
                    <a:srgbClr val="00BAD9"/>
                  </a:solidFill>
                </a:rPr>
                <a:t>Sektörel</a:t>
              </a:r>
              <a:r>
                <a:rPr lang="tr-TR" sz="1200" b="1" dirty="0" smtClean="0">
                  <a:solidFill>
                    <a:srgbClr val="00BAD9"/>
                  </a:solidFill>
                </a:rPr>
                <a:t> Stratejiler</a:t>
              </a:r>
              <a:endParaRPr lang="tr-TR" sz="1200" b="1" dirty="0">
                <a:solidFill>
                  <a:srgbClr val="00BAD9"/>
                </a:solidFill>
              </a:endParaRPr>
            </a:p>
          </p:txBody>
        </p:sp>
      </p:grpSp>
      <p:grpSp>
        <p:nvGrpSpPr>
          <p:cNvPr id="44" name="Grup 43"/>
          <p:cNvGrpSpPr/>
          <p:nvPr/>
        </p:nvGrpSpPr>
        <p:grpSpPr>
          <a:xfrm>
            <a:off x="5728476" y="2986539"/>
            <a:ext cx="1800200" cy="1225236"/>
            <a:chOff x="5558991" y="1295680"/>
            <a:chExt cx="1800200" cy="1225236"/>
          </a:xfrm>
        </p:grpSpPr>
        <p:pic>
          <p:nvPicPr>
            <p:cNvPr id="45" name="Picture 2" descr="document icon ile ilgili gö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1039" y="1510184"/>
              <a:ext cx="1010732" cy="1010732"/>
            </a:xfrm>
            <a:prstGeom prst="rect">
              <a:avLst/>
            </a:prstGeom>
            <a:noFill/>
            <a:extLst>
              <a:ext uri="{909E8E84-426E-40DD-AFC4-6F175D3DCCD1}">
                <a14:hiddenFill xmlns:a14="http://schemas.microsoft.com/office/drawing/2010/main">
                  <a:solidFill>
                    <a:srgbClr val="FFFFFF"/>
                  </a:solidFill>
                </a14:hiddenFill>
              </a:ext>
            </a:extLst>
          </p:spPr>
        </p:pic>
        <p:sp>
          <p:nvSpPr>
            <p:cNvPr id="46" name="Yuvarlatılmış Dikdörtgen 45"/>
            <p:cNvSpPr/>
            <p:nvPr/>
          </p:nvSpPr>
          <p:spPr>
            <a:xfrm>
              <a:off x="5611837" y="1323987"/>
              <a:ext cx="1293591" cy="1084201"/>
            </a:xfrm>
            <a:prstGeom prst="roundRect">
              <a:avLst/>
            </a:prstGeom>
            <a:noFill/>
            <a:ln>
              <a:solidFill>
                <a:srgbClr val="00BA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7" name="Metin kutusu 46"/>
            <p:cNvSpPr txBox="1"/>
            <p:nvPr/>
          </p:nvSpPr>
          <p:spPr>
            <a:xfrm>
              <a:off x="5558991" y="1295680"/>
              <a:ext cx="1800200" cy="461665"/>
            </a:xfrm>
            <a:prstGeom prst="rect">
              <a:avLst/>
            </a:prstGeom>
            <a:noFill/>
          </p:spPr>
          <p:txBody>
            <a:bodyPr wrap="square" rtlCol="0">
              <a:spAutoFit/>
            </a:bodyPr>
            <a:lstStyle/>
            <a:p>
              <a:r>
                <a:rPr lang="tr-TR" sz="1200" b="1" dirty="0" smtClean="0">
                  <a:solidFill>
                    <a:srgbClr val="00BAD9"/>
                  </a:solidFill>
                </a:rPr>
                <a:t>Orta Vadeli </a:t>
              </a:r>
            </a:p>
            <a:p>
              <a:r>
                <a:rPr lang="tr-TR" sz="1200" b="1" dirty="0" smtClean="0">
                  <a:solidFill>
                    <a:srgbClr val="00BAD9"/>
                  </a:solidFill>
                </a:rPr>
                <a:t>Program</a:t>
              </a:r>
              <a:endParaRPr lang="tr-TR" sz="1200" b="1" dirty="0">
                <a:solidFill>
                  <a:srgbClr val="00BAD9"/>
                </a:solidFill>
              </a:endParaRPr>
            </a:p>
          </p:txBody>
        </p:sp>
      </p:grpSp>
      <p:sp>
        <p:nvSpPr>
          <p:cNvPr id="51" name="Metin kutusu 50"/>
          <p:cNvSpPr txBox="1"/>
          <p:nvPr/>
        </p:nvSpPr>
        <p:spPr>
          <a:xfrm>
            <a:off x="539552" y="5288508"/>
            <a:ext cx="5472608" cy="864096"/>
          </a:xfrm>
          <a:prstGeom prst="rect">
            <a:avLst/>
          </a:prstGeom>
          <a:noFill/>
        </p:spPr>
        <p:txBody>
          <a:bodyPr wrap="square" rtlCol="0">
            <a:noAutofit/>
          </a:bodyPr>
          <a:lstStyle/>
          <a:p>
            <a:pPr marL="182563" indent="-182563">
              <a:buClr>
                <a:schemeClr val="accent1"/>
              </a:buClr>
              <a:buSzPct val="125000"/>
              <a:buFont typeface="Calibri" panose="020F0502020204030204" pitchFamily="34" charset="0"/>
              <a:buChar char="•"/>
            </a:pPr>
            <a:r>
              <a:rPr lang="tr-TR" sz="2400" dirty="0">
                <a:solidFill>
                  <a:schemeClr val="accent1">
                    <a:lumMod val="50000"/>
                  </a:schemeClr>
                </a:solidFill>
                <a:ea typeface="+mn-ea"/>
              </a:rPr>
              <a:t>Bütçe imkanları dahilinde en yüksek puanı alanlar desteklenir: Yarışma ortamı</a:t>
            </a:r>
          </a:p>
          <a:p>
            <a:pPr marL="285750" indent="-285750">
              <a:buFont typeface="Wingdings" panose="05000000000000000000" pitchFamily="2" charset="2"/>
              <a:buChar char="§"/>
            </a:pPr>
            <a:endParaRPr lang="tr-TR" sz="2400" dirty="0">
              <a:solidFill>
                <a:schemeClr val="tx2"/>
              </a:solidFill>
            </a:endParaRPr>
          </a:p>
        </p:txBody>
      </p:sp>
      <p:grpSp>
        <p:nvGrpSpPr>
          <p:cNvPr id="5" name="Grup 4"/>
          <p:cNvGrpSpPr/>
          <p:nvPr/>
        </p:nvGrpSpPr>
        <p:grpSpPr>
          <a:xfrm>
            <a:off x="395536" y="4106183"/>
            <a:ext cx="4896544" cy="390255"/>
            <a:chOff x="395536" y="4106183"/>
            <a:chExt cx="4896544" cy="390255"/>
          </a:xfrm>
        </p:grpSpPr>
        <p:sp>
          <p:nvSpPr>
            <p:cNvPr id="50" name="Metin kutusu 49"/>
            <p:cNvSpPr txBox="1"/>
            <p:nvPr/>
          </p:nvSpPr>
          <p:spPr>
            <a:xfrm>
              <a:off x="594482" y="4106183"/>
              <a:ext cx="4697598" cy="390255"/>
            </a:xfrm>
            <a:prstGeom prst="rect">
              <a:avLst/>
            </a:prstGeom>
            <a:noFill/>
          </p:spPr>
          <p:txBody>
            <a:bodyPr wrap="square" rtlCol="0">
              <a:noAutofit/>
            </a:bodyPr>
            <a:lstStyle/>
            <a:p>
              <a:pPr>
                <a:buClr>
                  <a:schemeClr val="accent1"/>
                </a:buClr>
              </a:pPr>
              <a:r>
                <a:rPr lang="tr-TR" sz="2400" b="1" dirty="0" smtClean="0">
                  <a:solidFill>
                    <a:srgbClr val="FF0000"/>
                  </a:solidFill>
                </a:rPr>
                <a:t>Desteği azami oranda faydaya dönüştürecek olanların desteklenmesi</a:t>
              </a:r>
              <a:endParaRPr lang="tr-TR" sz="2400" dirty="0">
                <a:solidFill>
                  <a:schemeClr val="tx2"/>
                </a:solidFill>
              </a:endParaRPr>
            </a:p>
          </p:txBody>
        </p:sp>
        <p:sp>
          <p:nvSpPr>
            <p:cNvPr id="52" name="Dikdörtgen 51"/>
            <p:cNvSpPr/>
            <p:nvPr/>
          </p:nvSpPr>
          <p:spPr>
            <a:xfrm>
              <a:off x="395536" y="4218161"/>
              <a:ext cx="188566" cy="206251"/>
            </a:xfrm>
            <a:prstGeom prst="rect">
              <a:avLst/>
            </a:prstGeom>
            <a:solidFill>
              <a:schemeClr val="accent1">
                <a:alpha val="9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sp>
        <p:nvSpPr>
          <p:cNvPr id="53" name="Yuvarlatılmış Dikdörtgen 52"/>
          <p:cNvSpPr/>
          <p:nvPr/>
        </p:nvSpPr>
        <p:spPr>
          <a:xfrm>
            <a:off x="1115616" y="185576"/>
            <a:ext cx="6480720" cy="7824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smtClean="0">
                <a:latin typeface="Calibri" panose="020F0502020204030204" pitchFamily="34" charset="0"/>
              </a:rPr>
              <a:t>Neden çağrı usulü?</a:t>
            </a:r>
            <a:endParaRPr lang="tr-TR" dirty="0">
              <a:latin typeface="Calibri" panose="020F0502020204030204" pitchFamily="34" charset="0"/>
            </a:endParaRPr>
          </a:p>
        </p:txBody>
      </p:sp>
      <p:pic>
        <p:nvPicPr>
          <p:cNvPr id="48" name="Picture 3"/>
          <p:cNvPicPr>
            <a:picLocks noChangeAspect="1" noChangeArrowheads="1"/>
          </p:cNvPicPr>
          <p:nvPr/>
        </p:nvPicPr>
        <p:blipFill>
          <a:blip r:embed="rId4"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41740548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p:nvPr/>
        </p:nvPicPr>
        <p:blipFill rotWithShape="1">
          <a:blip r:embed="rId2"/>
          <a:srcRect l="20861" t="34706" r="53973" b="19673"/>
          <a:stretch/>
        </p:blipFill>
        <p:spPr bwMode="auto">
          <a:xfrm>
            <a:off x="1475656" y="3003998"/>
            <a:ext cx="5904656" cy="3292622"/>
          </a:xfrm>
          <a:prstGeom prst="rect">
            <a:avLst/>
          </a:prstGeom>
          <a:ln>
            <a:noFill/>
          </a:ln>
          <a:effectLst>
            <a:softEdge rad="112500"/>
          </a:effectLst>
          <a:extLst>
            <a:ext uri="{53640926-AAD7-44D8-BBD7-CCE9431645EC}">
              <a14:shadowObscured xmlns:a14="http://schemas.microsoft.com/office/drawing/2010/main"/>
            </a:ext>
          </a:extLst>
        </p:spPr>
      </p:pic>
      <p:sp>
        <p:nvSpPr>
          <p:cNvPr id="6" name="2 Metin kutusu"/>
          <p:cNvSpPr txBox="1"/>
          <p:nvPr/>
        </p:nvSpPr>
        <p:spPr>
          <a:xfrm>
            <a:off x="116269" y="941948"/>
            <a:ext cx="8920237" cy="1569660"/>
          </a:xfrm>
          <a:prstGeom prst="rect">
            <a:avLst/>
          </a:prstGeom>
          <a:noFill/>
        </p:spPr>
        <p:txBody>
          <a:bodyPr wrap="square" rtlCol="0">
            <a:spAutoFit/>
          </a:bodyPr>
          <a:lstStyle/>
          <a:p>
            <a:pPr algn="ctr"/>
            <a:r>
              <a:rPr lang="tr-TR" sz="3200" b="1" dirty="0" smtClean="0">
                <a:solidFill>
                  <a:schemeClr val="accent1">
                    <a:lumMod val="50000"/>
                  </a:schemeClr>
                </a:solidFill>
              </a:rPr>
              <a:t>KOBİGEL – KOBİ GELİŞİM DESTEK PROGRAMI KAPSAMINDA PROJE HAZIRLANIRKEN </a:t>
            </a:r>
          </a:p>
          <a:p>
            <a:pPr algn="ctr"/>
            <a:r>
              <a:rPr lang="tr-TR" sz="3200" b="1" dirty="0" smtClean="0">
                <a:solidFill>
                  <a:schemeClr val="accent1">
                    <a:lumMod val="50000"/>
                  </a:schemeClr>
                </a:solidFill>
              </a:rPr>
              <a:t>DİKKAT EDİLMESİ GEREKEN HUSUSLAR</a:t>
            </a:r>
            <a:endParaRPr lang="tr-TR" sz="3200" b="1" dirty="0">
              <a:solidFill>
                <a:schemeClr val="accent1">
                  <a:lumMod val="50000"/>
                </a:schemeClr>
              </a:solidFill>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6</a:t>
            </a:fld>
            <a:endParaRPr lang="en-CA" dirty="0">
              <a:latin typeface="Calibri" panose="020F0502020204030204" pitchFamily="34" charset="0"/>
            </a:endParaRPr>
          </a:p>
        </p:txBody>
      </p:sp>
      <p:pic>
        <p:nvPicPr>
          <p:cNvPr id="7" name="Picture 3"/>
          <p:cNvPicPr>
            <a:picLocks noChangeAspect="1" noChangeArrowheads="1"/>
          </p:cNvPicPr>
          <p:nvPr/>
        </p:nvPicPr>
        <p:blipFill>
          <a:blip r:embed="rId3" cstate="print"/>
          <a:srcRect/>
          <a:stretch>
            <a:fillRect/>
          </a:stretch>
        </p:blipFill>
        <p:spPr bwMode="auto">
          <a:xfrm>
            <a:off x="8172400" y="99137"/>
            <a:ext cx="720080" cy="507913"/>
          </a:xfrm>
          <a:prstGeom prst="rect">
            <a:avLst/>
          </a:prstGeom>
          <a:noFill/>
          <a:ln w="9525">
            <a:noFill/>
            <a:miter lim="800000"/>
            <a:headEnd/>
            <a:tailEnd/>
          </a:ln>
        </p:spPr>
      </p:pic>
    </p:spTree>
    <p:extLst>
      <p:ext uri="{BB962C8B-B14F-4D97-AF65-F5344CB8AC3E}">
        <p14:creationId xmlns:p14="http://schemas.microsoft.com/office/powerpoint/2010/main" val="37105178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Numarası Yer Tutucusu 1"/>
          <p:cNvSpPr>
            <a:spLocks noGrp="1"/>
          </p:cNvSpPr>
          <p:nvPr>
            <p:ph type="sldNum" sz="quarter" idx="12"/>
          </p:nvPr>
        </p:nvSpPr>
        <p:spPr/>
        <p:txBody>
          <a:bodyPr/>
          <a:lstStyle/>
          <a:p>
            <a:pPr>
              <a:defRPr/>
            </a:pPr>
            <a:fld id="{FF16F97C-866D-4F85-A1F6-DDF39F62CB6A}" type="slidenum">
              <a:rPr lang="en-CA" smtClean="0"/>
              <a:pPr>
                <a:defRPr/>
              </a:pPr>
              <a:t>7</a:t>
            </a:fld>
            <a:endParaRPr lang="en-CA"/>
          </a:p>
        </p:txBody>
      </p:sp>
      <p:graphicFrame>
        <p:nvGraphicFramePr>
          <p:cNvPr id="6" name="Diyagram 5"/>
          <p:cNvGraphicFramePr/>
          <p:nvPr>
            <p:extLst>
              <p:ext uri="{D42A27DB-BD31-4B8C-83A1-F6EECF244321}">
                <p14:modId xmlns:p14="http://schemas.microsoft.com/office/powerpoint/2010/main" val="1067251932"/>
              </p:ext>
            </p:extLst>
          </p:nvPr>
        </p:nvGraphicFramePr>
        <p:xfrm>
          <a:off x="1451992" y="9640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Dikdörtgen 6"/>
          <p:cNvSpPr/>
          <p:nvPr/>
        </p:nvSpPr>
        <p:spPr>
          <a:xfrm>
            <a:off x="953442" y="5504532"/>
            <a:ext cx="7174336" cy="523220"/>
          </a:xfrm>
          <a:prstGeom prst="rect">
            <a:avLst/>
          </a:prstGeom>
        </p:spPr>
        <p:txBody>
          <a:bodyPr wrap="none">
            <a:spAutoFit/>
          </a:bodyPr>
          <a:lstStyle/>
          <a:p>
            <a:pPr algn="just">
              <a:spcBef>
                <a:spcPts val="1200"/>
              </a:spcBef>
              <a:spcAft>
                <a:spcPts val="1200"/>
              </a:spcAft>
            </a:pPr>
            <a:r>
              <a:rPr lang="tr-TR" sz="2800" b="1" dirty="0">
                <a:solidFill>
                  <a:srgbClr val="000000"/>
                </a:solidFill>
                <a:effectLst>
                  <a:outerShdw blurRad="38100" dist="38100" dir="2700000" algn="tl">
                    <a:srgbClr val="000000">
                      <a:alpha val="43137"/>
                    </a:srgbClr>
                  </a:outerShdw>
                </a:effectLst>
                <a:ea typeface="Calibri" panose="020F0502020204030204" pitchFamily="34" charset="0"/>
              </a:rPr>
              <a:t>yönelik olarak planlanan faaliyetler bütünüdür.</a:t>
            </a:r>
            <a:endParaRPr lang="tr-TR" sz="28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endParaRPr>
          </a:p>
        </p:txBody>
      </p:sp>
      <p:pic>
        <p:nvPicPr>
          <p:cNvPr id="8" name="Picture 3"/>
          <p:cNvPicPr>
            <a:picLocks noChangeAspect="1" noChangeArrowheads="1"/>
          </p:cNvPicPr>
          <p:nvPr/>
        </p:nvPicPr>
        <p:blipFill>
          <a:blip r:embed="rId7" cstate="print"/>
          <a:srcRect/>
          <a:stretch>
            <a:fillRect/>
          </a:stretch>
        </p:blipFill>
        <p:spPr bwMode="auto">
          <a:xfrm>
            <a:off x="8172400" y="176023"/>
            <a:ext cx="720080" cy="507913"/>
          </a:xfrm>
          <a:prstGeom prst="rect">
            <a:avLst/>
          </a:prstGeom>
          <a:noFill/>
          <a:ln w="9525">
            <a:noFill/>
            <a:miter lim="800000"/>
            <a:headEnd/>
            <a:tailEnd/>
          </a:ln>
        </p:spPr>
      </p:pic>
      <p:grpSp>
        <p:nvGrpSpPr>
          <p:cNvPr id="9" name="Grup 8"/>
          <p:cNvGrpSpPr/>
          <p:nvPr/>
        </p:nvGrpSpPr>
        <p:grpSpPr>
          <a:xfrm>
            <a:off x="280244" y="485458"/>
            <a:ext cx="8252196" cy="338554"/>
            <a:chOff x="280244" y="654735"/>
            <a:chExt cx="8252196" cy="338554"/>
          </a:xfrm>
        </p:grpSpPr>
        <p:sp>
          <p:nvSpPr>
            <p:cNvPr id="10"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1" name="Düz Bağlayıcı 10"/>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456755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51520" y="824069"/>
            <a:ext cx="8640960" cy="53233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endParaRPr lang="tr-TR" b="1" dirty="0" smtClean="0">
              <a:solidFill>
                <a:srgbClr val="FF0000"/>
              </a:solidFill>
              <a:latin typeface="Calibri" panose="020F0502020204030204" pitchFamily="34" charset="0"/>
            </a:endParaRPr>
          </a:p>
          <a:p>
            <a:pPr marL="0" indent="0" algn="ctr">
              <a:lnSpc>
                <a:spcPct val="90000"/>
              </a:lnSpc>
              <a:buNone/>
              <a:tabLst>
                <a:tab pos="723900" algn="l"/>
              </a:tabLst>
              <a:defRPr/>
            </a:pPr>
            <a:r>
              <a:rPr lang="tr-TR" b="1" dirty="0" smtClean="0">
                <a:solidFill>
                  <a:srgbClr val="FF0000"/>
                </a:solidFill>
                <a:latin typeface="Calibri" panose="020F0502020204030204" pitchFamily="34" charset="0"/>
              </a:rPr>
              <a:t>KOSGEB’e Sunulacak Proje Nasıl Olmalıdır?</a:t>
            </a:r>
          </a:p>
          <a:p>
            <a:pPr marL="0" indent="0" algn="ctr">
              <a:buNone/>
            </a:pPr>
            <a:r>
              <a:rPr lang="tr-TR" sz="2200" dirty="0" smtClean="0">
                <a:solidFill>
                  <a:schemeClr val="accent1">
                    <a:lumMod val="50000"/>
                  </a:schemeClr>
                </a:solidFill>
                <a:latin typeface="Calibri" panose="020F0502020204030204" pitchFamily="34" charset="0"/>
              </a:rPr>
              <a:t>İşletmenin </a:t>
            </a:r>
            <a:r>
              <a:rPr lang="tr-TR" sz="2200" b="1" u="sng" dirty="0">
                <a:solidFill>
                  <a:schemeClr val="accent1">
                    <a:lumMod val="50000"/>
                  </a:schemeClr>
                </a:solidFill>
                <a:latin typeface="Calibri" panose="020F0502020204030204" pitchFamily="34" charset="0"/>
              </a:rPr>
              <a:t>belirlenmiş bir sorunu veya ihtiyacını </a:t>
            </a:r>
            <a:r>
              <a:rPr lang="tr-TR" sz="2200" dirty="0" smtClean="0">
                <a:solidFill>
                  <a:schemeClr val="accent1">
                    <a:lumMod val="50000"/>
                  </a:schemeClr>
                </a:solidFill>
                <a:latin typeface="Calibri" panose="020F0502020204030204" pitchFamily="34" charset="0"/>
              </a:rPr>
              <a:t>gidermek üzere </a:t>
            </a:r>
          </a:p>
          <a:p>
            <a:pPr marL="0" indent="0" algn="ctr">
              <a:buNone/>
            </a:pPr>
            <a:r>
              <a:rPr lang="tr-TR" sz="2200" dirty="0" smtClean="0">
                <a:solidFill>
                  <a:schemeClr val="accent1">
                    <a:lumMod val="50000"/>
                  </a:schemeClr>
                </a:solidFill>
                <a:latin typeface="Calibri" panose="020F0502020204030204" pitchFamily="34" charset="0"/>
              </a:rPr>
              <a:t>birden fazla </a:t>
            </a:r>
            <a:r>
              <a:rPr lang="tr-TR" sz="2200" dirty="0">
                <a:solidFill>
                  <a:schemeClr val="accent1">
                    <a:lumMod val="50000"/>
                  </a:schemeClr>
                </a:solidFill>
                <a:latin typeface="Calibri" panose="020F0502020204030204" pitchFamily="34" charset="0"/>
              </a:rPr>
              <a:t>etkinlik veya faaliyetlerin </a:t>
            </a:r>
            <a:r>
              <a:rPr lang="tr-TR" sz="2200" dirty="0" smtClean="0">
                <a:solidFill>
                  <a:schemeClr val="accent1">
                    <a:lumMod val="50000"/>
                  </a:schemeClr>
                </a:solidFill>
                <a:latin typeface="Calibri" panose="020F0502020204030204" pitchFamily="34" charset="0"/>
              </a:rPr>
              <a:t>bir araya  </a:t>
            </a:r>
            <a:r>
              <a:rPr lang="tr-TR" sz="2200" dirty="0">
                <a:solidFill>
                  <a:schemeClr val="accent1">
                    <a:lumMod val="50000"/>
                  </a:schemeClr>
                </a:solidFill>
                <a:latin typeface="Calibri" panose="020F0502020204030204" pitchFamily="34" charset="0"/>
              </a:rPr>
              <a:t>gelmesiyle, bazı çıktıların elde edilmesi ve bu çıktıları  aracılığıyla  proje </a:t>
            </a:r>
            <a:r>
              <a:rPr lang="tr-TR" sz="2200" dirty="0" smtClean="0">
                <a:solidFill>
                  <a:schemeClr val="accent1">
                    <a:lumMod val="50000"/>
                  </a:schemeClr>
                </a:solidFill>
                <a:latin typeface="Calibri" panose="020F0502020204030204" pitchFamily="34" charset="0"/>
              </a:rPr>
              <a:t>amacına ulaşılmasını sağlamalıdır.</a:t>
            </a:r>
          </a:p>
          <a:p>
            <a:pPr algn="ctr">
              <a:buFont typeface="Arial" charset="0"/>
              <a:buChar char="•"/>
            </a:pPr>
            <a:endParaRPr lang="tr-TR" sz="2200" dirty="0" smtClean="0">
              <a:latin typeface="Calibri" panose="020F0502020204030204" pitchFamily="34" charset="0"/>
            </a:endParaRPr>
          </a:p>
          <a:p>
            <a:pPr algn="just">
              <a:buFont typeface="Arial" charset="0"/>
              <a:buChar char="•"/>
            </a:pPr>
            <a:endParaRPr lang="tr-TR" dirty="0" smtClean="0"/>
          </a:p>
          <a:p>
            <a:pPr marL="0" indent="0" algn="just">
              <a:buNone/>
            </a:pPr>
            <a:endParaRPr lang="tr-TR" altLang="tr-TR" dirty="0">
              <a:latin typeface="Arial" panose="020B0604020202020204" pitchFamily="34" charset="0"/>
              <a:cs typeface="Arial" panose="020B0604020202020204" pitchFamily="34" charset="0"/>
            </a:endParaRPr>
          </a:p>
        </p:txBody>
      </p:sp>
      <p:pic>
        <p:nvPicPr>
          <p:cNvPr id="5" name="Resim 4"/>
          <p:cNvPicPr/>
          <p:nvPr/>
        </p:nvPicPr>
        <p:blipFill rotWithShape="1">
          <a:blip r:embed="rId3"/>
          <a:srcRect l="24850" t="44177" r="58237" b="29210"/>
          <a:stretch/>
        </p:blipFill>
        <p:spPr bwMode="auto">
          <a:xfrm>
            <a:off x="2771800" y="3595100"/>
            <a:ext cx="3081854" cy="2591405"/>
          </a:xfrm>
          <a:prstGeom prst="rect">
            <a:avLst/>
          </a:prstGeom>
          <a:ln>
            <a:noFill/>
          </a:ln>
          <a:extLst>
            <a:ext uri="{53640926-AAD7-44D8-BBD7-CCE9431645EC}">
              <a14:shadowObscured xmlns:a14="http://schemas.microsoft.com/office/drawing/2010/main"/>
            </a:ext>
          </a:extLst>
        </p:spPr>
      </p:pic>
      <p:grpSp>
        <p:nvGrpSpPr>
          <p:cNvPr id="9" name="Grup 8"/>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4" name="Düz Bağlayıcı 3"/>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8</a:t>
            </a:fld>
            <a:endParaRPr lang="en-CA" dirty="0">
              <a:latin typeface="Calibri" panose="020F0502020204030204" pitchFamily="34" charset="0"/>
            </a:endParaRPr>
          </a:p>
        </p:txBody>
      </p:sp>
    </p:spTree>
    <p:extLst>
      <p:ext uri="{BB962C8B-B14F-4D97-AF65-F5344CB8AC3E}">
        <p14:creationId xmlns:p14="http://schemas.microsoft.com/office/powerpoint/2010/main" val="258282298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3860027"/>
            <a:ext cx="2808312" cy="2265372"/>
          </a:xfrm>
          <a:prstGeom prst="rect">
            <a:avLst/>
          </a:prstGeom>
        </p:spPr>
      </p:pic>
      <p:sp>
        <p:nvSpPr>
          <p:cNvPr id="11" name="Rectangle 2"/>
          <p:cNvSpPr txBox="1">
            <a:spLocks noChangeArrowheads="1"/>
          </p:cNvSpPr>
          <p:nvPr/>
        </p:nvSpPr>
        <p:spPr>
          <a:xfrm>
            <a:off x="251520" y="1544126"/>
            <a:ext cx="4356484" cy="453653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ü"/>
            </a:pPr>
            <a:r>
              <a:rPr lang="tr-TR" sz="2000" dirty="0">
                <a:solidFill>
                  <a:schemeClr val="accent1">
                    <a:lumMod val="50000"/>
                  </a:schemeClr>
                </a:solidFill>
                <a:latin typeface="Calibri" panose="020F0502020204030204" pitchFamily="34" charset="0"/>
              </a:rPr>
              <a:t>KOBİGEL Destek Programı ile KOSGEB tarafından belirlenen öncelikler doğrultusunda ilan edilen Proje Teklif Çağrıları kapsamındaki projeler desteklenir. Başvuru sahibinin proje amacı ve konusu, </a:t>
            </a:r>
            <a:r>
              <a:rPr lang="tr-TR" sz="2000" b="1" dirty="0">
                <a:solidFill>
                  <a:schemeClr val="accent1">
                    <a:lumMod val="50000"/>
                  </a:schemeClr>
                </a:solidFill>
                <a:latin typeface="Calibri" panose="020F0502020204030204" pitchFamily="34" charset="0"/>
              </a:rPr>
              <a:t>Proje Teklif Çağrıları ile uyumlu </a:t>
            </a:r>
            <a:r>
              <a:rPr lang="tr-TR" sz="2000" dirty="0">
                <a:solidFill>
                  <a:schemeClr val="accent1">
                    <a:lumMod val="50000"/>
                  </a:schemeClr>
                </a:solidFill>
                <a:latin typeface="Calibri" panose="020F0502020204030204" pitchFamily="34" charset="0"/>
              </a:rPr>
              <a:t>olmak zorundadır.</a:t>
            </a:r>
          </a:p>
          <a:p>
            <a:pPr>
              <a:buFont typeface="Wingdings 2" panose="05020102010507070707" pitchFamily="18" charset="2"/>
              <a:buChar char=""/>
            </a:pPr>
            <a:endParaRPr lang="tr-TR" sz="2400" dirty="0" smtClean="0">
              <a:solidFill>
                <a:schemeClr val="accent1">
                  <a:lumMod val="50000"/>
                </a:schemeClr>
              </a:solidFill>
              <a:latin typeface="Calibri" panose="020F0502020204030204" pitchFamily="34" charset="0"/>
            </a:endParaRPr>
          </a:p>
          <a:p>
            <a:pPr marL="0" indent="0">
              <a:buNone/>
            </a:pPr>
            <a:endParaRPr lang="tr-TR" sz="2400" dirty="0" smtClean="0">
              <a:solidFill>
                <a:schemeClr val="accent1">
                  <a:lumMod val="50000"/>
                </a:schemeClr>
              </a:solidFill>
              <a:latin typeface="Calibri" panose="020F0502020204030204" pitchFamily="34" charset="0"/>
            </a:endParaRPr>
          </a:p>
          <a:p>
            <a:pPr>
              <a:buFont typeface="Arial" charset="0"/>
              <a:buChar char="•"/>
            </a:pPr>
            <a:endParaRPr lang="tr-TR" sz="2400" dirty="0" smtClean="0">
              <a:solidFill>
                <a:schemeClr val="accent1">
                  <a:lumMod val="50000"/>
                </a:schemeClr>
              </a:solidFill>
              <a:latin typeface="Calibri" panose="020F0502020204030204" pitchFamily="34" charset="0"/>
            </a:endParaRPr>
          </a:p>
          <a:p>
            <a:pPr marL="0" indent="0">
              <a:buFont typeface="Arial" pitchFamily="34" charset="0"/>
              <a:buNone/>
            </a:pPr>
            <a:endParaRPr lang="tr-TR" altLang="tr-TR" sz="2400" dirty="0">
              <a:solidFill>
                <a:schemeClr val="accent1">
                  <a:lumMod val="50000"/>
                </a:schemeClr>
              </a:solidFill>
              <a:latin typeface="Calibri" panose="020F0502020204030204" pitchFamily="34" charset="0"/>
              <a:cs typeface="Arial" panose="020B0604020202020204" pitchFamily="34" charset="0"/>
            </a:endParaRPr>
          </a:p>
        </p:txBody>
      </p:sp>
      <p:pic>
        <p:nvPicPr>
          <p:cNvPr id="8"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sp>
        <p:nvSpPr>
          <p:cNvPr id="7"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KOSGEB’e Sunulacak Proje Nasıl Olmalıdır?</a:t>
            </a:r>
            <a:endParaRPr lang="tr-TR" dirty="0" smtClean="0">
              <a:solidFill>
                <a:prstClr val="black"/>
              </a:solidFill>
              <a:latin typeface="Calibri" panose="020F0502020204030204" pitchFamily="34" charset="0"/>
            </a:endParaRPr>
          </a:p>
        </p:txBody>
      </p:sp>
      <p:grpSp>
        <p:nvGrpSpPr>
          <p:cNvPr id="10" name="Grup 9"/>
          <p:cNvGrpSpPr/>
          <p:nvPr/>
        </p:nvGrpSpPr>
        <p:grpSpPr>
          <a:xfrm>
            <a:off x="237952" y="654788"/>
            <a:ext cx="8294488" cy="338554"/>
            <a:chOff x="237952" y="654735"/>
            <a:chExt cx="8294488" cy="338554"/>
          </a:xfrm>
        </p:grpSpPr>
        <p:sp>
          <p:nvSpPr>
            <p:cNvPr id="12" name="3 Metin kutusu"/>
            <p:cNvSpPr txBox="1"/>
            <p:nvPr/>
          </p:nvSpPr>
          <p:spPr>
            <a:xfrm>
              <a:off x="237952"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3" name="Düz Bağlayıcı 12"/>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4" name="Rectangle 2"/>
          <p:cNvSpPr txBox="1">
            <a:spLocks noChangeArrowheads="1"/>
          </p:cNvSpPr>
          <p:nvPr/>
        </p:nvSpPr>
        <p:spPr>
          <a:xfrm>
            <a:off x="4608004" y="4477720"/>
            <a:ext cx="4356484" cy="1602939"/>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Font typeface="Wingdings" panose="05000000000000000000" pitchFamily="2" charset="2"/>
              <a:buChar char="ü"/>
            </a:pPr>
            <a:r>
              <a:rPr lang="tr-TR" sz="2000" b="1" u="sng" dirty="0">
                <a:solidFill>
                  <a:schemeClr val="accent1">
                    <a:lumMod val="50000"/>
                  </a:schemeClr>
                </a:solidFill>
                <a:latin typeface="Calibri" panose="020F0502020204030204" pitchFamily="34" charset="0"/>
              </a:rPr>
              <a:t>Yalnızca bir mal veya hizmetin </a:t>
            </a:r>
            <a:r>
              <a:rPr lang="tr-TR" sz="2000" dirty="0">
                <a:solidFill>
                  <a:schemeClr val="accent1">
                    <a:lumMod val="50000"/>
                  </a:schemeClr>
                </a:solidFill>
                <a:latin typeface="Calibri" pitchFamily="34" charset="0"/>
              </a:rPr>
              <a:t>teminine yönelik bir faaliyet proje olarak sunulmamalıdır, bu tür bir çalışma ancak proje kapsamındaki faaliyetlerden biri olabilir. </a:t>
            </a:r>
            <a:endParaRPr lang="tr-TR" altLang="tr-TR" sz="2000" dirty="0">
              <a:solidFill>
                <a:schemeClr val="accent1">
                  <a:lumMod val="50000"/>
                </a:schemeClr>
              </a:solidFill>
              <a:latin typeface="Calibri" pitchFamily="34" charset="0"/>
            </a:endParaRPr>
          </a:p>
        </p:txBody>
      </p:sp>
      <p:sp>
        <p:nvSpPr>
          <p:cNvPr id="16"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9</a:t>
            </a:fld>
            <a:endParaRPr lang="en-CA" dirty="0">
              <a:latin typeface="Calibri" panose="020F0502020204030204" pitchFamily="34" charset="0"/>
            </a:endParaRPr>
          </a:p>
        </p:txBody>
      </p:sp>
      <p:sp>
        <p:nvSpPr>
          <p:cNvPr id="3" name="Dikdörtgen 2"/>
          <p:cNvSpPr/>
          <p:nvPr/>
        </p:nvSpPr>
        <p:spPr>
          <a:xfrm>
            <a:off x="4608004" y="1511483"/>
            <a:ext cx="4356484" cy="2862322"/>
          </a:xfrm>
          <a:prstGeom prst="rect">
            <a:avLst/>
          </a:prstGeom>
        </p:spPr>
        <p:txBody>
          <a:bodyPr wrap="square">
            <a:spAutoFit/>
          </a:bodyPr>
          <a:lstStyle/>
          <a:p>
            <a:pPr marL="342900" indent="-342900" algn="just">
              <a:buFont typeface="Wingdings" panose="05000000000000000000" pitchFamily="2" charset="2"/>
              <a:buChar char="ü"/>
            </a:pPr>
            <a:r>
              <a:rPr lang="tr-TR" sz="2000" b="1" dirty="0">
                <a:solidFill>
                  <a:schemeClr val="accent1">
                    <a:lumMod val="50000"/>
                  </a:schemeClr>
                </a:solidFill>
                <a:ea typeface="+mn-ea"/>
              </a:rPr>
              <a:t>Tek bir etkinlik </a:t>
            </a:r>
            <a:r>
              <a:rPr lang="tr-TR" sz="2000" dirty="0">
                <a:solidFill>
                  <a:schemeClr val="accent1">
                    <a:lumMod val="50000"/>
                  </a:schemeClr>
                </a:solidFill>
                <a:ea typeface="+mn-ea"/>
              </a:rPr>
              <a:t>proje olarak değerlendirilemez. Proje, birkaç etkinlik veya faaliyetlerin bir araya gelmesiyle, bazı sonuçların elde edilmesi ve bu sonuçlar aracılığıyla proje amacına ulaşılmasını sağlamalıdır. Elde edilen sonuçların ölçülebilir ve sürdürülebilir olması gerekir.</a:t>
            </a:r>
          </a:p>
        </p:txBody>
      </p:sp>
    </p:spTree>
    <p:extLst>
      <p:ext uri="{BB962C8B-B14F-4D97-AF65-F5344CB8AC3E}">
        <p14:creationId xmlns:p14="http://schemas.microsoft.com/office/powerpoint/2010/main" val="390647198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688108"/>
            <a:ext cx="4752528" cy="44644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KOSGEB </a:t>
            </a:r>
            <a:r>
              <a:rPr lang="tr-TR" sz="2000" dirty="0">
                <a:solidFill>
                  <a:schemeClr val="accent1">
                    <a:lumMod val="50000"/>
                  </a:schemeClr>
                </a:solidFill>
                <a:latin typeface="Calibri" panose="020F0502020204030204" pitchFamily="34" charset="0"/>
              </a:rPr>
              <a:t>tarafından ilan edilen Proje Teklif Çağrısı okunmalı, çağrı kapsamında sunulabilecek projeler ile ilgili çerçeve anlaşıldıktan sonra proje hazırlığına başlanmalıdır</a:t>
            </a:r>
            <a:r>
              <a:rPr lang="tr-TR" sz="2000" dirty="0" smtClean="0">
                <a:solidFill>
                  <a:schemeClr val="accent1">
                    <a:lumMod val="50000"/>
                  </a:schemeClr>
                </a:solidFill>
                <a:latin typeface="Calibri" panose="020F0502020204030204" pitchFamily="34" charset="0"/>
              </a:rPr>
              <a:t>.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temel kurgusu, belirli bir gider ve ihtiyaçtan yola çıkılarak değil, Proje Teklif Çağrısında açıklanan uygun proje konuları ile işletmenin mevcut durum ve hedeflerinin eşleştiğinden emin olunduktan sonra</a:t>
            </a:r>
            <a:r>
              <a:rPr lang="tr-TR" sz="2000" b="1" dirty="0">
                <a:solidFill>
                  <a:schemeClr val="accent1">
                    <a:lumMod val="50000"/>
                  </a:schemeClr>
                </a:solidFill>
                <a:latin typeface="Calibri" panose="020F0502020204030204" pitchFamily="34" charset="0"/>
              </a:rPr>
              <a:t>, amaç &gt; hedef &gt; faaliyet &gt; faaliyet ile ilişkili gider sıralaması ile oluşturulmalı</a:t>
            </a:r>
            <a:r>
              <a:rPr lang="tr-TR" sz="2000" dirty="0">
                <a:solidFill>
                  <a:schemeClr val="accent1">
                    <a:lumMod val="50000"/>
                  </a:schemeClr>
                </a:solidFill>
                <a:latin typeface="Calibri" panose="020F0502020204030204" pitchFamily="34" charset="0"/>
              </a:rPr>
              <a:t> ve sonra </a:t>
            </a:r>
            <a:r>
              <a:rPr lang="tr-TR" sz="2000" dirty="0" smtClean="0">
                <a:solidFill>
                  <a:schemeClr val="accent1">
                    <a:lumMod val="50000"/>
                  </a:schemeClr>
                </a:solidFill>
                <a:latin typeface="Calibri" panose="020F0502020204030204" pitchFamily="34" charset="0"/>
              </a:rPr>
              <a:t>detaylandırılmalıdır.</a:t>
            </a:r>
            <a:endParaRPr lang="tr-TR" sz="2000" dirty="0">
              <a:solidFill>
                <a:schemeClr val="accent1">
                  <a:lumMod val="50000"/>
                </a:schemeClr>
              </a:solidFill>
              <a:latin typeface="Calibri" panose="020F0502020204030204" pitchFamily="34" charset="0"/>
            </a:endParaRP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rotWithShape="1">
          <a:blip r:embed="rId3"/>
          <a:srcRect l="15418" t="32201" r="47456" b="14840"/>
          <a:stretch/>
        </p:blipFill>
        <p:spPr bwMode="auto">
          <a:xfrm>
            <a:off x="5399584" y="2264172"/>
            <a:ext cx="3420888" cy="3090451"/>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10</a:t>
            </a:fld>
            <a:endParaRPr lang="en-CA" dirty="0">
              <a:latin typeface="Calibri" panose="020F0502020204030204" pitchFamily="34" charset="0"/>
            </a:endParaRPr>
          </a:p>
        </p:txBody>
      </p:sp>
    </p:spTree>
    <p:extLst>
      <p:ext uri="{BB962C8B-B14F-4D97-AF65-F5344CB8AC3E}">
        <p14:creationId xmlns:p14="http://schemas.microsoft.com/office/powerpoint/2010/main" val="253232400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0244" y="1746272"/>
            <a:ext cx="4752528" cy="187220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a:t>
            </a:r>
            <a:r>
              <a:rPr lang="tr-TR" sz="2000" dirty="0">
                <a:solidFill>
                  <a:schemeClr val="accent1">
                    <a:lumMod val="50000"/>
                  </a:schemeClr>
                </a:solidFill>
                <a:latin typeface="Calibri" panose="020F0502020204030204" pitchFamily="34" charset="0"/>
              </a:rPr>
              <a:t>, net olarak tanımlanmış, açık olarak ifade edilmiş ve okunduğunda farklı anlamlar çağrıştırmayacak bir amacı olmalıdır. Amacınız soyut ve ulaşılamaz değil; ulaşılabilir, gerçekçi ve somut çıktılar üreten nitelikte olmalıdır</a:t>
            </a:r>
            <a:r>
              <a:rPr lang="tr-TR" sz="2000" dirty="0" smtClean="0">
                <a:solidFill>
                  <a:schemeClr val="accent1">
                    <a:lumMod val="50000"/>
                  </a:schemeClr>
                </a:solidFill>
                <a:latin typeface="Calibri" panose="020F0502020204030204" pitchFamily="34" charset="0"/>
              </a:rPr>
              <a:t>.</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pic>
        <p:nvPicPr>
          <p:cNvPr id="12" name="Resim 11"/>
          <p:cNvPicPr/>
          <p:nvPr/>
        </p:nvPicPr>
        <p:blipFill>
          <a:blip r:embed="rId3" cstate="print">
            <a:extLst>
              <a:ext uri="{28A0092B-C50C-407E-A947-70E740481C1C}">
                <a14:useLocalDpi xmlns:a14="http://schemas.microsoft.com/office/drawing/2010/main" val="0"/>
              </a:ext>
            </a:extLst>
          </a:blip>
          <a:stretch>
            <a:fillRect/>
          </a:stretch>
        </p:blipFill>
        <p:spPr bwMode="auto">
          <a:xfrm>
            <a:off x="5401614" y="1616309"/>
            <a:ext cx="3420888" cy="2139955"/>
          </a:xfrm>
          <a:prstGeom prst="rect">
            <a:avLst/>
          </a:prstGeom>
          <a:ln>
            <a:noFill/>
          </a:ln>
          <a:extLst>
            <a:ext uri="{53640926-AAD7-44D8-BBD7-CCE9431645EC}">
              <a14:shadowObscured xmlns:a14="http://schemas.microsoft.com/office/drawing/2010/main"/>
            </a:ext>
          </a:extLst>
        </p:spPr>
      </p:pic>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11</a:t>
            </a:fld>
            <a:endParaRPr lang="en-CA" dirty="0">
              <a:latin typeface="Calibri" panose="020F0502020204030204" pitchFamily="34" charset="0"/>
            </a:endParaRPr>
          </a:p>
        </p:txBody>
      </p:sp>
      <p:sp>
        <p:nvSpPr>
          <p:cNvPr id="13" name="Rectangle 2"/>
          <p:cNvSpPr txBox="1">
            <a:spLocks noChangeArrowheads="1"/>
          </p:cNvSpPr>
          <p:nvPr/>
        </p:nvSpPr>
        <p:spPr>
          <a:xfrm>
            <a:off x="253629" y="3848348"/>
            <a:ext cx="8252196" cy="21602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amacını gerçekleştirmek için </a:t>
            </a:r>
            <a:r>
              <a:rPr lang="tr-TR" sz="2000" b="1" dirty="0">
                <a:solidFill>
                  <a:schemeClr val="accent1">
                    <a:lumMod val="50000"/>
                  </a:schemeClr>
                </a:solidFill>
                <a:latin typeface="Calibri" panose="020F0502020204030204" pitchFamily="34" charset="0"/>
              </a:rPr>
              <a:t>hedefler</a:t>
            </a:r>
            <a:r>
              <a:rPr lang="tr-TR" sz="2000" dirty="0">
                <a:solidFill>
                  <a:schemeClr val="accent1">
                    <a:lumMod val="50000"/>
                  </a:schemeClr>
                </a:solidFill>
                <a:latin typeface="Calibri" panose="020F0502020204030204" pitchFamily="34" charset="0"/>
              </a:rPr>
              <a:t> ve bu hedeflere ulaşmak için </a:t>
            </a:r>
            <a:r>
              <a:rPr lang="tr-TR" sz="2000" b="1" dirty="0">
                <a:solidFill>
                  <a:schemeClr val="accent1">
                    <a:lumMod val="50000"/>
                  </a:schemeClr>
                </a:solidFill>
                <a:latin typeface="Calibri" panose="020F0502020204030204" pitchFamily="34" charset="0"/>
              </a:rPr>
              <a:t>planlanmış faaliyetler</a:t>
            </a:r>
            <a:r>
              <a:rPr lang="tr-TR" sz="2000" dirty="0">
                <a:solidFill>
                  <a:schemeClr val="accent1">
                    <a:lumMod val="50000"/>
                  </a:schemeClr>
                </a:solidFill>
                <a:latin typeface="Calibri" panose="020F0502020204030204" pitchFamily="34" charset="0"/>
              </a:rPr>
              <a:t> ve bu faaliyetlere ilişkin </a:t>
            </a:r>
            <a:r>
              <a:rPr lang="tr-TR" sz="2000" b="1" dirty="0">
                <a:solidFill>
                  <a:schemeClr val="accent1">
                    <a:lumMod val="50000"/>
                  </a:schemeClr>
                </a:solidFill>
                <a:latin typeface="Calibri" panose="020F0502020204030204" pitchFamily="34" charset="0"/>
              </a:rPr>
              <a:t>beklenen sonuçlar</a:t>
            </a:r>
            <a:r>
              <a:rPr lang="tr-TR" sz="2000" dirty="0">
                <a:solidFill>
                  <a:schemeClr val="accent1">
                    <a:lumMod val="50000"/>
                  </a:schemeClr>
                </a:solidFill>
                <a:latin typeface="Calibri" panose="020F0502020204030204" pitchFamily="34" charset="0"/>
              </a:rPr>
              <a:t> tanımlanmalıdır. Faaliyetler, gerçekleştirilme sırasına göre yazılmalıdır. Faaliyetlerin birbirleri ile ilişkisinin kurulması ve proje önerisinde bunun gösterilmesi önemlidir. Proje kapsamında geliştirilecek olan faaliyetler birbirini izlediği gibi bazı faaliyetlerin eş zamanlı olarak gerçekleştirilmesi de mümkün olabilir.  </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793514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82168" y="1912184"/>
            <a:ext cx="4939828" cy="28803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Belirlenen </a:t>
            </a:r>
            <a:r>
              <a:rPr lang="tr-TR" sz="2000" dirty="0">
                <a:solidFill>
                  <a:schemeClr val="accent1">
                    <a:lumMod val="50000"/>
                  </a:schemeClr>
                </a:solidFill>
                <a:latin typeface="Calibri" panose="020F0502020204030204" pitchFamily="34" charset="0"/>
              </a:rPr>
              <a:t>proje amacı </a:t>
            </a:r>
            <a:r>
              <a:rPr lang="tr-TR" sz="2000" dirty="0" smtClean="0">
                <a:solidFill>
                  <a:schemeClr val="accent1">
                    <a:lumMod val="50000"/>
                  </a:schemeClr>
                </a:solidFill>
                <a:latin typeface="Calibri" panose="020F0502020204030204" pitchFamily="34" charset="0"/>
              </a:rPr>
              <a:t>için </a:t>
            </a:r>
            <a:r>
              <a:rPr lang="tr-TR" sz="2000" dirty="0">
                <a:solidFill>
                  <a:schemeClr val="accent1">
                    <a:lumMod val="50000"/>
                  </a:schemeClr>
                </a:solidFill>
                <a:latin typeface="Calibri" panose="020F0502020204030204" pitchFamily="34" charset="0"/>
              </a:rPr>
              <a:t>gerçekleştirilecek faaliyetlerin listelenerek önceliklendirilmesi ve bu faaliyetler gerçekleştirilirken kullanılacak yöntemlerin proje amaçlarına ulaşmak için doğru seçilmiş olması gerekmektedir. Belirlenen faaliyetler </a:t>
            </a: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ve bütçe için temel oluşturacaktır.</a:t>
            </a:r>
          </a:p>
          <a:p>
            <a:pPr lvl="0" algn="just">
              <a:buFont typeface="Arial" charset="0"/>
              <a:buChar char="•"/>
            </a:pPr>
            <a:endParaRPr lang="tr-TR" sz="18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12</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0112" y="2067918"/>
            <a:ext cx="2856482" cy="1944000"/>
          </a:xfrm>
          <a:prstGeom prst="rect">
            <a:avLst/>
          </a:prstGeom>
        </p:spPr>
      </p:pic>
    </p:spTree>
    <p:extLst>
      <p:ext uri="{BB962C8B-B14F-4D97-AF65-F5344CB8AC3E}">
        <p14:creationId xmlns:p14="http://schemas.microsoft.com/office/powerpoint/2010/main" val="250769687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68566"/>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13</a:t>
            </a:fld>
            <a:endParaRPr lang="en-CA" dirty="0">
              <a:latin typeface="Calibri" panose="020F0502020204030204" pitchFamily="34" charset="0"/>
            </a:endParaRPr>
          </a:p>
        </p:txBody>
      </p:sp>
      <p:sp>
        <p:nvSpPr>
          <p:cNvPr id="13" name="Rectangle 2"/>
          <p:cNvSpPr txBox="1">
            <a:spLocks noChangeArrowheads="1"/>
          </p:cNvSpPr>
          <p:nvPr/>
        </p:nvSpPr>
        <p:spPr>
          <a:xfrm>
            <a:off x="395536" y="1775195"/>
            <a:ext cx="4449083" cy="358333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Projenin </a:t>
            </a:r>
            <a:r>
              <a:rPr lang="tr-TR" sz="2000" dirty="0">
                <a:solidFill>
                  <a:schemeClr val="accent1">
                    <a:lumMod val="50000"/>
                  </a:schemeClr>
                </a:solidFill>
                <a:latin typeface="Calibri" panose="020F0502020204030204" pitchFamily="34" charset="0"/>
              </a:rPr>
              <a:t>başarı ile tamamlanabilmesi için en önemli hususlardan biri proje ekibinin doğru şekilde belirlenmesidir. Proje ekibi belirlenirken, projenin konusuna ve amaçlarına uygun beceri/uzmanlığa sahip olan kişiler seçilmelidir. </a:t>
            </a: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için belirlenen süre, proje kapsamında gerçekleştirilmesi planlanan faaliyetlerin tamamlanma zamanı ile uyumlu olmalıdır. </a:t>
            </a:r>
          </a:p>
          <a:p>
            <a:pPr lvl="0" algn="just">
              <a:buFont typeface="Arial" charset="0"/>
              <a:buChar char="•"/>
            </a:pPr>
            <a:endParaRPr lang="tr-TR" sz="2000" dirty="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1026" name="Picture 2" descr="proje ile ilgili gÃ¶rsel sonucu"/>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98160" y="1727554"/>
            <a:ext cx="3785142" cy="331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88802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179512" y="1688108"/>
            <a:ext cx="6032322" cy="424847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faaliyetlerinin gerçekleştirilmesine ilişkin sıralama ve sürelerin gösterildiği </a:t>
            </a: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oluşturulmalıdır.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başlangıcının, </a:t>
            </a:r>
            <a:r>
              <a:rPr lang="tr-TR" sz="2000" dirty="0" smtClean="0">
                <a:solidFill>
                  <a:schemeClr val="accent1">
                    <a:lumMod val="50000"/>
                  </a:schemeClr>
                </a:solidFill>
                <a:latin typeface="Calibri" panose="020F0502020204030204" pitchFamily="34" charset="0"/>
              </a:rPr>
              <a:t>desteklemeye </a:t>
            </a:r>
            <a:r>
              <a:rPr lang="tr-TR" sz="2000" dirty="0">
                <a:solidFill>
                  <a:schemeClr val="accent1">
                    <a:lumMod val="50000"/>
                  </a:schemeClr>
                </a:solidFill>
                <a:latin typeface="Calibri" panose="020F0502020204030204" pitchFamily="34" charset="0"/>
              </a:rPr>
              <a:t>ilişkin ilk kurul kararının evrak kaydına alındığı tarih </a:t>
            </a:r>
            <a:r>
              <a:rPr lang="tr-TR" sz="2000" dirty="0" smtClean="0">
                <a:solidFill>
                  <a:schemeClr val="accent1">
                    <a:lumMod val="50000"/>
                  </a:schemeClr>
                </a:solidFill>
                <a:latin typeface="Calibri" panose="020F0502020204030204" pitchFamily="34" charset="0"/>
              </a:rPr>
              <a:t>olduğundan faaliyet </a:t>
            </a:r>
            <a:r>
              <a:rPr lang="tr-TR" sz="2000" dirty="0">
                <a:solidFill>
                  <a:schemeClr val="accent1">
                    <a:lumMod val="50000"/>
                  </a:schemeClr>
                </a:solidFill>
                <a:latin typeface="Calibri" panose="020F0502020204030204" pitchFamily="34" charset="0"/>
              </a:rPr>
              <a:t>ve harcama planının buna göre yapılması gerekir.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oluşturulmasına ilişkin kritik hususlar, kılavuzun “Başvuru Formunun Doldurulmasına İlişkin Hususlar” bölümündeki </a:t>
            </a:r>
            <a:r>
              <a:rPr lang="tr-TR" sz="2000" dirty="0" smtClean="0">
                <a:solidFill>
                  <a:schemeClr val="accent1">
                    <a:lumMod val="50000"/>
                  </a:schemeClr>
                </a:solidFill>
                <a:latin typeface="Calibri" panose="020F0502020204030204" pitchFamily="34" charset="0"/>
              </a:rPr>
              <a:t>3-Projenin </a:t>
            </a:r>
            <a:r>
              <a:rPr lang="tr-TR" sz="2000" dirty="0">
                <a:solidFill>
                  <a:schemeClr val="accent1">
                    <a:lumMod val="50000"/>
                  </a:schemeClr>
                </a:solidFill>
                <a:latin typeface="Calibri" panose="020F0502020204030204" pitchFamily="34" charset="0"/>
              </a:rPr>
              <a:t>Faaliyetleri ve Faaliyet - Zaman Planı </a:t>
            </a:r>
            <a:r>
              <a:rPr lang="tr-TR" sz="2000" dirty="0" smtClean="0">
                <a:solidFill>
                  <a:schemeClr val="accent1">
                    <a:lumMod val="50000"/>
                  </a:schemeClr>
                </a:solidFill>
                <a:latin typeface="Calibri" panose="020F0502020204030204" pitchFamily="34" charset="0"/>
              </a:rPr>
              <a:t>başlığı altında </a:t>
            </a:r>
            <a:r>
              <a:rPr lang="tr-TR" sz="2000" dirty="0">
                <a:solidFill>
                  <a:schemeClr val="accent1">
                    <a:lumMod val="50000"/>
                  </a:schemeClr>
                </a:solidFill>
                <a:latin typeface="Calibri" panose="020F0502020204030204" pitchFamily="34" charset="0"/>
              </a:rPr>
              <a:t>belirtilmiştir. Bu bölüm çok dikkatle okunmalıdır.</a:t>
            </a:r>
          </a:p>
          <a:p>
            <a:pPr marL="0" lvl="0" indent="0" algn="just">
              <a:buNone/>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96802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14</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5112" y="2028532"/>
            <a:ext cx="2325360" cy="1675800"/>
          </a:xfrm>
          <a:prstGeom prst="rect">
            <a:avLst/>
          </a:prstGeom>
        </p:spPr>
      </p:pic>
    </p:spTree>
    <p:extLst>
      <p:ext uri="{BB962C8B-B14F-4D97-AF65-F5344CB8AC3E}">
        <p14:creationId xmlns:p14="http://schemas.microsoft.com/office/powerpoint/2010/main" val="39268761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968028"/>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15</a:t>
            </a:fld>
            <a:endParaRPr lang="en-CA" dirty="0">
              <a:latin typeface="Calibri" panose="020F0502020204030204" pitchFamily="34" charset="0"/>
            </a:endParaRPr>
          </a:p>
        </p:txBody>
      </p:sp>
      <p:sp>
        <p:nvSpPr>
          <p:cNvPr id="12" name="Rectangle 2"/>
          <p:cNvSpPr txBox="1">
            <a:spLocks noChangeArrowheads="1"/>
          </p:cNvSpPr>
          <p:nvPr/>
        </p:nvSpPr>
        <p:spPr>
          <a:xfrm>
            <a:off x="259047" y="1472084"/>
            <a:ext cx="5890294" cy="3864107"/>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faaliyetlerinin gerçekleştirilebilmesi için, bir proje bütçesi oluşturulmalıdır. </a:t>
            </a: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bütçesinde yer verilen giderler, proje faaliyetleri ile ilişkilendirilmelidir.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 oluşturulurken gerekli piyasa araştırması yapılarak uygun maliyetler tespit edilmelidir.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bütçesi ve giderleri belirlenirken proje faaliyetleri ile ilişkili olmayan giderlere yer verilmemelidir. </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Ayrıca; KOSGEB </a:t>
            </a:r>
            <a:r>
              <a:rPr lang="tr-TR" sz="2000" dirty="0">
                <a:solidFill>
                  <a:schemeClr val="accent1">
                    <a:lumMod val="50000"/>
                  </a:schemeClr>
                </a:solidFill>
                <a:latin typeface="Calibri" panose="020F0502020204030204" pitchFamily="34" charset="0"/>
              </a:rPr>
              <a:t>tarafından desteklenip desteklenmediğine bakılmaksızın projenin gerçekleşmesi için gerekli olan tüm faaliyet ve bunlara ilişkin giderler dikkate alınmalıdır. </a:t>
            </a:r>
          </a:p>
          <a:p>
            <a:pPr lvl="0" algn="just">
              <a:buFont typeface="Arial" charset="0"/>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18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algn="just">
              <a:buFont typeface="Arial" charset="0"/>
              <a:buChar char="•"/>
            </a:pPr>
            <a:endParaRPr lang="tr-TR" sz="18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1800" dirty="0">
              <a:solidFill>
                <a:schemeClr val="accent1">
                  <a:lumMod val="50000"/>
                </a:schemeClr>
              </a:solidFill>
              <a:latin typeface="Calibri" panose="020F0502020204030204" pitchFamily="34" charset="0"/>
              <a:cs typeface="Arial" panose="020B0604020202020204" pitchFamily="34" charset="0"/>
            </a:endParaRPr>
          </a:p>
        </p:txBody>
      </p:sp>
      <p:pic>
        <p:nvPicPr>
          <p:cNvPr id="13" name="Picture 2" descr="proj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9341" y="2159848"/>
            <a:ext cx="2947170" cy="1968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40956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265436" y="1570288"/>
            <a:ext cx="5960314" cy="259228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b="1" dirty="0" smtClean="0">
                <a:solidFill>
                  <a:schemeClr val="accent1">
                    <a:lumMod val="50000"/>
                  </a:schemeClr>
                </a:solidFill>
                <a:latin typeface="Calibri" panose="020F0502020204030204" pitchFamily="34" charset="0"/>
              </a:rPr>
              <a:t>Faaliyetler </a:t>
            </a:r>
            <a:r>
              <a:rPr lang="tr-TR" sz="2000" b="1" dirty="0">
                <a:solidFill>
                  <a:schemeClr val="accent1">
                    <a:lumMod val="50000"/>
                  </a:schemeClr>
                </a:solidFill>
                <a:latin typeface="Calibri" panose="020F0502020204030204" pitchFamily="34" charset="0"/>
              </a:rPr>
              <a:t>satırlarına gider ismi yazılmamalıdır</a:t>
            </a:r>
            <a:r>
              <a:rPr lang="tr-TR" sz="2000" dirty="0">
                <a:solidFill>
                  <a:schemeClr val="accent1">
                    <a:lumMod val="50000"/>
                  </a:schemeClr>
                </a:solidFill>
                <a:latin typeface="Calibri" panose="020F0502020204030204" pitchFamily="34" charset="0"/>
              </a:rPr>
              <a:t>. Gider sadece bir faaliyetin gerçekleştirilmesi için satın alınacak ürün veya hizmetlerin adıdır.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Proje </a:t>
            </a:r>
            <a:r>
              <a:rPr lang="tr-TR" sz="2000" dirty="0">
                <a:solidFill>
                  <a:schemeClr val="accent1">
                    <a:lumMod val="50000"/>
                  </a:schemeClr>
                </a:solidFill>
                <a:latin typeface="Calibri" panose="020F0502020204030204" pitchFamily="34" charset="0"/>
              </a:rPr>
              <a:t>metninin yazılımına geçilmeden önce proje başvuru formunun tamamı gözden geçirilerek, her bir bölüme bölüm başındaki açıklamalara uygun olarak neler yazılacağı tasarlanmalıdır. Bu şekilde, tekrarlardan kaçınılmış olacak ve her açıklama uygun proje bölüm başlığı altına konumlandırılmış olacaktır.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056702"/>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16</a:t>
            </a:fld>
            <a:endParaRPr lang="en-CA" dirty="0">
              <a:latin typeface="Calibri" panose="020F0502020204030204" pitchFamily="34" charset="0"/>
            </a:endParaRPr>
          </a:p>
        </p:txBody>
      </p:sp>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50562" y="1859202"/>
            <a:ext cx="2014460" cy="2014460"/>
          </a:xfrm>
          <a:prstGeom prst="rect">
            <a:avLst/>
          </a:prstGeom>
        </p:spPr>
      </p:pic>
    </p:spTree>
    <p:extLst>
      <p:ext uri="{BB962C8B-B14F-4D97-AF65-F5344CB8AC3E}">
        <p14:creationId xmlns:p14="http://schemas.microsoft.com/office/powerpoint/2010/main" val="38424772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5" name="Grup 4"/>
          <p:cNvGrpSpPr/>
          <p:nvPr/>
        </p:nvGrpSpPr>
        <p:grpSpPr>
          <a:xfrm>
            <a:off x="280244" y="654788"/>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Rectangle 2"/>
          <p:cNvSpPr txBox="1">
            <a:spLocks noChangeArrowheads="1"/>
          </p:cNvSpPr>
          <p:nvPr/>
        </p:nvSpPr>
        <p:spPr>
          <a:xfrm>
            <a:off x="683568" y="1110625"/>
            <a:ext cx="7848872" cy="63140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b="1" dirty="0" smtClean="0">
                <a:solidFill>
                  <a:srgbClr val="FF0000"/>
                </a:solidFill>
                <a:latin typeface="Calibri" panose="020F0502020204030204" pitchFamily="34" charset="0"/>
              </a:rPr>
              <a:t>Proje Hazırlamanın Temel Adımları</a:t>
            </a:r>
            <a:endParaRPr lang="tr-TR" dirty="0" smtClean="0">
              <a:solidFill>
                <a:prstClr val="black"/>
              </a:solidFill>
              <a:latin typeface="Calibri" panose="020F0502020204030204" pitchFamily="34" charset="0"/>
            </a:endParaRPr>
          </a:p>
        </p:txBody>
      </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17</a:t>
            </a:fld>
            <a:endParaRPr lang="en-CA" dirty="0">
              <a:latin typeface="Calibri" panose="020F0502020204030204" pitchFamily="34" charset="0"/>
            </a:endParaRPr>
          </a:p>
        </p:txBody>
      </p:sp>
      <p:sp>
        <p:nvSpPr>
          <p:cNvPr id="12" name="Rectangle 2"/>
          <p:cNvSpPr txBox="1">
            <a:spLocks noChangeArrowheads="1"/>
          </p:cNvSpPr>
          <p:nvPr/>
        </p:nvSpPr>
        <p:spPr>
          <a:xfrm>
            <a:off x="473781" y="2082487"/>
            <a:ext cx="4284888" cy="302433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buFont typeface="Wingdings 2" panose="05020102010507070707" pitchFamily="18" charset="2"/>
              <a:buChar char=""/>
            </a:pPr>
            <a:r>
              <a:rPr lang="tr-TR" sz="2000" dirty="0" smtClean="0">
                <a:solidFill>
                  <a:schemeClr val="accent1">
                    <a:lumMod val="50000"/>
                  </a:schemeClr>
                </a:solidFill>
                <a:latin typeface="Calibri" panose="020F0502020204030204" pitchFamily="34" charset="0"/>
              </a:rPr>
              <a:t>Mevzuat </a:t>
            </a:r>
            <a:r>
              <a:rPr lang="tr-TR" sz="2000" dirty="0">
                <a:solidFill>
                  <a:schemeClr val="accent1">
                    <a:lumMod val="50000"/>
                  </a:schemeClr>
                </a:solidFill>
                <a:latin typeface="Calibri" panose="020F0502020204030204" pitchFamily="34" charset="0"/>
              </a:rPr>
              <a:t>eki olarak ilan edilen Kurul Değerlendirme Kriterlerindeki hususlar dikkate alınmalıdır</a:t>
            </a:r>
            <a:r>
              <a:rPr lang="tr-TR" sz="2000" dirty="0" smtClean="0">
                <a:solidFill>
                  <a:schemeClr val="accent1">
                    <a:lumMod val="50000"/>
                  </a:schemeClr>
                </a:solidFill>
                <a:latin typeface="Calibri" panose="020F0502020204030204" pitchFamily="34" charset="0"/>
              </a:rPr>
              <a:t>.</a:t>
            </a:r>
          </a:p>
          <a:p>
            <a:pPr lvl="0" algn="just">
              <a:buFont typeface="Wingdings 2" panose="05020102010507070707" pitchFamily="18" charset="2"/>
              <a:buChar char=""/>
            </a:pPr>
            <a:r>
              <a:rPr lang="tr-TR" sz="2000" dirty="0">
                <a:solidFill>
                  <a:schemeClr val="accent1">
                    <a:lumMod val="50000"/>
                  </a:schemeClr>
                </a:solidFill>
                <a:latin typeface="Calibri" panose="020F0502020204030204" pitchFamily="34" charset="0"/>
              </a:rPr>
              <a:t>Proje Başvuru Formuna yazılacak her bilgi, değerlendirmeye esas teşkil edecek olup, formun her bir bölümünde yer verilecek bilgilerin, bu husus dikkate alınarak hazırlanması gerekmektedir.</a:t>
            </a: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smtClean="0">
              <a:solidFill>
                <a:schemeClr val="accent1">
                  <a:lumMod val="50000"/>
                </a:schemeClr>
              </a:solidFill>
              <a:latin typeface="Calibri" panose="020F0502020204030204" pitchFamily="34" charset="0"/>
            </a:endParaRPr>
          </a:p>
          <a:p>
            <a:pPr lvl="0" algn="just">
              <a:buFont typeface="Wingdings 2" panose="05020102010507070707" pitchFamily="18" charset="2"/>
              <a:buChar char=""/>
            </a:pPr>
            <a:endParaRPr lang="tr-TR" sz="2000" dirty="0">
              <a:solidFill>
                <a:schemeClr val="accent1">
                  <a:lumMod val="50000"/>
                </a:schemeClr>
              </a:solidFill>
              <a:latin typeface="Calibri" panose="020F0502020204030204" pitchFamily="34" charset="0"/>
            </a:endParaRPr>
          </a:p>
          <a:p>
            <a:pPr marL="0" indent="0" algn="just">
              <a:buFont typeface="Arial" pitchFamily="34" charset="0"/>
              <a:buNone/>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algn="just">
              <a:buFont typeface="Arial" charset="0"/>
              <a:buChar char="•"/>
            </a:pPr>
            <a:endParaRPr lang="tr-TR" sz="2000" dirty="0" smtClean="0">
              <a:solidFill>
                <a:schemeClr val="accent1">
                  <a:lumMod val="50000"/>
                </a:schemeClr>
              </a:solidFill>
              <a:latin typeface="Calibri" panose="020F0502020204030204" pitchFamily="34" charset="0"/>
            </a:endParaRPr>
          </a:p>
          <a:p>
            <a:pPr marL="0" indent="0" algn="just">
              <a:buFont typeface="Arial" pitchFamily="34" charset="0"/>
              <a:buNone/>
            </a:pPr>
            <a:endParaRPr lang="tr-TR" altLang="tr-TR" sz="2000" dirty="0">
              <a:solidFill>
                <a:schemeClr val="accent1">
                  <a:lumMod val="50000"/>
                </a:schemeClr>
              </a:solidFill>
              <a:latin typeface="Calibri" panose="020F0502020204030204" pitchFamily="34" charset="0"/>
              <a:cs typeface="Arial" panose="020B0604020202020204" pitchFamily="34" charset="0"/>
            </a:endParaRPr>
          </a:p>
        </p:txBody>
      </p:sp>
      <p:pic>
        <p:nvPicPr>
          <p:cNvPr id="3076" name="Picture 4" descr="deÄerlendirme ile ilgili gÃ¶rsel sonuc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09376" y="2376959"/>
            <a:ext cx="2563024" cy="1947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84278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AD5"/>
        </a:solidFill>
        <a:effectLst/>
      </p:bgPr>
    </p:bg>
    <p:spTree>
      <p:nvGrpSpPr>
        <p:cNvPr id="1" name=""/>
        <p:cNvGrpSpPr/>
        <p:nvPr/>
      </p:nvGrpSpPr>
      <p:grpSpPr>
        <a:xfrm>
          <a:off x="0" y="0"/>
          <a:ext cx="0" cy="0"/>
          <a:chOff x="0" y="0"/>
          <a:chExt cx="0" cy="0"/>
        </a:xfrm>
      </p:grpSpPr>
      <p:pic>
        <p:nvPicPr>
          <p:cNvPr id="14" name="Picture 2"/>
          <p:cNvPicPr>
            <a:picLocks noChangeAspect="1" noChangeArrowheads="1"/>
          </p:cNvPicPr>
          <p:nvPr/>
        </p:nvPicPr>
        <p:blipFill>
          <a:blip r:embed="rId3" cstate="print"/>
          <a:srcRect/>
          <a:stretch>
            <a:fillRect/>
          </a:stretch>
        </p:blipFill>
        <p:spPr bwMode="auto">
          <a:xfrm>
            <a:off x="3275856" y="244634"/>
            <a:ext cx="2520280" cy="1592011"/>
          </a:xfrm>
          <a:prstGeom prst="rect">
            <a:avLst/>
          </a:prstGeom>
          <a:noFill/>
          <a:ln w="9525">
            <a:noFill/>
            <a:miter lim="800000"/>
            <a:headEnd/>
            <a:tailEnd/>
          </a:ln>
        </p:spPr>
      </p:pic>
      <p:sp>
        <p:nvSpPr>
          <p:cNvPr id="15" name="5 Başlık"/>
          <p:cNvSpPr txBox="1">
            <a:spLocks/>
          </p:cNvSpPr>
          <p:nvPr/>
        </p:nvSpPr>
        <p:spPr>
          <a:xfrm>
            <a:off x="611560" y="1976187"/>
            <a:ext cx="4680520" cy="2301877"/>
          </a:xfrm>
          <a:prstGeom prst="rect">
            <a:avLst/>
          </a:prstGeom>
        </p:spPr>
        <p:txBody>
          <a:bodyPr vert="horz" lIns="91440" tIns="45720" rIns="91440" bIns="45720" rtlCol="0" anchor="b">
            <a:noAutofit/>
          </a:bodyPr>
          <a:lstStyle/>
          <a:p>
            <a:pPr fontAlgn="auto">
              <a:spcAft>
                <a:spcPts val="0"/>
              </a:spcAft>
              <a:defRPr/>
            </a:pPr>
            <a:r>
              <a:rPr kumimoji="0" lang="tr-TR" sz="4000" b="1" i="0" u="none" strike="noStrike" kern="1200" cap="none" spc="0" normalizeH="0" baseline="0" noProof="0" dirty="0" smtClean="0">
                <a:ln>
                  <a:noFill/>
                </a:ln>
                <a:solidFill>
                  <a:schemeClr val="bg1"/>
                </a:solidFill>
                <a:effectLst/>
                <a:uLnTx/>
                <a:uFillTx/>
                <a:latin typeface="+mj-lt"/>
                <a:ea typeface="+mj-ea"/>
                <a:cs typeface="+mj-cs"/>
              </a:rPr>
              <a:t/>
            </a:r>
            <a:br>
              <a:rPr kumimoji="0" lang="tr-TR" sz="4000" b="1" i="0" u="none" strike="noStrike" kern="1200" cap="none" spc="0" normalizeH="0" baseline="0" noProof="0" dirty="0" smtClean="0">
                <a:ln>
                  <a:noFill/>
                </a:ln>
                <a:solidFill>
                  <a:schemeClr val="bg1"/>
                </a:solidFill>
                <a:effectLst/>
                <a:uLnTx/>
                <a:uFillTx/>
                <a:latin typeface="+mj-lt"/>
                <a:ea typeface="+mj-ea"/>
                <a:cs typeface="+mj-cs"/>
              </a:rPr>
            </a:br>
            <a:endParaRPr kumimoji="0" lang="tr-TR"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3" name="Metin kutusu 2"/>
          <p:cNvSpPr txBox="1"/>
          <p:nvPr/>
        </p:nvSpPr>
        <p:spPr>
          <a:xfrm>
            <a:off x="107504" y="2408188"/>
            <a:ext cx="8748466" cy="2554545"/>
          </a:xfrm>
          <a:prstGeom prst="rect">
            <a:avLst/>
          </a:prstGeom>
          <a:noFill/>
        </p:spPr>
        <p:txBody>
          <a:bodyPr wrap="square" rtlCol="0">
            <a:spAutoFit/>
          </a:bodyPr>
          <a:lstStyle/>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KOBİGEL</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KOBİ </a:t>
            </a:r>
            <a:r>
              <a:rPr lang="tr-TR" sz="4000" b="1" dirty="0">
                <a:ln cmpd="sng">
                  <a:solidFill>
                    <a:schemeClr val="tx1"/>
                  </a:solidFill>
                </a:ln>
                <a:solidFill>
                  <a:schemeClr val="bg1"/>
                </a:solidFill>
                <a:effectLst>
                  <a:outerShdw blurRad="38100" dist="38100" dir="2700000" algn="tl">
                    <a:srgbClr val="000000">
                      <a:alpha val="43137"/>
                    </a:srgbClr>
                  </a:outerShdw>
                </a:effectLst>
              </a:rPr>
              <a:t>GELİŞİM DESTEK PROGRAMI</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2022.03</a:t>
            </a:r>
          </a:p>
          <a:p>
            <a:pPr algn="ctr"/>
            <a:r>
              <a:rPr lang="tr-TR" sz="4000" b="1" dirty="0" smtClean="0">
                <a:ln cmpd="sng">
                  <a:solidFill>
                    <a:schemeClr val="tx1"/>
                  </a:solidFill>
                </a:ln>
                <a:solidFill>
                  <a:schemeClr val="bg1"/>
                </a:solidFill>
                <a:effectLst>
                  <a:outerShdw blurRad="38100" dist="38100" dir="2700000" algn="tl">
                    <a:srgbClr val="000000">
                      <a:alpha val="43137"/>
                    </a:srgbClr>
                  </a:outerShdw>
                </a:effectLst>
              </a:rPr>
              <a:t>PROJE </a:t>
            </a:r>
            <a:r>
              <a:rPr lang="tr-TR" sz="4000" b="1" dirty="0">
                <a:ln cmpd="sng">
                  <a:solidFill>
                    <a:schemeClr val="tx1"/>
                  </a:solidFill>
                </a:ln>
                <a:solidFill>
                  <a:schemeClr val="bg1"/>
                </a:solidFill>
                <a:effectLst>
                  <a:outerShdw blurRad="38100" dist="38100" dir="2700000" algn="tl">
                    <a:srgbClr val="000000">
                      <a:alpha val="43137"/>
                    </a:srgbClr>
                  </a:outerShdw>
                </a:effectLst>
              </a:rPr>
              <a:t>TEKLİF </a:t>
            </a:r>
            <a:r>
              <a:rPr lang="tr-TR" sz="4000" b="1" dirty="0" smtClean="0">
                <a:ln cmpd="sng">
                  <a:solidFill>
                    <a:schemeClr val="tx1"/>
                  </a:solidFill>
                </a:ln>
                <a:solidFill>
                  <a:schemeClr val="bg1"/>
                </a:solidFill>
                <a:effectLst>
                  <a:outerShdw blurRad="38100" dist="38100" dir="2700000" algn="tl">
                    <a:srgbClr val="000000">
                      <a:alpha val="43137"/>
                    </a:srgbClr>
                  </a:outerShdw>
                </a:effectLst>
              </a:rPr>
              <a:t>ÇAĞRISI</a:t>
            </a:r>
          </a:p>
        </p:txBody>
      </p:sp>
    </p:spTree>
    <p:extLst>
      <p:ext uri="{BB962C8B-B14F-4D97-AF65-F5344CB8AC3E}">
        <p14:creationId xmlns:p14="http://schemas.microsoft.com/office/powerpoint/2010/main" val="3436491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8313" y="999902"/>
            <a:ext cx="8424862" cy="508069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KOBİGEL – KOBİ GELİŞİM DESTEK PROGRAMI </a:t>
            </a:r>
          </a:p>
          <a:p>
            <a:pPr marL="0" indent="0" algn="ctr">
              <a:lnSpc>
                <a:spcPct val="90000"/>
              </a:lnSpc>
              <a:buNone/>
              <a:tabLst>
                <a:tab pos="723900" algn="l"/>
              </a:tabLst>
              <a:defRPr/>
            </a:pPr>
            <a:r>
              <a:rPr lang="tr-TR" sz="2400" b="1" dirty="0" smtClean="0">
                <a:solidFill>
                  <a:srgbClr val="006597"/>
                </a:solidFill>
                <a:latin typeface="Calibri" panose="020F0502020204030204" pitchFamily="34" charset="0"/>
              </a:rPr>
              <a:t>2022-03 PROJE TEKLİF ÇAĞRISI</a:t>
            </a:r>
          </a:p>
          <a:p>
            <a:pPr marL="0" indent="0" algn="ctr">
              <a:lnSpc>
                <a:spcPct val="90000"/>
              </a:lnSpc>
              <a:buNone/>
              <a:tabLst>
                <a:tab pos="723900" algn="l"/>
              </a:tabLst>
              <a:defRPr/>
            </a:pPr>
            <a:r>
              <a:rPr lang="tr-TR" sz="2800" b="1" dirty="0">
                <a:solidFill>
                  <a:srgbClr val="006597"/>
                </a:solidFill>
                <a:latin typeface="Calibri" panose="020F0502020204030204" pitchFamily="34" charset="0"/>
              </a:rPr>
              <a:t>(</a:t>
            </a:r>
            <a:r>
              <a:rPr lang="fi-FI" sz="2400" b="1" dirty="0" smtClean="0">
                <a:solidFill>
                  <a:srgbClr val="FF0000"/>
                </a:solidFill>
                <a:latin typeface="Calibri" panose="020F0502020204030204" pitchFamily="34" charset="0"/>
              </a:rPr>
              <a:t>1</a:t>
            </a:r>
            <a:r>
              <a:rPr lang="tr-TR" sz="2400" b="1" dirty="0" smtClean="0">
                <a:solidFill>
                  <a:srgbClr val="FF0000"/>
                </a:solidFill>
                <a:latin typeface="Calibri" panose="020F0502020204030204" pitchFamily="34" charset="0"/>
              </a:rPr>
              <a:t>3</a:t>
            </a:r>
            <a:r>
              <a:rPr lang="fi-FI" sz="2400" b="1" dirty="0" smtClean="0">
                <a:solidFill>
                  <a:srgbClr val="FF0000"/>
                </a:solidFill>
                <a:latin typeface="Calibri" panose="020F0502020204030204" pitchFamily="34" charset="0"/>
              </a:rPr>
              <a:t> </a:t>
            </a:r>
            <a:r>
              <a:rPr lang="fi-FI" sz="2400" b="1" dirty="0">
                <a:solidFill>
                  <a:srgbClr val="FF0000"/>
                </a:solidFill>
                <a:latin typeface="Calibri" panose="020F0502020204030204" pitchFamily="34" charset="0"/>
              </a:rPr>
              <a:t>Aralık 2022 – </a:t>
            </a:r>
            <a:r>
              <a:rPr lang="fi-FI" sz="2400" b="1" dirty="0" smtClean="0">
                <a:solidFill>
                  <a:srgbClr val="FF0000"/>
                </a:solidFill>
                <a:latin typeface="Calibri" panose="020F0502020204030204" pitchFamily="34" charset="0"/>
              </a:rPr>
              <a:t>1</a:t>
            </a:r>
            <a:r>
              <a:rPr lang="tr-TR" sz="2400" b="1" dirty="0" smtClean="0">
                <a:solidFill>
                  <a:srgbClr val="FF0000"/>
                </a:solidFill>
                <a:latin typeface="Calibri" panose="020F0502020204030204" pitchFamily="34" charset="0"/>
              </a:rPr>
              <a:t>1</a:t>
            </a:r>
            <a:r>
              <a:rPr lang="fi-FI" sz="2400" b="1" dirty="0" smtClean="0">
                <a:solidFill>
                  <a:srgbClr val="FF0000"/>
                </a:solidFill>
                <a:latin typeface="Calibri" panose="020F0502020204030204" pitchFamily="34" charset="0"/>
              </a:rPr>
              <a:t> </a:t>
            </a:r>
            <a:r>
              <a:rPr lang="fi-FI" sz="2400" b="1" dirty="0">
                <a:solidFill>
                  <a:srgbClr val="FF0000"/>
                </a:solidFill>
                <a:latin typeface="Calibri" panose="020F0502020204030204" pitchFamily="34" charset="0"/>
              </a:rPr>
              <a:t>Ocak 2023</a:t>
            </a:r>
            <a:r>
              <a:rPr lang="tr-TR" sz="2800" b="1" dirty="0">
                <a:solidFill>
                  <a:srgbClr val="006597"/>
                </a:solidFill>
                <a:latin typeface="Calibri" panose="020F0502020204030204" pitchFamily="34" charset="0"/>
              </a:rPr>
              <a:t>)</a:t>
            </a:r>
          </a:p>
          <a:p>
            <a:pPr marL="0" indent="0" algn="just">
              <a:lnSpc>
                <a:spcPct val="90000"/>
              </a:lnSpc>
              <a:buFont typeface="Arial" pitchFamily="34" charset="0"/>
              <a:buNone/>
              <a:tabLst>
                <a:tab pos="723900" algn="l"/>
              </a:tabLst>
              <a:defRPr/>
            </a:pPr>
            <a:endParaRPr lang="tr-TR" sz="2000" b="1" u="sng" dirty="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457200" lvl="1" indent="0" algn="ctr">
              <a:buNone/>
            </a:pPr>
            <a:r>
              <a:rPr lang="tr-TR" sz="2100" b="1" dirty="0" smtClean="0">
                <a:solidFill>
                  <a:srgbClr val="006597"/>
                </a:solidFill>
                <a:latin typeface="Calibri" panose="020F0502020204030204" pitchFamily="34" charset="0"/>
              </a:rPr>
              <a:t>«</a:t>
            </a:r>
            <a:r>
              <a:rPr lang="tr-TR" sz="2100" b="1" dirty="0" smtClean="0">
                <a:solidFill>
                  <a:srgbClr val="FF0000"/>
                </a:solidFill>
                <a:latin typeface="Calibri" panose="020F0502020204030204" pitchFamily="34" charset="0"/>
              </a:rPr>
              <a:t>İMALAT SANAYİ SEKTÖRÜNDE FAALİYET GÖSTEREN KOBİ’LERİN REKABET GÜÇLERİNİN VE VERİMLİLİĞİNİN ARTIRILMASI</a:t>
            </a:r>
            <a:r>
              <a:rPr lang="tr-TR" sz="2100" b="1" dirty="0" smtClean="0">
                <a:solidFill>
                  <a:srgbClr val="006597"/>
                </a:solidFill>
                <a:latin typeface="Calibri" panose="020F0502020204030204" pitchFamily="34" charset="0"/>
              </a:rPr>
              <a:t>»</a:t>
            </a:r>
          </a:p>
          <a:p>
            <a:pPr marL="457200" lvl="1" indent="0">
              <a:buNone/>
            </a:pPr>
            <a:endParaRPr lang="tr-TR" sz="2000" b="1" i="1" dirty="0" smtClean="0">
              <a:solidFill>
                <a:srgbClr val="006597"/>
              </a:solidFill>
              <a:latin typeface="Calibri" panose="020F0502020204030204" pitchFamily="34" charset="0"/>
            </a:endParaRPr>
          </a:p>
          <a:p>
            <a:pPr marL="0" indent="0">
              <a:buNone/>
            </a:pPr>
            <a:endParaRPr lang="tr-TR" sz="2000" b="1" dirty="0" smtClean="0">
              <a:solidFill>
                <a:srgbClr val="006597"/>
              </a:solidFill>
              <a:latin typeface="Calibri" panose="020F0502020204030204" pitchFamily="34" charset="0"/>
            </a:endParaRPr>
          </a:p>
          <a:p>
            <a:pPr marL="0" indent="0" algn="ctr">
              <a:buNone/>
            </a:pPr>
            <a:r>
              <a:rPr lang="tr-TR" sz="2000" b="1" dirty="0">
                <a:solidFill>
                  <a:srgbClr val="006597"/>
                </a:solidFill>
                <a:latin typeface="Calibri" panose="020F0502020204030204" pitchFamily="34" charset="0"/>
              </a:rPr>
              <a:t>Proje Başvuruları, </a:t>
            </a:r>
            <a:r>
              <a:rPr lang="tr-TR" sz="2000" b="1" dirty="0" smtClean="0">
                <a:solidFill>
                  <a:srgbClr val="006597"/>
                </a:solidFill>
                <a:latin typeface="Calibri" panose="020F0502020204030204" pitchFamily="34" charset="0"/>
              </a:rPr>
              <a:t>KOSGEB Başvuru </a:t>
            </a:r>
            <a:r>
              <a:rPr lang="tr-TR" sz="2000" b="1" dirty="0">
                <a:solidFill>
                  <a:srgbClr val="006597"/>
                </a:solidFill>
                <a:latin typeface="Calibri" panose="020F0502020204030204" pitchFamily="34" charset="0"/>
              </a:rPr>
              <a:t>S</a:t>
            </a:r>
            <a:r>
              <a:rPr lang="tr-TR" sz="2000" b="1" dirty="0" smtClean="0">
                <a:solidFill>
                  <a:srgbClr val="006597"/>
                </a:solidFill>
                <a:latin typeface="Calibri" panose="020F0502020204030204" pitchFamily="34" charset="0"/>
              </a:rPr>
              <a:t>istemi </a:t>
            </a:r>
            <a:r>
              <a:rPr lang="tr-TR" sz="2000" b="1" dirty="0">
                <a:solidFill>
                  <a:srgbClr val="006597"/>
                </a:solidFill>
                <a:latin typeface="Calibri" panose="020F0502020204030204" pitchFamily="34" charset="0"/>
              </a:rPr>
              <a:t>üzerinden </a:t>
            </a:r>
            <a:r>
              <a:rPr lang="tr-TR" sz="2000" b="1" dirty="0" smtClean="0">
                <a:solidFill>
                  <a:srgbClr val="006597"/>
                </a:solidFill>
                <a:latin typeface="Calibri" panose="020F0502020204030204" pitchFamily="34" charset="0"/>
              </a:rPr>
              <a:t>online</a:t>
            </a:r>
            <a:endParaRPr lang="tr-TR" sz="2000" b="1" dirty="0">
              <a:solidFill>
                <a:srgbClr val="006597"/>
              </a:solidFill>
              <a:latin typeface="Calibri" panose="020F0502020204030204" pitchFamily="34" charset="0"/>
            </a:endParaRPr>
          </a:p>
          <a:p>
            <a:pPr marL="0" indent="0" algn="ctr">
              <a:buNone/>
            </a:pPr>
            <a:r>
              <a:rPr lang="fi-FI" sz="2000" b="1" u="sng" dirty="0" smtClean="0">
                <a:solidFill>
                  <a:srgbClr val="FF0000"/>
                </a:solidFill>
                <a:latin typeface="Calibri" panose="020F0502020204030204" pitchFamily="34" charset="0"/>
              </a:rPr>
              <a:t>1</a:t>
            </a:r>
            <a:r>
              <a:rPr lang="tr-TR" sz="2000" b="1" u="sng" dirty="0" smtClean="0">
                <a:solidFill>
                  <a:srgbClr val="FF0000"/>
                </a:solidFill>
                <a:latin typeface="Calibri" panose="020F0502020204030204" pitchFamily="34" charset="0"/>
              </a:rPr>
              <a:t>3</a:t>
            </a:r>
            <a:r>
              <a:rPr lang="fi-FI" sz="2000" b="1" u="sng" dirty="0" smtClean="0">
                <a:solidFill>
                  <a:srgbClr val="FF0000"/>
                </a:solidFill>
                <a:latin typeface="Calibri" panose="020F0502020204030204" pitchFamily="34" charset="0"/>
              </a:rPr>
              <a:t> </a:t>
            </a:r>
            <a:r>
              <a:rPr lang="fi-FI" sz="2000" b="1" u="sng" dirty="0">
                <a:solidFill>
                  <a:srgbClr val="FF0000"/>
                </a:solidFill>
                <a:latin typeface="Calibri" panose="020F0502020204030204" pitchFamily="34" charset="0"/>
              </a:rPr>
              <a:t>Aralık 2022 – </a:t>
            </a:r>
            <a:r>
              <a:rPr lang="fi-FI" sz="2000" b="1" u="sng" dirty="0" smtClean="0">
                <a:solidFill>
                  <a:srgbClr val="FF0000"/>
                </a:solidFill>
                <a:latin typeface="Calibri" panose="020F0502020204030204" pitchFamily="34" charset="0"/>
              </a:rPr>
              <a:t>1</a:t>
            </a:r>
            <a:r>
              <a:rPr lang="tr-TR" sz="2000" b="1" u="sng" dirty="0" smtClean="0">
                <a:solidFill>
                  <a:srgbClr val="FF0000"/>
                </a:solidFill>
                <a:latin typeface="Calibri" panose="020F0502020204030204" pitchFamily="34" charset="0"/>
              </a:rPr>
              <a:t>1</a:t>
            </a:r>
            <a:r>
              <a:rPr lang="fi-FI" sz="2000" b="1" u="sng" dirty="0" smtClean="0">
                <a:solidFill>
                  <a:srgbClr val="FF0000"/>
                </a:solidFill>
                <a:latin typeface="Calibri" panose="020F0502020204030204" pitchFamily="34" charset="0"/>
              </a:rPr>
              <a:t> </a:t>
            </a:r>
            <a:r>
              <a:rPr lang="fi-FI" sz="2000" b="1" u="sng" dirty="0">
                <a:solidFill>
                  <a:srgbClr val="FF0000"/>
                </a:solidFill>
                <a:latin typeface="Calibri" panose="020F0502020204030204" pitchFamily="34" charset="0"/>
              </a:rPr>
              <a:t>Ocak 2023</a:t>
            </a:r>
            <a:r>
              <a:rPr lang="tr-TR" sz="2000" b="1" u="sng" dirty="0">
                <a:solidFill>
                  <a:srgbClr val="FF0000"/>
                </a:solidFill>
                <a:latin typeface="Calibri" panose="020F0502020204030204" pitchFamily="34" charset="0"/>
              </a:rPr>
              <a:t> (23:59) </a:t>
            </a:r>
            <a:r>
              <a:rPr lang="tr-TR" sz="2000" b="1" dirty="0" smtClean="0">
                <a:solidFill>
                  <a:srgbClr val="006597"/>
                </a:solidFill>
                <a:latin typeface="Calibri" panose="020F0502020204030204" pitchFamily="34" charset="0"/>
              </a:rPr>
              <a:t>tarihlerinde </a:t>
            </a:r>
            <a:r>
              <a:rPr lang="tr-TR" sz="2000" b="1" dirty="0">
                <a:solidFill>
                  <a:srgbClr val="006597"/>
                </a:solidFill>
                <a:latin typeface="Calibri" panose="020F0502020204030204" pitchFamily="34" charset="0"/>
              </a:rPr>
              <a:t>alınacaktır.</a:t>
            </a:r>
          </a:p>
          <a:p>
            <a:pPr marL="0" indent="0" algn="just">
              <a:lnSpc>
                <a:spcPct val="90000"/>
              </a:lnSpc>
              <a:buClr>
                <a:srgbClr val="52AADF"/>
              </a:buClr>
              <a:buFont typeface="Arial" pitchFamily="34" charset="0"/>
              <a:buNone/>
              <a:tabLst>
                <a:tab pos="723900" algn="l"/>
              </a:tabLst>
              <a:defRPr/>
            </a:pPr>
            <a:endParaRPr lang="tr-TR" altLang="tr-TR" sz="2000" b="1" dirty="0" smtClean="0">
              <a:solidFill>
                <a:srgbClr val="154E5F"/>
              </a:solidFill>
              <a:latin typeface="Calibri" panose="020F0502020204030204" pitchFamily="34" charset="0"/>
              <a:cs typeface="Arial" panose="020B0604020202020204" pitchFamily="34" charset="0"/>
            </a:endParaRPr>
          </a:p>
          <a:p>
            <a:pPr marL="0" indent="0" algn="just">
              <a:lnSpc>
                <a:spcPct val="90000"/>
              </a:lnSpc>
              <a:buClr>
                <a:srgbClr val="52AADF"/>
              </a:buClr>
              <a:buFont typeface="Arial" pitchFamily="34" charset="0"/>
              <a:buNone/>
              <a:tabLst>
                <a:tab pos="723900" algn="l"/>
              </a:tabLst>
              <a:defRPr/>
            </a:pPr>
            <a:endParaRPr lang="tr-TR" altLang="tr-TR" sz="2000" dirty="0">
              <a:latin typeface="Calibri" panose="020F0502020204030204" pitchFamily="34" charset="0"/>
              <a:cs typeface="Arial" panose="020B0604020202020204" pitchFamily="34" charset="0"/>
            </a:endParaRPr>
          </a:p>
        </p:txBody>
      </p:sp>
      <p:grpSp>
        <p:nvGrpSpPr>
          <p:cNvPr id="9" name="Grup 8"/>
          <p:cNvGrpSpPr/>
          <p:nvPr/>
        </p:nvGrpSpPr>
        <p:grpSpPr>
          <a:xfrm>
            <a:off x="271736" y="341442"/>
            <a:ext cx="8332712" cy="338554"/>
            <a:chOff x="271736" y="514606"/>
            <a:chExt cx="8332712" cy="338554"/>
          </a:xfrm>
        </p:grpSpPr>
        <p:sp>
          <p:nvSpPr>
            <p:cNvPr id="1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03 Proje Teklif Çağrısı</a:t>
              </a:r>
              <a:endParaRPr lang="tr-TR" sz="1600" b="1" dirty="0">
                <a:solidFill>
                  <a:srgbClr val="0070C0"/>
                </a:solidFill>
              </a:endParaRPr>
            </a:p>
          </p:txBody>
        </p:sp>
        <p:cxnSp>
          <p:nvCxnSpPr>
            <p:cNvPr id="12" name="Düz Bağlayıcı 11"/>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19</a:t>
            </a:fld>
            <a:endParaRPr lang="en-CA" dirty="0">
              <a:latin typeface="Calibri" panose="020F0502020204030204" pitchFamily="34" charset="0"/>
            </a:endParaRPr>
          </a:p>
        </p:txBody>
      </p:sp>
    </p:spTree>
    <p:extLst>
      <p:ext uri="{BB962C8B-B14F-4D97-AF65-F5344CB8AC3E}">
        <p14:creationId xmlns:p14="http://schemas.microsoft.com/office/powerpoint/2010/main" val="26491245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ayt Numarası Yer Tutucusu 2"/>
          <p:cNvSpPr>
            <a:spLocks noGrp="1"/>
          </p:cNvSpPr>
          <p:nvPr>
            <p:ph type="sldNum" sz="quarter" idx="12"/>
          </p:nvPr>
        </p:nvSpPr>
        <p:spPr>
          <a:xfrm>
            <a:off x="6372225" y="6456811"/>
            <a:ext cx="2133600" cy="362508"/>
          </a:xfrm>
        </p:spPr>
        <p:txBody>
          <a:bodyPr/>
          <a:lstStyle/>
          <a:p>
            <a:pPr>
              <a:defRPr/>
            </a:pPr>
            <a:fld id="{A805176F-93CC-4415-BB0C-5FD562410E30}" type="slidenum">
              <a:rPr lang="tr-TR" smtClean="0"/>
              <a:pPr>
                <a:defRPr/>
              </a:pPr>
              <a:t>20</a:t>
            </a:fld>
            <a:endParaRPr lang="tr-TR" dirty="0"/>
          </a:p>
        </p:txBody>
      </p:sp>
      <p:sp>
        <p:nvSpPr>
          <p:cNvPr id="24" name="Metin kutusu 23"/>
          <p:cNvSpPr txBox="1"/>
          <p:nvPr/>
        </p:nvSpPr>
        <p:spPr>
          <a:xfrm>
            <a:off x="3131840" y="774696"/>
            <a:ext cx="6840760" cy="541139"/>
          </a:xfrm>
          <a:prstGeom prst="rect">
            <a:avLst/>
          </a:prstGeom>
          <a:noFill/>
        </p:spPr>
        <p:txBody>
          <a:bodyPr wrap="square" lIns="91430" tIns="45714" rIns="91430" bIns="45714" rtlCol="0">
            <a:spAutoFit/>
          </a:bodyPr>
          <a:lstStyle/>
          <a:p>
            <a:r>
              <a:rPr lang="tr-TR" sz="2800" b="1" dirty="0">
                <a:solidFill>
                  <a:srgbClr val="FF0000"/>
                </a:solidFill>
              </a:rPr>
              <a:t>GENEL AMAÇ</a:t>
            </a:r>
          </a:p>
        </p:txBody>
      </p:sp>
      <p:sp>
        <p:nvSpPr>
          <p:cNvPr id="26" name="Metin kutusu 25"/>
          <p:cNvSpPr txBox="1"/>
          <p:nvPr/>
        </p:nvSpPr>
        <p:spPr>
          <a:xfrm>
            <a:off x="467544" y="1410537"/>
            <a:ext cx="7704856" cy="4795508"/>
          </a:xfrm>
          <a:prstGeom prst="rect">
            <a:avLst/>
          </a:prstGeom>
          <a:noFill/>
        </p:spPr>
        <p:txBody>
          <a:bodyPr wrap="square" lIns="91430" tIns="45714" rIns="91430" bIns="45714" rtlCol="0">
            <a:noAutofit/>
          </a:bodyPr>
          <a:lstStyle/>
          <a:p>
            <a:pPr algn="just">
              <a:lnSpc>
                <a:spcPct val="150000"/>
              </a:lnSpc>
              <a:buClr>
                <a:schemeClr val="accent1"/>
              </a:buClr>
              <a:buSzPct val="125000"/>
            </a:pPr>
            <a:r>
              <a:rPr lang="tr-TR" sz="2400" dirty="0">
                <a:solidFill>
                  <a:schemeClr val="accent1">
                    <a:lumMod val="50000"/>
                  </a:schemeClr>
                </a:solidFill>
                <a:ea typeface="+mn-ea"/>
              </a:rPr>
              <a:t>imalat sanayi sektöründe faaliyet gösteren küçük ve orta ölçekli işletmelerin modern teknolojiler ve iş modelleriyle çalışma kapasitelerinin geliştirilmesi, verimliliklerinin artırılması, ürün ve üretim süreçlerinin kalite standartlarına uygun hale getirilmesi ile imalat sanayi KOBİ’lerinin ulusal ve uluslararası rekabet güçlerinin </a:t>
            </a:r>
            <a:r>
              <a:rPr lang="tr-TR" sz="2400" dirty="0" smtClean="0">
                <a:solidFill>
                  <a:schemeClr val="accent1">
                    <a:lumMod val="50000"/>
                  </a:schemeClr>
                </a:solidFill>
                <a:ea typeface="+mn-ea"/>
              </a:rPr>
              <a:t>arttırılması.</a:t>
            </a:r>
            <a:endParaRPr lang="tr-TR" sz="2400" dirty="0">
              <a:solidFill>
                <a:schemeClr val="accent1">
                  <a:lumMod val="50000"/>
                </a:schemeClr>
              </a:solidFill>
              <a:ea typeface="+mn-ea"/>
            </a:endParaRPr>
          </a:p>
        </p:txBody>
      </p:sp>
      <p:pic>
        <p:nvPicPr>
          <p:cNvPr id="6" name="Picture 3"/>
          <p:cNvPicPr>
            <a:picLocks noChangeAspect="1" noChangeArrowheads="1"/>
          </p:cNvPicPr>
          <p:nvPr/>
        </p:nvPicPr>
        <p:blipFill>
          <a:blip r:embed="rId3" cstate="print"/>
          <a:srcRect/>
          <a:stretch>
            <a:fillRect/>
          </a:stretch>
        </p:blipFill>
        <p:spPr bwMode="auto">
          <a:xfrm>
            <a:off x="8172400" y="176023"/>
            <a:ext cx="720080" cy="507913"/>
          </a:xfrm>
          <a:prstGeom prst="rect">
            <a:avLst/>
          </a:prstGeom>
          <a:noFill/>
          <a:ln w="9525">
            <a:noFill/>
            <a:miter lim="800000"/>
            <a:headEnd/>
            <a:tailEnd/>
          </a:ln>
        </p:spPr>
      </p:pic>
      <p:grpSp>
        <p:nvGrpSpPr>
          <p:cNvPr id="7" name="Grup 6"/>
          <p:cNvGrpSpPr/>
          <p:nvPr/>
        </p:nvGrpSpPr>
        <p:grpSpPr>
          <a:xfrm>
            <a:off x="271736" y="341442"/>
            <a:ext cx="8332712" cy="338554"/>
            <a:chOff x="271736" y="514606"/>
            <a:chExt cx="8332712" cy="338554"/>
          </a:xfrm>
        </p:grpSpPr>
        <p:sp>
          <p:nvSpPr>
            <p:cNvPr id="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 03 Proje Teklif Çağrısı</a:t>
              </a:r>
              <a:endParaRPr lang="tr-TR" sz="1600" b="1" dirty="0">
                <a:solidFill>
                  <a:srgbClr val="0070C0"/>
                </a:solidFill>
              </a:endParaRPr>
            </a:p>
          </p:txBody>
        </p:sp>
        <p:cxnSp>
          <p:nvCxnSpPr>
            <p:cNvPr id="9" name="Düz Bağlayıcı 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585705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0" name="Beşgen 19"/>
          <p:cNvSpPr/>
          <p:nvPr/>
        </p:nvSpPr>
        <p:spPr>
          <a:xfrm>
            <a:off x="827585" y="900807"/>
            <a:ext cx="7225817" cy="578478"/>
          </a:xfrm>
          <a:prstGeom prst="homePlate">
            <a:avLst>
              <a:gd name="adj" fmla="val 19379"/>
            </a:avLst>
          </a:prstGeom>
          <a:solidFill>
            <a:schemeClr val="bg1"/>
          </a:solidFill>
          <a:ln w="38100">
            <a:noFill/>
          </a:ln>
        </p:spPr>
        <p:style>
          <a:lnRef idx="2">
            <a:schemeClr val="accent1"/>
          </a:lnRef>
          <a:fillRef idx="1">
            <a:schemeClr val="lt1"/>
          </a:fillRef>
          <a:effectRef idx="0">
            <a:schemeClr val="accent1"/>
          </a:effectRef>
          <a:fontRef idx="minor">
            <a:schemeClr val="dk1"/>
          </a:fontRef>
        </p:style>
        <p:txBody>
          <a:bodyPr rtlCol="0" anchor="ctr"/>
          <a:lstStyle/>
          <a:p>
            <a:pPr algn="ctr">
              <a:lnSpc>
                <a:spcPct val="150000"/>
              </a:lnSpc>
            </a:pPr>
            <a:r>
              <a:rPr lang="tr-TR"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KİMLER BAŞVURABİLİR</a:t>
            </a:r>
            <a:endParaRPr lang="tr-TR"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pSp>
        <p:nvGrpSpPr>
          <p:cNvPr id="25" name="Grup 24"/>
          <p:cNvGrpSpPr/>
          <p:nvPr/>
        </p:nvGrpSpPr>
        <p:grpSpPr>
          <a:xfrm>
            <a:off x="271736" y="341442"/>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21</a:t>
            </a:fld>
            <a:endParaRPr lang="en-CA" dirty="0">
              <a:latin typeface="Calibri" panose="020F0502020204030204" pitchFamily="34" charset="0"/>
            </a:endParaRPr>
          </a:p>
        </p:txBody>
      </p:sp>
      <p:graphicFrame>
        <p:nvGraphicFramePr>
          <p:cNvPr id="4" name="Diyagram 3"/>
          <p:cNvGraphicFramePr/>
          <p:nvPr>
            <p:extLst>
              <p:ext uri="{D42A27DB-BD31-4B8C-83A1-F6EECF244321}">
                <p14:modId xmlns:p14="http://schemas.microsoft.com/office/powerpoint/2010/main" val="2939392530"/>
              </p:ext>
            </p:extLst>
          </p:nvPr>
        </p:nvGraphicFramePr>
        <p:xfrm>
          <a:off x="1403648" y="1597505"/>
          <a:ext cx="6864424"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5210905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41442"/>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3"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22</a:t>
            </a:fld>
            <a:endParaRPr lang="en-CA" dirty="0">
              <a:latin typeface="Calibri" panose="020F0502020204030204" pitchFamily="34" charset="0"/>
            </a:endParaRPr>
          </a:p>
        </p:txBody>
      </p:sp>
      <p:sp>
        <p:nvSpPr>
          <p:cNvPr id="9" name="Dikdörtgen 8"/>
          <p:cNvSpPr/>
          <p:nvPr/>
        </p:nvSpPr>
        <p:spPr>
          <a:xfrm>
            <a:off x="513656" y="1539302"/>
            <a:ext cx="7848872" cy="2154436"/>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lvl="0" indent="-342900" algn="just">
              <a:buFont typeface="Arial" panose="020B0604020202020204" pitchFamily="34" charset="0"/>
              <a:buChar char="•"/>
            </a:pPr>
            <a:endParaRPr lang="tr-TR" sz="1600" dirty="0" smtClean="0">
              <a:solidFill>
                <a:srgbClr val="006597"/>
              </a:solidFill>
            </a:endParaRPr>
          </a:p>
          <a:p>
            <a:pPr marL="342900" lvl="0" indent="-342900" algn="just">
              <a:buFont typeface="Arial" panose="020B0604020202020204" pitchFamily="34" charset="0"/>
              <a:buChar char="•"/>
            </a:pPr>
            <a:endParaRPr lang="tr-TR" sz="1600" dirty="0" smtClean="0">
              <a:solidFill>
                <a:srgbClr val="006597"/>
              </a:solidFill>
            </a:endParaRPr>
          </a:p>
          <a:p>
            <a:pPr marL="355600" lvl="1" indent="-355600" algn="just">
              <a:buFont typeface="Arial" panose="020B0604020202020204" pitchFamily="34" charset="0"/>
              <a:buChar char="•"/>
            </a:pPr>
            <a:r>
              <a:rPr lang="tr-TR" sz="1700" dirty="0" smtClean="0">
                <a:solidFill>
                  <a:srgbClr val="006597"/>
                </a:solidFill>
              </a:rPr>
              <a:t>Başvuracak </a:t>
            </a:r>
            <a:r>
              <a:rPr lang="tr-TR" sz="1700" dirty="0">
                <a:solidFill>
                  <a:srgbClr val="006597"/>
                </a:solidFill>
              </a:rPr>
              <a:t>tüm işletmelerin 2021 yılında bilanço esasına göre defter tutması esastır</a:t>
            </a:r>
            <a:r>
              <a:rPr lang="tr-TR" sz="1700" dirty="0" smtClean="0">
                <a:solidFill>
                  <a:srgbClr val="006597"/>
                </a:solidFill>
              </a:rPr>
              <a:t>.</a:t>
            </a:r>
          </a:p>
          <a:p>
            <a:pPr marL="355600" lvl="1" indent="-355600" algn="just">
              <a:buFont typeface="Arial" panose="020B0604020202020204" pitchFamily="34" charset="0"/>
              <a:buChar char="•"/>
            </a:pPr>
            <a:r>
              <a:rPr lang="tr-TR" sz="1700" dirty="0">
                <a:solidFill>
                  <a:srgbClr val="006597"/>
                </a:solidFill>
              </a:rPr>
              <a:t>Başvuracak tüm işletmelerin 2020 ve 2021 yılı KOBİ Beyannameleri onaylı </a:t>
            </a:r>
            <a:r>
              <a:rPr lang="tr-TR" sz="1700" dirty="0" smtClean="0">
                <a:solidFill>
                  <a:srgbClr val="006597"/>
                </a:solidFill>
              </a:rPr>
              <a:t>olmalıdır (2021 yılında kurulan işletmeler için 2020 yılı KOBİ Beyannamesinin onaylı olması koşulu aranmaz.).</a:t>
            </a:r>
            <a:endParaRPr lang="tr-TR" sz="1700" dirty="0">
              <a:solidFill>
                <a:srgbClr val="006597"/>
              </a:solidFill>
            </a:endParaRPr>
          </a:p>
          <a:p>
            <a:pPr marL="355600" lvl="1" indent="-355600" algn="just">
              <a:buFont typeface="Arial" panose="020B0604020202020204" pitchFamily="34" charset="0"/>
              <a:buChar char="•"/>
            </a:pPr>
            <a:endParaRPr lang="tr-TR" sz="1700" dirty="0">
              <a:solidFill>
                <a:srgbClr val="006597"/>
              </a:solidFill>
            </a:endParaRPr>
          </a:p>
        </p:txBody>
      </p:sp>
      <p:sp>
        <p:nvSpPr>
          <p:cNvPr id="13" name="Dikdörtgen 12"/>
          <p:cNvSpPr/>
          <p:nvPr/>
        </p:nvSpPr>
        <p:spPr>
          <a:xfrm>
            <a:off x="486360" y="4514130"/>
            <a:ext cx="7848872" cy="846386"/>
          </a:xfrm>
          <a:prstGeom prst="rect">
            <a:avLst/>
          </a:prstGeom>
          <a:ln>
            <a:solidFill>
              <a:schemeClr val="accent3"/>
            </a:solidFill>
          </a:ln>
        </p:spPr>
        <p:style>
          <a:lnRef idx="2">
            <a:schemeClr val="accent2"/>
          </a:lnRef>
          <a:fillRef idx="1">
            <a:schemeClr val="lt1"/>
          </a:fillRef>
          <a:effectRef idx="0">
            <a:schemeClr val="accent2"/>
          </a:effectRef>
          <a:fontRef idx="minor">
            <a:schemeClr val="dk1"/>
          </a:fontRef>
        </p:style>
        <p:txBody>
          <a:bodyPr wrap="square">
            <a:spAutoFit/>
          </a:bodyPr>
          <a:lstStyle/>
          <a:p>
            <a:pPr marL="285750" lvl="0" indent="-285750" algn="just">
              <a:buFont typeface="Arial" panose="020B0604020202020204" pitchFamily="34" charset="0"/>
              <a:buChar char="•"/>
            </a:pPr>
            <a:endParaRPr lang="tr-TR" sz="1600" dirty="0" smtClean="0">
              <a:solidFill>
                <a:srgbClr val="006597"/>
              </a:solidFill>
              <a:latin typeface="Calibri" panose="020F0502020204030204" pitchFamily="34" charset="0"/>
            </a:endParaRPr>
          </a:p>
          <a:p>
            <a:pPr marL="285750" lvl="0" indent="-285750" algn="just">
              <a:buFont typeface="Arial" panose="020B0604020202020204" pitchFamily="34" charset="0"/>
              <a:buChar char="•"/>
            </a:pPr>
            <a:r>
              <a:rPr lang="tr-TR" sz="1700" dirty="0">
                <a:solidFill>
                  <a:srgbClr val="006597"/>
                </a:solidFill>
              </a:rPr>
              <a:t>Teklif edilen projenin toplam bütçesi, 2021 yılı net satış hasılatını geçemez.</a:t>
            </a:r>
          </a:p>
          <a:p>
            <a:pPr marL="285750" lvl="0" indent="-285750" algn="just">
              <a:buFont typeface="Arial" panose="020B0604020202020204" pitchFamily="34" charset="0"/>
              <a:buChar char="•"/>
            </a:pPr>
            <a:endParaRPr lang="tr-TR" sz="1600" dirty="0">
              <a:solidFill>
                <a:srgbClr val="006597"/>
              </a:solidFill>
              <a:latin typeface="Calibri" panose="020F0502020204030204" pitchFamily="34" charset="0"/>
            </a:endParaRPr>
          </a:p>
        </p:txBody>
      </p:sp>
      <p:grpSp>
        <p:nvGrpSpPr>
          <p:cNvPr id="14" name="Grup 13"/>
          <p:cNvGrpSpPr/>
          <p:nvPr/>
        </p:nvGrpSpPr>
        <p:grpSpPr>
          <a:xfrm>
            <a:off x="891342" y="1255375"/>
            <a:ext cx="4971523" cy="619920"/>
            <a:chOff x="0" y="432051"/>
            <a:chExt cx="4971523" cy="619920"/>
          </a:xfrm>
        </p:grpSpPr>
        <p:sp>
          <p:nvSpPr>
            <p:cNvPr id="15" name="Yuvarlatılmış Dikdörtgen 14"/>
            <p:cNvSpPr/>
            <p:nvPr/>
          </p:nvSpPr>
          <p:spPr>
            <a:xfrm>
              <a:off x="0" y="432051"/>
              <a:ext cx="4971523" cy="61992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6" name="Yuvarlatılmış Dikdörtgen 4"/>
            <p:cNvSpPr/>
            <p:nvPr/>
          </p:nvSpPr>
          <p:spPr>
            <a:xfrm>
              <a:off x="30262" y="462313"/>
              <a:ext cx="4910999" cy="55939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7912" tIns="0" rIns="187912"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Diğer Başvuru Koşulları</a:t>
              </a:r>
              <a:endParaRPr lang="tr-TR" sz="2400" kern="1200" dirty="0">
                <a:latin typeface="Calibri" panose="020F0502020204030204" pitchFamily="34" charset="0"/>
              </a:endParaRPr>
            </a:p>
          </p:txBody>
        </p:sp>
      </p:grpSp>
      <p:grpSp>
        <p:nvGrpSpPr>
          <p:cNvPr id="10" name="Grup 9"/>
          <p:cNvGrpSpPr/>
          <p:nvPr/>
        </p:nvGrpSpPr>
        <p:grpSpPr>
          <a:xfrm>
            <a:off x="835344" y="3944878"/>
            <a:ext cx="4581220" cy="710151"/>
            <a:chOff x="181488" y="2899854"/>
            <a:chExt cx="4971523" cy="863122"/>
          </a:xfrm>
        </p:grpSpPr>
        <p:sp>
          <p:nvSpPr>
            <p:cNvPr id="11" name="Yuvarlatılmış Dikdörtgen 10"/>
            <p:cNvSpPr/>
            <p:nvPr/>
          </p:nvSpPr>
          <p:spPr>
            <a:xfrm>
              <a:off x="181488" y="2965936"/>
              <a:ext cx="4971523" cy="797040"/>
            </a:xfrm>
            <a:prstGeom prst="roundRect">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2" name="Yuvarlatılmış Dikdörtgen 4"/>
            <p:cNvSpPr/>
            <p:nvPr/>
          </p:nvSpPr>
          <p:spPr>
            <a:xfrm>
              <a:off x="259304" y="2899854"/>
              <a:ext cx="4893707" cy="71922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7912" tIns="0" rIns="187912" bIns="0" numCol="1" spcCol="1270" anchor="ctr" anchorCtr="0">
              <a:noAutofit/>
            </a:bodyPr>
            <a:lstStyle/>
            <a:p>
              <a:pPr lvl="0" algn="l" defTabSz="1066800">
                <a:lnSpc>
                  <a:spcPct val="90000"/>
                </a:lnSpc>
                <a:spcBef>
                  <a:spcPct val="0"/>
                </a:spcBef>
                <a:spcAft>
                  <a:spcPct val="35000"/>
                </a:spcAft>
              </a:pPr>
              <a:r>
                <a:rPr lang="tr-TR" sz="2400" b="1" kern="1200" dirty="0" smtClean="0">
                  <a:latin typeface="Calibri" panose="020F0502020204030204" pitchFamily="34" charset="0"/>
                </a:rPr>
                <a:t>Proje Bütçesi Özel Sınırı</a:t>
              </a:r>
              <a:endParaRPr lang="tr-TR" sz="2400" kern="1200" dirty="0">
                <a:latin typeface="Calibri" panose="020F0502020204030204" pitchFamily="34" charset="0"/>
              </a:endParaRPr>
            </a:p>
          </p:txBody>
        </p:sp>
      </p:grpSp>
    </p:spTree>
    <p:extLst>
      <p:ext uri="{BB962C8B-B14F-4D97-AF65-F5344CB8AC3E}">
        <p14:creationId xmlns:p14="http://schemas.microsoft.com/office/powerpoint/2010/main" val="15302218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2" name="Köşeli Çift Ayraç 21"/>
          <p:cNvSpPr/>
          <p:nvPr/>
        </p:nvSpPr>
        <p:spPr>
          <a:xfrm>
            <a:off x="357613" y="77989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4" name="Tablo 23"/>
          <p:cNvGraphicFramePr>
            <a:graphicFrameLocks noGrp="1"/>
          </p:cNvGraphicFramePr>
          <p:nvPr>
            <p:extLst>
              <p:ext uri="{D42A27DB-BD31-4B8C-83A1-F6EECF244321}">
                <p14:modId xmlns:p14="http://schemas.microsoft.com/office/powerpoint/2010/main" val="538239329"/>
              </p:ext>
            </p:extLst>
          </p:nvPr>
        </p:nvGraphicFramePr>
        <p:xfrm>
          <a:off x="971600" y="812934"/>
          <a:ext cx="8009238" cy="608253"/>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val="20000"/>
                    </a:ext>
                  </a:extLst>
                </a:gridCol>
              </a:tblGrid>
              <a:tr h="608253">
                <a:tc>
                  <a:txBody>
                    <a:bodyPr/>
                    <a:lstStyle/>
                    <a:p>
                      <a:pPr marL="0" indent="0" algn="l" defTabSz="914400" rtl="0" eaLnBrk="1" fontAlgn="base" latinLnBrk="0" hangingPunct="1">
                        <a:spcBef>
                          <a:spcPct val="0"/>
                        </a:spcBef>
                        <a:spcAft>
                          <a:spcPct val="0"/>
                        </a:spcAft>
                        <a:buClr>
                          <a:srgbClr val="52AADF"/>
                        </a:buClr>
                        <a:buSzPct val="125000"/>
                        <a:buFont typeface="Calibri" panose="020F0502020204030204" pitchFamily="34" charset="0"/>
                        <a:buNone/>
                      </a:pPr>
                      <a:r>
                        <a:rPr lang="tr-TR" sz="2000" b="1" kern="120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mn-ea"/>
                          <a:cs typeface="+mn-cs"/>
                        </a:rPr>
                        <a:t>Diğer koşullar</a:t>
                      </a:r>
                      <a:endParaRPr lang="tr-TR" sz="2000" b="1" kern="1200" baseline="0" dirty="0" smtClean="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16" name="Grup 15"/>
          <p:cNvGrpSpPr/>
          <p:nvPr/>
        </p:nvGrpSpPr>
        <p:grpSpPr>
          <a:xfrm>
            <a:off x="271736" y="341442"/>
            <a:ext cx="8332712" cy="338554"/>
            <a:chOff x="271736" y="514606"/>
            <a:chExt cx="8332712" cy="338554"/>
          </a:xfrm>
        </p:grpSpPr>
        <p:sp>
          <p:nvSpPr>
            <p:cNvPr id="17"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endParaRPr lang="tr-TR" sz="1600" b="1" dirty="0">
                <a:solidFill>
                  <a:srgbClr val="00BAD9"/>
                </a:solidFill>
              </a:endParaRPr>
            </a:p>
          </p:txBody>
        </p:sp>
        <p:cxnSp>
          <p:nvCxnSpPr>
            <p:cNvPr id="18" name="Düz Bağlayıcı 17"/>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0" name="Tablo 19"/>
          <p:cNvGraphicFramePr>
            <a:graphicFrameLocks noGrp="1"/>
          </p:cNvGraphicFramePr>
          <p:nvPr>
            <p:extLst>
              <p:ext uri="{D42A27DB-BD31-4B8C-83A1-F6EECF244321}">
                <p14:modId xmlns:p14="http://schemas.microsoft.com/office/powerpoint/2010/main" val="1290203776"/>
              </p:ext>
            </p:extLst>
          </p:nvPr>
        </p:nvGraphicFramePr>
        <p:xfrm>
          <a:off x="879974" y="1647410"/>
          <a:ext cx="8009238" cy="3748702"/>
        </p:xfrm>
        <a:graphic>
          <a:graphicData uri="http://schemas.openxmlformats.org/drawingml/2006/table">
            <a:tbl>
              <a:tblPr firstRow="1" bandRow="1">
                <a:tableStyleId>{5C22544A-7EE6-4342-B048-85BDC9FD1C3A}</a:tableStyleId>
              </a:tblPr>
              <a:tblGrid>
                <a:gridCol w="8009238">
                  <a:extLst>
                    <a:ext uri="{9D8B030D-6E8A-4147-A177-3AD203B41FA5}">
                      <a16:colId xmlns:a16="http://schemas.microsoft.com/office/drawing/2014/main" val="20000"/>
                    </a:ext>
                  </a:extLst>
                </a:gridCol>
              </a:tblGrid>
              <a:tr h="2736304">
                <a:tc>
                  <a:txBody>
                    <a:bodyPr/>
                    <a:lstStyle/>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KOBİGEL Programı kapsamındaki bir projesi başarısız tamamlanan ya da sonlandırılan işletmeler, başarısız tamamlama ya da sonlandırmaya ilişkin Kurul Kararı tarihinden itibaren 2 yıl süreyle bu program kapsamında tekrar proje başvurusu yapamaz.</a:t>
                      </a:r>
                    </a:p>
                    <a:p>
                      <a:pPr marL="117475" indent="-117475" algn="just">
                        <a:lnSpc>
                          <a:spcPct val="100000"/>
                        </a:lnSpc>
                        <a:spcBef>
                          <a:spcPts val="0"/>
                        </a:spcBef>
                        <a:spcAft>
                          <a:spcPts val="0"/>
                        </a:spcAft>
                        <a:buClr>
                          <a:srgbClr val="154E5F"/>
                        </a:buClr>
                        <a:buSzPct val="125000"/>
                        <a:buFont typeface="Arial" panose="020B0604020202020204" pitchFamily="34" charset="0"/>
                        <a:buChar char="•"/>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Başarılı tamamlanan bir projeden sonra yeni bir proje başvurusu, proje süresinin bitiş tarihinden itibaren en az 1 yıl sonra yapılabilir.</a:t>
                      </a:r>
                    </a:p>
                    <a:p>
                      <a:pPr marL="117475" indent="-117475" algn="just">
                        <a:lnSpc>
                          <a:spcPct val="100000"/>
                        </a:lnSpc>
                        <a:spcBef>
                          <a:spcPts val="0"/>
                        </a:spcBef>
                        <a:spcAft>
                          <a:spcPts val="0"/>
                        </a:spcAft>
                        <a:buClr>
                          <a:srgbClr val="52AADF"/>
                        </a:buClr>
                        <a:buSzPct val="125000"/>
                        <a:buFont typeface="Arial" panose="020B0604020202020204" pitchFamily="34" charset="0"/>
                        <a:buChar char="•"/>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117475" indent="-117475" algn="just">
                        <a:lnSpc>
                          <a:spcPct val="100000"/>
                        </a:lnSpc>
                        <a:spcBef>
                          <a:spcPts val="0"/>
                        </a:spcBef>
                        <a:spcAft>
                          <a:spcPts val="0"/>
                        </a:spcAft>
                        <a:buClr>
                          <a:srgbClr val="154E5F"/>
                        </a:buClr>
                        <a:buSzPct val="125000"/>
                        <a:buFont typeface="Arial" panose="020B0604020202020204" pitchFamily="34" charset="0"/>
                        <a:buChar char="•"/>
                      </a:pPr>
                      <a:r>
                        <a:rPr lang="tr-TR" sz="2000" b="0" strike="noStrike" kern="1200" baseline="0" dirty="0" smtClean="0">
                          <a:solidFill>
                            <a:schemeClr val="accent1">
                              <a:lumMod val="50000"/>
                            </a:schemeClr>
                          </a:solidFill>
                          <a:latin typeface="Calibri" panose="020F0502020204030204" pitchFamily="34" charset="0"/>
                          <a:ea typeface="+mn-ea"/>
                          <a:cs typeface="+mn-cs"/>
                        </a:rPr>
                        <a:t>Henüz süreci sonuçlanmamış KOBİGEL projesi olanlar bu çağrı kapsamında başvuru yapamaz.</a:t>
                      </a:r>
                    </a:p>
                    <a:p>
                      <a:pPr marL="0" indent="0" algn="just">
                        <a:lnSpc>
                          <a:spcPct val="100000"/>
                        </a:lnSpc>
                        <a:spcBef>
                          <a:spcPts val="0"/>
                        </a:spcBef>
                        <a:spcAft>
                          <a:spcPts val="0"/>
                        </a:spcAft>
                        <a:buClr>
                          <a:srgbClr val="52AADF"/>
                        </a:buClr>
                        <a:buSzPct val="125000"/>
                        <a:buFont typeface="Arial" panose="020B0604020202020204" pitchFamily="34" charset="0"/>
                        <a:buNone/>
                      </a:pPr>
                      <a:endParaRPr lang="tr-TR" sz="2000" b="0" strike="noStrike" kern="1200" baseline="0" dirty="0" smtClean="0">
                        <a:solidFill>
                          <a:schemeClr val="accent1">
                            <a:lumMod val="50000"/>
                          </a:schemeClr>
                        </a:solidFill>
                        <a:latin typeface="Calibri" panose="020F0502020204030204" pitchFamily="34" charset="0"/>
                        <a:ea typeface="+mn-ea"/>
                        <a:cs typeface="+mn-cs"/>
                      </a:endParaRPr>
                    </a:p>
                    <a:p>
                      <a:pPr marL="0" indent="0" algn="just">
                        <a:lnSpc>
                          <a:spcPct val="100000"/>
                        </a:lnSpc>
                        <a:spcBef>
                          <a:spcPts val="0"/>
                        </a:spcBef>
                        <a:spcAft>
                          <a:spcPts val="0"/>
                        </a:spcAft>
                        <a:buClr>
                          <a:srgbClr val="52AADF"/>
                        </a:buClr>
                        <a:buSzPct val="125000"/>
                        <a:buFont typeface="Arial" panose="020B0604020202020204" pitchFamily="34" charset="0"/>
                        <a:buNone/>
                      </a:pPr>
                      <a:endParaRPr lang="tr-TR" sz="2000" b="0" strike="noStrike" kern="1200" baseline="0" dirty="0">
                        <a:solidFill>
                          <a:schemeClr val="accent1">
                            <a:lumMod val="50000"/>
                          </a:schemeClr>
                        </a:solidFill>
                        <a:latin typeface="Calibri" panose="020F0502020204030204" pitchFamily="34" charset="0"/>
                        <a:ea typeface="+mn-ea"/>
                        <a:cs typeface="+mn-cs"/>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1"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23</a:t>
            </a:fld>
            <a:endParaRPr lang="en-CA" dirty="0">
              <a:latin typeface="Calibri" panose="020F0502020204030204" pitchFamily="34" charset="0"/>
            </a:endParaRPr>
          </a:p>
        </p:txBody>
      </p:sp>
    </p:spTree>
    <p:extLst>
      <p:ext uri="{BB962C8B-B14F-4D97-AF65-F5344CB8AC3E}">
        <p14:creationId xmlns:p14="http://schemas.microsoft.com/office/powerpoint/2010/main" val="13323260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413450"/>
            <a:ext cx="8332712" cy="338554"/>
            <a:chOff x="271736" y="514606"/>
            <a:chExt cx="8332712" cy="338554"/>
          </a:xfrm>
        </p:grpSpPr>
        <p:sp>
          <p:nvSpPr>
            <p:cNvPr id="30"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Dikdörtgen 1"/>
          <p:cNvSpPr/>
          <p:nvPr/>
        </p:nvSpPr>
        <p:spPr>
          <a:xfrm>
            <a:off x="0" y="5144492"/>
            <a:ext cx="8994426" cy="1754326"/>
          </a:xfrm>
          <a:prstGeom prst="rect">
            <a:avLst/>
          </a:prstGeom>
        </p:spPr>
        <p:txBody>
          <a:bodyPr wrap="square">
            <a:spAutoFit/>
          </a:bodyPr>
          <a:lstStyle/>
          <a:p>
            <a:pPr algn="just">
              <a:spcBef>
                <a:spcPts val="600"/>
              </a:spcBef>
            </a:pPr>
            <a:r>
              <a:rPr lang="tr-TR" sz="1400" dirty="0" smtClean="0">
                <a:solidFill>
                  <a:srgbClr val="FF0000"/>
                </a:solidFill>
              </a:rPr>
              <a:t>*</a:t>
            </a:r>
            <a:r>
              <a:rPr lang="tr-TR" sz="1400" dirty="0">
                <a:solidFill>
                  <a:schemeClr val="accent1">
                    <a:lumMod val="50000"/>
                  </a:schemeClr>
                </a:solidFill>
              </a:rPr>
              <a:t>Geri Ödemeli </a:t>
            </a:r>
            <a:r>
              <a:rPr lang="tr-TR" sz="1400" dirty="0">
                <a:solidFill>
                  <a:schemeClr val="accent1">
                    <a:lumMod val="50000"/>
                  </a:schemeClr>
                </a:solidFill>
                <a:ea typeface="+mn-ea"/>
              </a:rPr>
              <a:t>Destekler</a:t>
            </a:r>
            <a:r>
              <a:rPr lang="tr-TR" sz="1400" dirty="0">
                <a:solidFill>
                  <a:schemeClr val="accent1">
                    <a:lumMod val="50000"/>
                  </a:schemeClr>
                </a:solidFill>
              </a:rPr>
              <a:t> için, destek ödeme aşamasında destek tutarı kadar teminat mektubu veya KGF kefalet mektubu ibraz edilmek zorundadır. Geri ödemeler, proje bitişinden 12 ay sonra başlamak üzere dörder aylık dönemde altı eşit taksitte yapılır, faiz veya komisyon alınmaz. </a:t>
            </a:r>
          </a:p>
          <a:p>
            <a:pPr algn="just">
              <a:spcBef>
                <a:spcPts val="600"/>
              </a:spcBef>
            </a:pPr>
            <a:r>
              <a:rPr lang="tr-TR" sz="1400" dirty="0" smtClean="0">
                <a:solidFill>
                  <a:srgbClr val="FF0000"/>
                </a:solidFill>
              </a:rPr>
              <a:t>**</a:t>
            </a:r>
            <a:r>
              <a:rPr lang="tr-TR" sz="1400" dirty="0" smtClean="0">
                <a:solidFill>
                  <a:schemeClr val="accent1">
                    <a:lumMod val="50000"/>
                  </a:schemeClr>
                </a:solidFill>
              </a:rPr>
              <a:t>Personel </a:t>
            </a:r>
            <a:r>
              <a:rPr lang="tr-TR" sz="1400" dirty="0">
                <a:solidFill>
                  <a:schemeClr val="accent1">
                    <a:lumMod val="50000"/>
                  </a:schemeClr>
                </a:solidFill>
              </a:rPr>
              <a:t>giderleri için, öğrenim durumu katsayısına göre belirlenen tutarda (oran uygulanmadan) geri ödemesiz destek verilir</a:t>
            </a:r>
            <a:r>
              <a:rPr lang="tr-TR" sz="1400" dirty="0" smtClean="0">
                <a:solidFill>
                  <a:schemeClr val="accent1">
                    <a:lumMod val="50000"/>
                  </a:schemeClr>
                </a:solidFill>
              </a:rPr>
              <a:t>.</a:t>
            </a:r>
          </a:p>
          <a:p>
            <a:pPr algn="just">
              <a:spcBef>
                <a:spcPts val="600"/>
              </a:spcBef>
            </a:pPr>
            <a:r>
              <a:rPr lang="tr-TR" sz="1400" dirty="0" smtClean="0">
                <a:solidFill>
                  <a:srgbClr val="FF0000"/>
                </a:solidFill>
              </a:rPr>
              <a:t>***</a:t>
            </a:r>
            <a:r>
              <a:rPr lang="tr-TR" sz="1400" dirty="0" smtClean="0">
                <a:solidFill>
                  <a:schemeClr val="accent1">
                    <a:lumMod val="50000"/>
                  </a:schemeClr>
                </a:solidFill>
              </a:rPr>
              <a:t> </a:t>
            </a:r>
            <a:r>
              <a:rPr lang="tr-TR" sz="1400" dirty="0">
                <a:solidFill>
                  <a:schemeClr val="accent1">
                    <a:lumMod val="50000"/>
                  </a:schemeClr>
                </a:solidFill>
                <a:ea typeface="+mn-ea"/>
              </a:rPr>
              <a:t>Desteğin başlangıç tarihinden itibaren 4 (dört) ay içerisinde talep edilmesi halinde teminat karşılığında erken ödeme yapılabilir. </a:t>
            </a:r>
          </a:p>
        </p:txBody>
      </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24</a:t>
            </a:fld>
            <a:endParaRPr lang="en-CA" dirty="0">
              <a:latin typeface="Calibri" panose="020F0502020204030204" pitchFamily="34" charset="0"/>
            </a:endParaRPr>
          </a:p>
        </p:txBody>
      </p:sp>
      <p:graphicFrame>
        <p:nvGraphicFramePr>
          <p:cNvPr id="9" name="Diyagram 8"/>
          <p:cNvGraphicFramePr/>
          <p:nvPr>
            <p:extLst>
              <p:ext uri="{D42A27DB-BD31-4B8C-83A1-F6EECF244321}">
                <p14:modId xmlns:p14="http://schemas.microsoft.com/office/powerpoint/2010/main" val="169532359"/>
              </p:ext>
            </p:extLst>
          </p:nvPr>
        </p:nvGraphicFramePr>
        <p:xfrm>
          <a:off x="1187624" y="881308"/>
          <a:ext cx="7806802" cy="411916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370366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41442"/>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25</a:t>
            </a:fld>
            <a:endParaRPr lang="en-CA" dirty="0">
              <a:latin typeface="Calibri" panose="020F0502020204030204" pitchFamily="34" charset="0"/>
            </a:endParaRPr>
          </a:p>
        </p:txBody>
      </p:sp>
      <p:graphicFrame>
        <p:nvGraphicFramePr>
          <p:cNvPr id="7" name="Diyagram 6"/>
          <p:cNvGraphicFramePr/>
          <p:nvPr>
            <p:extLst>
              <p:ext uri="{D42A27DB-BD31-4B8C-83A1-F6EECF244321}">
                <p14:modId xmlns:p14="http://schemas.microsoft.com/office/powerpoint/2010/main" val="1818384908"/>
              </p:ext>
            </p:extLst>
          </p:nvPr>
        </p:nvGraphicFramePr>
        <p:xfrm>
          <a:off x="611560" y="926217"/>
          <a:ext cx="7704856" cy="50103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816762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982548095"/>
              </p:ext>
            </p:extLst>
          </p:nvPr>
        </p:nvGraphicFramePr>
        <p:xfrm>
          <a:off x="233990" y="2328226"/>
          <a:ext cx="8640960" cy="3573318"/>
        </p:xfrm>
        <a:graphic>
          <a:graphicData uri="http://schemas.openxmlformats.org/drawingml/2006/table">
            <a:tbl>
              <a:tblPr firstRow="1" bandRow="1">
                <a:tableStyleId>{5A111915-BE36-4E01-A7E5-04B1672EAD32}</a:tableStyleId>
              </a:tblPr>
              <a:tblGrid>
                <a:gridCol w="8640960">
                  <a:extLst>
                    <a:ext uri="{9D8B030D-6E8A-4147-A177-3AD203B41FA5}">
                      <a16:colId xmlns:a16="http://schemas.microsoft.com/office/drawing/2014/main" val="20000"/>
                    </a:ext>
                  </a:extLst>
                </a:gridCol>
              </a:tblGrid>
              <a:tr h="3573318">
                <a:tc>
                  <a:txBody>
                    <a:bodyPr/>
                    <a:lstStyle/>
                    <a:p>
                      <a:pPr marL="285750" indent="-285750">
                        <a:buFont typeface="Arial" panose="020B0604020202020204" pitchFamily="34" charset="0"/>
                        <a:buChar char="•"/>
                      </a:pPr>
                      <a:endParaRPr lang="tr-TR" sz="18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endParaRPr>
                    </a:p>
                    <a:p>
                      <a:pPr marL="285750" indent="-285750" algn="just">
                        <a:buFont typeface="Arial" panose="020B0604020202020204" pitchFamily="34" charset="0"/>
                        <a:buChar char="•"/>
                      </a:pPr>
                      <a:r>
                        <a:rPr lang="tr-TR" sz="18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Projesinde</a:t>
                      </a:r>
                      <a:r>
                        <a:rPr lang="tr-TR" sz="1800" b="1" kern="1200" dirty="0" smtClean="0">
                          <a:solidFill>
                            <a:schemeClr val="bg1"/>
                          </a:solidFill>
                          <a:effectLst/>
                          <a:latin typeface="Calibri" panose="020F0502020204030204" pitchFamily="34" charset="0"/>
                          <a:ea typeface="+mn-ea"/>
                          <a:cs typeface="Calibri" panose="020F0502020204030204" pitchFamily="34" charset="0"/>
                        </a:rPr>
                        <a:t> üretim verimliliğini arttırmaya yönelik faaliyetleri </a:t>
                      </a:r>
                      <a:r>
                        <a:rPr lang="tr-TR" sz="1800" b="1" u="sng" kern="1200" dirty="0" smtClean="0">
                          <a:solidFill>
                            <a:schemeClr val="bg1"/>
                          </a:solidFill>
                          <a:effectLst/>
                          <a:latin typeface="Calibri" panose="020F0502020204030204" pitchFamily="34" charset="0"/>
                          <a:ea typeface="+mn-ea"/>
                          <a:cs typeface="Calibri" panose="020F0502020204030204" pitchFamily="34" charset="0"/>
                        </a:rPr>
                        <a:t>olan işletmeler</a:t>
                      </a:r>
                      <a:r>
                        <a:rPr lang="tr-TR" sz="1800" b="1" kern="1200" dirty="0" smtClean="0">
                          <a:solidFill>
                            <a:schemeClr val="bg1"/>
                          </a:solidFill>
                          <a:effectLst/>
                          <a:latin typeface="Calibri" panose="020F0502020204030204" pitchFamily="34" charset="0"/>
                          <a:ea typeface="+mn-ea"/>
                          <a:cs typeface="Calibri" panose="020F0502020204030204" pitchFamily="34" charset="0"/>
                        </a:rPr>
                        <a:t>; proje öncesindeki verimlilik ile proje sonrasında ulaşılması istenen verimlilik düzeyini sayısal olarak karşılaştırarak, üretim verimliliğini artırma tekniklerini ve bu tekniklerin proje giderleri ile ilişkisini </a:t>
                      </a:r>
                      <a:r>
                        <a:rPr lang="tr-TR" sz="18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açıklayacaktır</a:t>
                      </a:r>
                      <a:r>
                        <a:rPr lang="tr-TR" sz="1800" b="1" kern="1200" dirty="0" smtClean="0">
                          <a:solidFill>
                            <a:schemeClr val="bg1"/>
                          </a:solidFill>
                          <a:effectLst/>
                          <a:latin typeface="Calibri" panose="020F0502020204030204" pitchFamily="34" charset="0"/>
                          <a:ea typeface="+mn-ea"/>
                          <a:cs typeface="Calibri" panose="020F0502020204030204" pitchFamily="34" charset="0"/>
                        </a:rPr>
                        <a:t>.</a:t>
                      </a:r>
                    </a:p>
                    <a:p>
                      <a:pPr algn="just"/>
                      <a:r>
                        <a:rPr lang="tr-TR" sz="1800" b="1" kern="1200" dirty="0" smtClean="0">
                          <a:solidFill>
                            <a:schemeClr val="bg1"/>
                          </a:solidFill>
                          <a:effectLst/>
                          <a:latin typeface="+mn-lt"/>
                          <a:ea typeface="+mn-ea"/>
                          <a:cs typeface="+mn-cs"/>
                        </a:rPr>
                        <a:t> </a:t>
                      </a:r>
                    </a:p>
                    <a:p>
                      <a:pPr marL="285750" indent="-285750" algn="just">
                        <a:buFont typeface="Arial" panose="020B0604020202020204" pitchFamily="34" charset="0"/>
                        <a:buChar char="•"/>
                      </a:pPr>
                      <a:r>
                        <a:rPr lang="tr-TR" sz="1800" b="1" kern="1200" dirty="0" smtClean="0">
                          <a:solidFill>
                            <a:schemeClr val="bg1"/>
                          </a:solidFill>
                          <a:effectLst/>
                          <a:latin typeface="Calibri" panose="020F0502020204030204" pitchFamily="34" charset="0"/>
                          <a:ea typeface="+mn-ea"/>
                          <a:cs typeface="Calibri" panose="020F0502020204030204" pitchFamily="34" charset="0"/>
                        </a:rPr>
                        <a:t>Projesinde üretim maliyetlerini azaltmaya yönelik faaliyetleri </a:t>
                      </a:r>
                      <a:r>
                        <a:rPr lang="tr-TR" sz="1800" b="1" u="sng" kern="1200" dirty="0" smtClean="0">
                          <a:solidFill>
                            <a:schemeClr val="bg1"/>
                          </a:solidFill>
                          <a:effectLst/>
                          <a:latin typeface="Calibri" panose="020F0502020204030204" pitchFamily="34" charset="0"/>
                          <a:ea typeface="+mn-ea"/>
                          <a:cs typeface="Calibri" panose="020F0502020204030204" pitchFamily="34" charset="0"/>
                        </a:rPr>
                        <a:t>olan işletmeler</a:t>
                      </a:r>
                      <a:r>
                        <a:rPr lang="tr-TR" sz="1800" b="1" kern="1200" dirty="0" smtClean="0">
                          <a:solidFill>
                            <a:schemeClr val="bg1"/>
                          </a:solidFill>
                          <a:effectLst/>
                          <a:latin typeface="Calibri" panose="020F0502020204030204" pitchFamily="34" charset="0"/>
                          <a:ea typeface="+mn-ea"/>
                          <a:cs typeface="Calibri" panose="020F0502020204030204" pitchFamily="34" charset="0"/>
                        </a:rPr>
                        <a:t>; proje </a:t>
                      </a:r>
                      <a:r>
                        <a:rPr lang="tr-TR" sz="1800" b="1" kern="1200" dirty="0" smtClean="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kapsamında</a:t>
                      </a:r>
                      <a:r>
                        <a:rPr lang="tr-TR" sz="1800" b="1" kern="1200" dirty="0" smtClean="0">
                          <a:solidFill>
                            <a:schemeClr val="bg1"/>
                          </a:solidFill>
                          <a:effectLst/>
                          <a:latin typeface="Calibri" panose="020F0502020204030204" pitchFamily="34" charset="0"/>
                          <a:ea typeface="+mn-ea"/>
                          <a:cs typeface="Calibri" panose="020F0502020204030204" pitchFamily="34" charset="0"/>
                        </a:rPr>
                        <a:t>; proje öncesindeki maliyetler ile proje sonrasında ulaşılması istenen maliyet düzeyini sayısal olarak karşılaştırarak, üretim maliyetlerini azaltma tekniklerini ve bu tekniklerin proje giderleri ile ilişkisini açıklayacaktır.  </a:t>
                      </a:r>
                    </a:p>
                    <a:p>
                      <a:pPr marL="0" lvl="0" indent="0" algn="just">
                        <a:spcAft>
                          <a:spcPts val="0"/>
                        </a:spcAft>
                        <a:buClr>
                          <a:srgbClr val="FFFF00"/>
                        </a:buClr>
                        <a:buFont typeface="Wingdings" panose="05000000000000000000" pitchFamily="2" charset="2"/>
                        <a:buNone/>
                        <a:tabLst>
                          <a:tab pos="66675" algn="l"/>
                        </a:tabLst>
                      </a:pPr>
                      <a:endParaRPr lang="tr-TR" sz="1400" b="1" kern="1200" dirty="0" smtClean="0">
                        <a:solidFill>
                          <a:schemeClr val="bg1"/>
                        </a:solidFill>
                        <a:effectLst/>
                        <a:latin typeface="Calibri" panose="020F0502020204030204" pitchFamily="34" charset="0"/>
                        <a:ea typeface="Times New Roman" panose="02020603050405020304" pitchFamily="18" charset="0"/>
                        <a:cs typeface="+mn-cs"/>
                      </a:endParaRP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7377" y="1976139"/>
            <a:ext cx="7411246"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07504" y="751962"/>
            <a:ext cx="8751119" cy="92456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marL="171450" lvl="0" indent="-171450">
              <a:buFontTx/>
              <a:buChar char="-"/>
            </a:pPr>
            <a:r>
              <a:rPr lang="tr-TR" sz="1200" b="1" dirty="0" smtClean="0">
                <a:solidFill>
                  <a:srgbClr val="006597"/>
                </a:solidFill>
                <a:latin typeface="Calibri" panose="020F0502020204030204" pitchFamily="34" charset="0"/>
              </a:rPr>
              <a:t>100 </a:t>
            </a:r>
            <a:r>
              <a:rPr lang="tr-TR" sz="1200" b="1" dirty="0">
                <a:solidFill>
                  <a:srgbClr val="006597"/>
                </a:solidFill>
                <a:latin typeface="Calibri" panose="020F0502020204030204" pitchFamily="34" charset="0"/>
              </a:rPr>
              <a:t>puan üzerinden 30 puanlık teknik değerlendirmede esas alınacaktır </a:t>
            </a:r>
            <a:r>
              <a:rPr lang="tr-TR" sz="1200" b="1" dirty="0" smtClean="0">
                <a:solidFill>
                  <a:srgbClr val="006597"/>
                </a:solidFill>
                <a:latin typeface="Calibri" panose="020F0502020204030204" pitchFamily="34" charset="0"/>
              </a:rPr>
              <a:t>– </a:t>
            </a:r>
          </a:p>
          <a:p>
            <a:pPr marL="171450" lvl="0" indent="-171450">
              <a:buFontTx/>
              <a:buChar char="-"/>
            </a:pPr>
            <a:endParaRPr lang="tr-TR" sz="12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26</a:t>
            </a:fld>
            <a:endParaRPr lang="en-CA" dirty="0">
              <a:latin typeface="Calibri" panose="020F0502020204030204" pitchFamily="34" charset="0"/>
            </a:endParaRPr>
          </a:p>
        </p:txBody>
      </p:sp>
      <p:sp>
        <p:nvSpPr>
          <p:cNvPr id="17" name="Dikdörtgen 16"/>
          <p:cNvSpPr/>
          <p:nvPr/>
        </p:nvSpPr>
        <p:spPr>
          <a:xfrm>
            <a:off x="233990" y="1584285"/>
            <a:ext cx="8624633" cy="730550"/>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lvl="0" algn="ctr"/>
            <a:r>
              <a:rPr lang="tr-TR" sz="2000" b="1" dirty="0" smtClean="0">
                <a:solidFill>
                  <a:srgbClr val="006597"/>
                </a:solidFill>
                <a:latin typeface="Calibri" panose="020F0502020204030204" pitchFamily="34" charset="0"/>
                <a:cs typeface="Calibri" panose="020F0502020204030204" pitchFamily="34" charset="0"/>
              </a:rPr>
              <a:t>Üretimde </a:t>
            </a:r>
            <a:r>
              <a:rPr lang="tr-TR" sz="2000" b="1" dirty="0">
                <a:solidFill>
                  <a:srgbClr val="006597"/>
                </a:solidFill>
                <a:latin typeface="Calibri" panose="020F0502020204030204" pitchFamily="34" charset="0"/>
                <a:cs typeface="Calibri" panose="020F0502020204030204" pitchFamily="34" charset="0"/>
              </a:rPr>
              <a:t>verimlilik arttırma ve/veya üretim maliyetlerini düşürme amacıyla mevcut imalat süreçlerinin geliştirilmesi </a:t>
            </a:r>
          </a:p>
        </p:txBody>
      </p:sp>
    </p:spTree>
    <p:extLst>
      <p:ext uri="{BB962C8B-B14F-4D97-AF65-F5344CB8AC3E}">
        <p14:creationId xmlns:p14="http://schemas.microsoft.com/office/powerpoint/2010/main" val="34305319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695026774"/>
              </p:ext>
            </p:extLst>
          </p:nvPr>
        </p:nvGraphicFramePr>
        <p:xfrm>
          <a:off x="233990" y="2328226"/>
          <a:ext cx="8640960" cy="3962062"/>
        </p:xfrm>
        <a:graphic>
          <a:graphicData uri="http://schemas.openxmlformats.org/drawingml/2006/table">
            <a:tbl>
              <a:tblPr firstRow="1" bandRow="1">
                <a:tableStyleId>{5A111915-BE36-4E01-A7E5-04B1672EAD32}</a:tableStyleId>
              </a:tblPr>
              <a:tblGrid>
                <a:gridCol w="8640960">
                  <a:extLst>
                    <a:ext uri="{9D8B030D-6E8A-4147-A177-3AD203B41FA5}">
                      <a16:colId xmlns:a16="http://schemas.microsoft.com/office/drawing/2014/main" val="20000"/>
                    </a:ext>
                  </a:extLst>
                </a:gridCol>
              </a:tblGrid>
              <a:tr h="3896386">
                <a:tc>
                  <a:txBody>
                    <a:bodyPr/>
                    <a:lstStyle/>
                    <a:p>
                      <a:pPr marL="285750" indent="-285750" algn="just">
                        <a:buFont typeface="Arial" panose="020B0604020202020204" pitchFamily="34" charset="0"/>
                        <a:buChar char="•"/>
                      </a:pPr>
                      <a:r>
                        <a:rPr lang="tr-TR" sz="1600" b="1" kern="1200" dirty="0" smtClean="0">
                          <a:solidFill>
                            <a:schemeClr val="bg1"/>
                          </a:solidFill>
                          <a:effectLst/>
                          <a:latin typeface="Calibri" panose="020F0502020204030204" pitchFamily="34" charset="0"/>
                          <a:ea typeface="+mn-ea"/>
                          <a:cs typeface="Calibri" panose="020F0502020204030204" pitchFamily="34" charset="0"/>
                        </a:rPr>
                        <a:t>Projesinde ürün kalitesini artırmaya yönelik faaliyetleri </a:t>
                      </a:r>
                      <a:r>
                        <a:rPr lang="tr-TR" sz="1600" b="1" u="sng" kern="1200" dirty="0" smtClean="0">
                          <a:solidFill>
                            <a:schemeClr val="bg1"/>
                          </a:solidFill>
                          <a:effectLst/>
                          <a:latin typeface="Calibri" panose="020F0502020204030204" pitchFamily="34" charset="0"/>
                          <a:ea typeface="+mn-ea"/>
                          <a:cs typeface="Calibri" panose="020F0502020204030204" pitchFamily="34" charset="0"/>
                        </a:rPr>
                        <a:t>olan işletmeler</a:t>
                      </a:r>
                      <a:r>
                        <a:rPr lang="tr-TR" sz="1600" b="1" kern="1200" dirty="0" smtClean="0">
                          <a:solidFill>
                            <a:schemeClr val="bg1"/>
                          </a:solidFill>
                          <a:effectLst/>
                          <a:latin typeface="Calibri" panose="020F0502020204030204" pitchFamily="34" charset="0"/>
                          <a:ea typeface="+mn-ea"/>
                          <a:cs typeface="Calibri" panose="020F0502020204030204" pitchFamily="34" charset="0"/>
                        </a:rPr>
                        <a:t>; “Ürün Performansı”, “Ürünün Uygunluğu (ürünün müşteri beklenti ve gereksinimlerini karşılama düzeyi)”, “Ürünün Dayanıklılığı” ve “Çevre Dostu Olma (doğaya zarar vermemesi veya asgari düzeyde zarar verme niteliği)” </a:t>
                      </a:r>
                      <a:r>
                        <a:rPr lang="tr-TR" sz="1600" b="1" kern="1200" dirty="0" err="1" smtClean="0">
                          <a:solidFill>
                            <a:schemeClr val="bg1"/>
                          </a:solidFill>
                          <a:effectLst/>
                          <a:latin typeface="Calibri" panose="020F0502020204030204" pitchFamily="34" charset="0"/>
                          <a:ea typeface="+mn-ea"/>
                          <a:cs typeface="Calibri" panose="020F0502020204030204" pitchFamily="34" charset="0"/>
                        </a:rPr>
                        <a:t>v.b</a:t>
                      </a:r>
                      <a:r>
                        <a:rPr lang="tr-TR" sz="1600" b="1" kern="1200" dirty="0" smtClean="0">
                          <a:solidFill>
                            <a:schemeClr val="bg1"/>
                          </a:solidFill>
                          <a:effectLst/>
                          <a:latin typeface="Calibri" panose="020F0502020204030204" pitchFamily="34" charset="0"/>
                          <a:ea typeface="+mn-ea"/>
                          <a:cs typeface="Calibri" panose="020F0502020204030204" pitchFamily="34" charset="0"/>
                        </a:rPr>
                        <a:t>. kriterleri çerçevesinde kalite düzeylerini nasıl geliştireceklerini belirterek; proje öncesindeki kalite düzeyi ile proje sonrasında ulaşılmak istenen kalite düzeyini açıklayacaktır. Ayrıca müşteri beklentilerini karşılayacak ürün kalite ve </a:t>
                      </a:r>
                      <a:r>
                        <a:rPr lang="tr-TR" sz="1600" b="1" kern="1200" dirty="0" err="1" smtClean="0">
                          <a:solidFill>
                            <a:schemeClr val="bg1"/>
                          </a:solidFill>
                          <a:effectLst/>
                          <a:latin typeface="Calibri" panose="020F0502020204030204" pitchFamily="34" charset="0"/>
                          <a:ea typeface="+mn-ea"/>
                          <a:cs typeface="Calibri" panose="020F0502020204030204" pitchFamily="34" charset="0"/>
                        </a:rPr>
                        <a:t>spesifikasyonlarına</a:t>
                      </a:r>
                      <a:r>
                        <a:rPr lang="tr-TR" sz="1600" b="1" kern="1200" dirty="0" smtClean="0">
                          <a:solidFill>
                            <a:schemeClr val="bg1"/>
                          </a:solidFill>
                          <a:effectLst/>
                          <a:latin typeface="Calibri" panose="020F0502020204030204" pitchFamily="34" charset="0"/>
                          <a:ea typeface="+mn-ea"/>
                          <a:cs typeface="Calibri" panose="020F0502020204030204" pitchFamily="34" charset="0"/>
                        </a:rPr>
                        <a:t> erişilmesi için kullanılacak teknikler (varsa buna yönelik ihtiyaç duyulan test  / standart / belge türlerini, makine – teçhizat ve yazılım vb.), bu tekniklerin proje giderleri ile ilişkisini ve mevcut durumda ihtiyacın nasıl karşılandığını açıklayacaktır.</a:t>
                      </a:r>
                    </a:p>
                    <a:p>
                      <a:pPr algn="just"/>
                      <a:r>
                        <a:rPr lang="tr-TR" sz="1400" b="1" kern="1200" dirty="0" smtClean="0">
                          <a:solidFill>
                            <a:schemeClr val="bg1"/>
                          </a:solidFill>
                          <a:effectLst/>
                          <a:latin typeface="+mn-lt"/>
                          <a:ea typeface="+mn-ea"/>
                          <a:cs typeface="+mn-cs"/>
                        </a:rPr>
                        <a:t> </a:t>
                      </a:r>
                    </a:p>
                    <a:p>
                      <a:pPr marL="285750" indent="-285750" algn="just">
                        <a:buFont typeface="Arial" panose="020B0604020202020204" pitchFamily="34" charset="0"/>
                        <a:buChar char="•"/>
                      </a:pPr>
                      <a:r>
                        <a:rPr lang="tr-TR" sz="1600" b="1" kern="1200" dirty="0" smtClean="0">
                          <a:solidFill>
                            <a:schemeClr val="bg1"/>
                          </a:solidFill>
                          <a:effectLst/>
                          <a:latin typeface="Calibri" panose="020F0502020204030204" pitchFamily="34" charset="0"/>
                          <a:ea typeface="+mn-ea"/>
                          <a:cs typeface="Calibri" panose="020F0502020204030204" pitchFamily="34" charset="0"/>
                        </a:rPr>
                        <a:t>Projesinde ürün kalitesinde sürekliliği (ürün özelliklerinin üründen ürüne farklılık göstermemesi) sağlamaya yönelik faaliyetleri </a:t>
                      </a:r>
                      <a:r>
                        <a:rPr lang="tr-TR" sz="1600" b="1" u="sng" kern="1200" dirty="0" smtClean="0">
                          <a:solidFill>
                            <a:schemeClr val="bg1"/>
                          </a:solidFill>
                          <a:effectLst/>
                          <a:latin typeface="Calibri" panose="020F0502020204030204" pitchFamily="34" charset="0"/>
                          <a:ea typeface="+mn-ea"/>
                          <a:cs typeface="Calibri" panose="020F0502020204030204" pitchFamily="34" charset="0"/>
                        </a:rPr>
                        <a:t>olan işletmeler; </a:t>
                      </a:r>
                      <a:r>
                        <a:rPr lang="tr-TR" sz="1600" b="1" kern="1200" dirty="0" smtClean="0">
                          <a:solidFill>
                            <a:schemeClr val="bg1"/>
                          </a:solidFill>
                          <a:effectLst/>
                          <a:latin typeface="Calibri" panose="020F0502020204030204" pitchFamily="34" charset="0"/>
                          <a:ea typeface="+mn-ea"/>
                          <a:cs typeface="Calibri" panose="020F0502020204030204" pitchFamily="34" charset="0"/>
                        </a:rPr>
                        <a:t>proje öncesindeki durumu (ürünlerinde görülen hata yüzdesi ve nedenleri vb.) ve proje sonrasında sağlayacakları iyileşme düzeyini belirterek; kalite sürekliliğinin sağlanmasında kullanılacak teknikler (varsa buna yönelik ihtiyaç duyulan test  / standart / belge türlerini, makine – teçhizat ve yazılım vb.) ve bu tekniklerin proje giderleri ile ilişkisini açıklayacaktır. </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7377" y="1976139"/>
            <a:ext cx="7411246"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07504" y="751962"/>
            <a:ext cx="8751119" cy="92456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marL="171450" lvl="0" indent="-171450">
              <a:buFontTx/>
              <a:buChar char="-"/>
            </a:pPr>
            <a:r>
              <a:rPr lang="tr-TR" sz="1200" b="1" dirty="0" smtClean="0">
                <a:solidFill>
                  <a:srgbClr val="006597"/>
                </a:solidFill>
                <a:latin typeface="Calibri" panose="020F0502020204030204" pitchFamily="34" charset="0"/>
              </a:rPr>
              <a:t>100 </a:t>
            </a:r>
            <a:r>
              <a:rPr lang="tr-TR" sz="1200" b="1" dirty="0">
                <a:solidFill>
                  <a:srgbClr val="006597"/>
                </a:solidFill>
                <a:latin typeface="Calibri" panose="020F0502020204030204" pitchFamily="34" charset="0"/>
              </a:rPr>
              <a:t>puan üzerinden 30 puanlık teknik değerlendirmede esas alınacaktır </a:t>
            </a:r>
            <a:r>
              <a:rPr lang="tr-TR" sz="1200" b="1" dirty="0" smtClean="0">
                <a:solidFill>
                  <a:srgbClr val="006597"/>
                </a:solidFill>
                <a:latin typeface="Calibri" panose="020F0502020204030204" pitchFamily="34" charset="0"/>
              </a:rPr>
              <a:t>– </a:t>
            </a:r>
          </a:p>
          <a:p>
            <a:pPr marL="171450" lvl="0" indent="-171450">
              <a:buFontTx/>
              <a:buChar char="-"/>
            </a:pPr>
            <a:endParaRPr lang="tr-TR" sz="12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27</a:t>
            </a:fld>
            <a:endParaRPr lang="en-CA" dirty="0">
              <a:latin typeface="Calibri" panose="020F0502020204030204" pitchFamily="34" charset="0"/>
            </a:endParaRPr>
          </a:p>
        </p:txBody>
      </p:sp>
      <p:sp>
        <p:nvSpPr>
          <p:cNvPr id="17" name="Dikdörtgen 16"/>
          <p:cNvSpPr/>
          <p:nvPr/>
        </p:nvSpPr>
        <p:spPr>
          <a:xfrm>
            <a:off x="233990" y="1584285"/>
            <a:ext cx="8624633" cy="730550"/>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lvl="0" algn="ctr"/>
            <a:r>
              <a:rPr lang="tr-TR" sz="2000" b="1" dirty="0" smtClean="0">
                <a:solidFill>
                  <a:srgbClr val="006597"/>
                </a:solidFill>
                <a:latin typeface="Calibri" panose="020F0502020204030204" pitchFamily="34" charset="0"/>
                <a:cs typeface="Calibri" panose="020F0502020204030204" pitchFamily="34" charset="0"/>
              </a:rPr>
              <a:t>Ürün </a:t>
            </a:r>
            <a:r>
              <a:rPr lang="tr-TR" sz="2000" b="1" dirty="0">
                <a:solidFill>
                  <a:srgbClr val="006597"/>
                </a:solidFill>
                <a:latin typeface="Calibri" panose="020F0502020204030204" pitchFamily="34" charset="0"/>
                <a:cs typeface="Calibri" panose="020F0502020204030204" pitchFamily="34" charset="0"/>
              </a:rPr>
              <a:t>kalitesinin artırılması ve/veya ürün kalitesinde sürekliliğinin sağlanması </a:t>
            </a:r>
          </a:p>
        </p:txBody>
      </p:sp>
    </p:spTree>
    <p:extLst>
      <p:ext uri="{BB962C8B-B14F-4D97-AF65-F5344CB8AC3E}">
        <p14:creationId xmlns:p14="http://schemas.microsoft.com/office/powerpoint/2010/main" val="40292283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005659286"/>
              </p:ext>
            </p:extLst>
          </p:nvPr>
        </p:nvGraphicFramePr>
        <p:xfrm>
          <a:off x="233990" y="2328226"/>
          <a:ext cx="8640960" cy="3824378"/>
        </p:xfrm>
        <a:graphic>
          <a:graphicData uri="http://schemas.openxmlformats.org/drawingml/2006/table">
            <a:tbl>
              <a:tblPr firstRow="1" bandRow="1">
                <a:tableStyleId>{5A111915-BE36-4E01-A7E5-04B1672EAD32}</a:tableStyleId>
              </a:tblPr>
              <a:tblGrid>
                <a:gridCol w="8640960">
                  <a:extLst>
                    <a:ext uri="{9D8B030D-6E8A-4147-A177-3AD203B41FA5}">
                      <a16:colId xmlns:a16="http://schemas.microsoft.com/office/drawing/2014/main" val="20000"/>
                    </a:ext>
                  </a:extLst>
                </a:gridCol>
              </a:tblGrid>
              <a:tr h="3824378">
                <a:tc>
                  <a:txBody>
                    <a:bodyPr/>
                    <a:lstStyle/>
                    <a:p>
                      <a:pPr marL="285750" indent="-285750" algn="just">
                        <a:buFont typeface="Arial" panose="020B0604020202020204" pitchFamily="34" charset="0"/>
                        <a:buChar char="•"/>
                      </a:pPr>
                      <a:r>
                        <a:rPr lang="tr-TR" sz="1800" b="1" kern="1200" dirty="0" smtClean="0">
                          <a:solidFill>
                            <a:schemeClr val="bg1"/>
                          </a:solidFill>
                          <a:effectLst/>
                          <a:latin typeface="Calibri" panose="020F0502020204030204" pitchFamily="34" charset="0"/>
                          <a:ea typeface="+mn-ea"/>
                          <a:cs typeface="Calibri" panose="020F0502020204030204" pitchFamily="34" charset="0"/>
                        </a:rPr>
                        <a:t>Projesinde ürün katma değerini arttırmaya yönelik faaliyetleri </a:t>
                      </a:r>
                      <a:r>
                        <a:rPr lang="tr-TR" sz="1800" b="1" u="sng" kern="1200" dirty="0" smtClean="0">
                          <a:solidFill>
                            <a:schemeClr val="bg1"/>
                          </a:solidFill>
                          <a:effectLst/>
                          <a:latin typeface="Calibri" panose="020F0502020204030204" pitchFamily="34" charset="0"/>
                          <a:ea typeface="+mn-ea"/>
                          <a:cs typeface="Calibri" panose="020F0502020204030204" pitchFamily="34" charset="0"/>
                        </a:rPr>
                        <a:t>olan işletmeler</a:t>
                      </a:r>
                      <a:r>
                        <a:rPr lang="tr-TR" sz="1800" b="1" kern="1200" dirty="0" smtClean="0">
                          <a:solidFill>
                            <a:schemeClr val="bg1"/>
                          </a:solidFill>
                          <a:effectLst/>
                          <a:latin typeface="Calibri" panose="020F0502020204030204" pitchFamily="34" charset="0"/>
                          <a:ea typeface="+mn-ea"/>
                          <a:cs typeface="Calibri" panose="020F0502020204030204" pitchFamily="34" charset="0"/>
                        </a:rPr>
                        <a:t>; üretim süreci boyunca tasarım ve işçilik niteliği ile ürüne eklenerek, ürünün müşteriye sağladığı faydada artış sağlayacak özelliklerin nasıl geliştirileceğini, üretim süreçlerinde katma değeri artıracak faaliyetleri nasıl uygulayacağını ve bu faaliyetlerin proje giderleri ile ilişkisini açıklayacaktır.   </a:t>
                      </a:r>
                    </a:p>
                    <a:p>
                      <a:pPr algn="just"/>
                      <a:r>
                        <a:rPr lang="tr-TR" sz="1800" b="1" kern="1200" dirty="0" smtClean="0">
                          <a:solidFill>
                            <a:schemeClr val="bg1"/>
                          </a:solidFill>
                          <a:effectLst/>
                          <a:latin typeface="+mn-lt"/>
                          <a:ea typeface="+mn-ea"/>
                          <a:cs typeface="+mn-cs"/>
                        </a:rPr>
                        <a:t> </a:t>
                      </a:r>
                    </a:p>
                    <a:p>
                      <a:pPr marL="285750" indent="-285750" algn="just">
                        <a:buFont typeface="Arial" panose="020B0604020202020204" pitchFamily="34" charset="0"/>
                        <a:buChar char="•"/>
                      </a:pPr>
                      <a:r>
                        <a:rPr lang="tr-TR" sz="1800" b="1" kern="1200" dirty="0" smtClean="0">
                          <a:solidFill>
                            <a:schemeClr val="bg1"/>
                          </a:solidFill>
                          <a:effectLst/>
                          <a:latin typeface="Calibri" panose="020F0502020204030204" pitchFamily="34" charset="0"/>
                          <a:ea typeface="+mn-ea"/>
                          <a:cs typeface="Calibri" panose="020F0502020204030204" pitchFamily="34" charset="0"/>
                        </a:rPr>
                        <a:t>Projesinde ürün geliştirme kapasitesinin arttırılmasına yönelik faaliyetleri </a:t>
                      </a:r>
                      <a:r>
                        <a:rPr lang="tr-TR" sz="1800" b="1" u="sng" kern="1200" dirty="0" smtClean="0">
                          <a:solidFill>
                            <a:schemeClr val="bg1"/>
                          </a:solidFill>
                          <a:effectLst/>
                          <a:latin typeface="Calibri" panose="020F0502020204030204" pitchFamily="34" charset="0"/>
                          <a:ea typeface="+mn-ea"/>
                          <a:cs typeface="Calibri" panose="020F0502020204030204" pitchFamily="34" charset="0"/>
                        </a:rPr>
                        <a:t>olan işletmeler</a:t>
                      </a:r>
                      <a:r>
                        <a:rPr lang="tr-TR" sz="1800" b="1" kern="1200" dirty="0" smtClean="0">
                          <a:solidFill>
                            <a:schemeClr val="bg1"/>
                          </a:solidFill>
                          <a:effectLst/>
                          <a:latin typeface="Calibri" panose="020F0502020204030204" pitchFamily="34" charset="0"/>
                          <a:ea typeface="+mn-ea"/>
                          <a:cs typeface="Calibri" panose="020F0502020204030204" pitchFamily="34" charset="0"/>
                        </a:rPr>
                        <a:t>; ürün geliştirme kapasitesini artırmak için kullanılacak stratejiler ve teknikleri (varsa buna yönelik ihtiyaç duyulan tasarım, mühendislik, makine – teçhizat ve yazılım vb.), bu tekniklerin proje giderleri ile ilişkisini ve mevcut durumdan farklı olarak işletmenin rekabet gücü, karlılık, verimlilik vb. konularda kazanımlarını açıklayacaktır. </a:t>
                      </a: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7377" y="1976139"/>
            <a:ext cx="7411246"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07504" y="751962"/>
            <a:ext cx="8751119" cy="92456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marL="171450" lvl="0" indent="-171450">
              <a:buFontTx/>
              <a:buChar char="-"/>
            </a:pPr>
            <a:r>
              <a:rPr lang="tr-TR" sz="1200" b="1" dirty="0" smtClean="0">
                <a:solidFill>
                  <a:srgbClr val="006597"/>
                </a:solidFill>
                <a:latin typeface="Calibri" panose="020F0502020204030204" pitchFamily="34" charset="0"/>
              </a:rPr>
              <a:t>100 </a:t>
            </a:r>
            <a:r>
              <a:rPr lang="tr-TR" sz="1200" b="1" dirty="0">
                <a:solidFill>
                  <a:srgbClr val="006597"/>
                </a:solidFill>
                <a:latin typeface="Calibri" panose="020F0502020204030204" pitchFamily="34" charset="0"/>
              </a:rPr>
              <a:t>puan üzerinden 30 puanlık teknik değerlendirmede esas alınacaktır </a:t>
            </a:r>
            <a:r>
              <a:rPr lang="tr-TR" sz="1200" b="1" dirty="0" smtClean="0">
                <a:solidFill>
                  <a:srgbClr val="006597"/>
                </a:solidFill>
                <a:latin typeface="Calibri" panose="020F0502020204030204" pitchFamily="34" charset="0"/>
              </a:rPr>
              <a:t>– </a:t>
            </a:r>
          </a:p>
          <a:p>
            <a:pPr marL="171450" lvl="0" indent="-171450">
              <a:buFontTx/>
              <a:buChar char="-"/>
            </a:pPr>
            <a:endParaRPr lang="tr-TR" sz="12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28</a:t>
            </a:fld>
            <a:endParaRPr lang="en-CA" dirty="0">
              <a:latin typeface="Calibri" panose="020F0502020204030204" pitchFamily="34" charset="0"/>
            </a:endParaRPr>
          </a:p>
        </p:txBody>
      </p:sp>
      <p:sp>
        <p:nvSpPr>
          <p:cNvPr id="17" name="Dikdörtgen 16"/>
          <p:cNvSpPr/>
          <p:nvPr/>
        </p:nvSpPr>
        <p:spPr>
          <a:xfrm>
            <a:off x="233990" y="1549190"/>
            <a:ext cx="8624633" cy="730550"/>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lvl="0" algn="ctr"/>
            <a:r>
              <a:rPr lang="tr-TR" sz="1900" b="1" dirty="0" smtClean="0">
                <a:solidFill>
                  <a:srgbClr val="006597"/>
                </a:solidFill>
                <a:latin typeface="Calibri" panose="020F0502020204030204" pitchFamily="34" charset="0"/>
                <a:cs typeface="Calibri" panose="020F0502020204030204" pitchFamily="34" charset="0"/>
              </a:rPr>
              <a:t>Katma </a:t>
            </a:r>
            <a:r>
              <a:rPr lang="tr-TR" sz="1900" b="1" dirty="0">
                <a:solidFill>
                  <a:srgbClr val="006597"/>
                </a:solidFill>
                <a:latin typeface="Calibri" panose="020F0502020204030204" pitchFamily="34" charset="0"/>
                <a:cs typeface="Calibri" panose="020F0502020204030204" pitchFamily="34" charset="0"/>
              </a:rPr>
              <a:t>değerli üretim kapasitesi ve/veya ürün geliştirme kapasitesinin artırılması</a:t>
            </a:r>
          </a:p>
        </p:txBody>
      </p:sp>
    </p:spTree>
    <p:extLst>
      <p:ext uri="{BB962C8B-B14F-4D97-AF65-F5344CB8AC3E}">
        <p14:creationId xmlns:p14="http://schemas.microsoft.com/office/powerpoint/2010/main" val="14455557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3"/>
          <p:cNvPicPr>
            <a:picLocks noChangeAspect="1" noChangeArrowheads="1"/>
          </p:cNvPicPr>
          <p:nvPr/>
        </p:nvPicPr>
        <p:blipFill>
          <a:blip r:embed="rId3" cstate="print"/>
          <a:srcRect/>
          <a:stretch>
            <a:fillRect/>
          </a:stretch>
        </p:blipFill>
        <p:spPr bwMode="auto">
          <a:xfrm>
            <a:off x="8172400" y="175986"/>
            <a:ext cx="720080" cy="507913"/>
          </a:xfrm>
          <a:prstGeom prst="rect">
            <a:avLst/>
          </a:prstGeom>
          <a:noFill/>
          <a:ln w="9525">
            <a:noFill/>
            <a:miter lim="800000"/>
            <a:headEnd/>
            <a:tailEnd/>
          </a:ln>
        </p:spPr>
      </p:pic>
      <p:graphicFrame>
        <p:nvGraphicFramePr>
          <p:cNvPr id="5" name="Tablo 4"/>
          <p:cNvGraphicFramePr>
            <a:graphicFrameLocks noGrp="1"/>
          </p:cNvGraphicFramePr>
          <p:nvPr>
            <p:extLst>
              <p:ext uri="{D42A27DB-BD31-4B8C-83A1-F6EECF244321}">
                <p14:modId xmlns:p14="http://schemas.microsoft.com/office/powerpoint/2010/main" val="3176356298"/>
              </p:ext>
            </p:extLst>
          </p:nvPr>
        </p:nvGraphicFramePr>
        <p:xfrm>
          <a:off x="233990" y="2328226"/>
          <a:ext cx="8640960" cy="3824378"/>
        </p:xfrm>
        <a:graphic>
          <a:graphicData uri="http://schemas.openxmlformats.org/drawingml/2006/table">
            <a:tbl>
              <a:tblPr firstRow="1" bandRow="1">
                <a:tableStyleId>{5A111915-BE36-4E01-A7E5-04B1672EAD32}</a:tableStyleId>
              </a:tblPr>
              <a:tblGrid>
                <a:gridCol w="8640960">
                  <a:extLst>
                    <a:ext uri="{9D8B030D-6E8A-4147-A177-3AD203B41FA5}">
                      <a16:colId xmlns:a16="http://schemas.microsoft.com/office/drawing/2014/main" val="20000"/>
                    </a:ext>
                  </a:extLst>
                </a:gridCol>
              </a:tblGrid>
              <a:tr h="3824378">
                <a:tc>
                  <a:txBody>
                    <a:bodyPr/>
                    <a:lstStyle/>
                    <a:p>
                      <a:pPr marL="285750" indent="-285750">
                        <a:buFont typeface="Arial" panose="020B0604020202020204" pitchFamily="34" charset="0"/>
                        <a:buChar char="•"/>
                      </a:pPr>
                      <a:endParaRPr lang="tr-TR" sz="2000" b="1" kern="1200" dirty="0" smtClean="0">
                        <a:solidFill>
                          <a:schemeClr val="bg1"/>
                        </a:solidFill>
                        <a:effectLst/>
                        <a:latin typeface="+mn-lt"/>
                        <a:ea typeface="+mn-ea"/>
                        <a:cs typeface="+mn-cs"/>
                      </a:endParaRPr>
                    </a:p>
                    <a:p>
                      <a:pPr marL="0" indent="0">
                        <a:buFont typeface="Arial" panose="020B0604020202020204" pitchFamily="34" charset="0"/>
                        <a:buNone/>
                      </a:pPr>
                      <a:endParaRPr lang="tr-TR" sz="2000" b="1" kern="1200" dirty="0" smtClean="0">
                        <a:solidFill>
                          <a:schemeClr val="bg1"/>
                        </a:solidFill>
                        <a:effectLst/>
                        <a:latin typeface="+mn-lt"/>
                        <a:ea typeface="+mn-ea"/>
                        <a:cs typeface="+mn-cs"/>
                      </a:endParaRPr>
                    </a:p>
                    <a:p>
                      <a:pPr marL="285750" indent="-285750">
                        <a:buFont typeface="Arial" panose="020B0604020202020204" pitchFamily="34" charset="0"/>
                        <a:buChar char="•"/>
                      </a:pPr>
                      <a:r>
                        <a:rPr lang="tr-TR" sz="1800" b="1" kern="1200" dirty="0" smtClean="0">
                          <a:solidFill>
                            <a:schemeClr val="bg1"/>
                          </a:solidFill>
                          <a:effectLst/>
                          <a:latin typeface="Calibri" panose="020F0502020204030204" pitchFamily="34" charset="0"/>
                          <a:ea typeface="+mn-ea"/>
                          <a:cs typeface="Calibri" panose="020F0502020204030204" pitchFamily="34" charset="0"/>
                        </a:rPr>
                        <a:t>Projesinde ölçüm – analiz altyapısını iyileştirmeye yönelik faaliyetleri olan işletmeler; ürün ve üretim yöntemlerinin gerektirdiği ölçüm ve analiz türlerini, bunlarla ilgili standart ve varsa belge türlerini, oluşturulacak altyapının ilgili standart ve varsa belge türleri açısından yeterliliğini, mevcut durumda ihtiyacın nasıl karşılandığını ve proje kapsamında yapılacak iyileştirmelerin mevcut durumdan farklı olarak hangi faydaları sağlayacağını açıklayacaktır.</a:t>
                      </a:r>
                      <a:endParaRPr lang="tr-TR" sz="1800" b="1" kern="1200" dirty="0">
                        <a:solidFill>
                          <a:schemeClr val="bg1"/>
                        </a:solidFill>
                        <a:effectLst/>
                        <a:latin typeface="Calibri" panose="020F0502020204030204" pitchFamily="34" charset="0"/>
                        <a:ea typeface="+mn-ea"/>
                        <a:cs typeface="Calibri" panose="020F0502020204030204" pitchFamily="34" charset="0"/>
                      </a:endParaRPr>
                    </a:p>
                  </a:txBody>
                  <a:tcPr marT="45551" marB="45551">
                    <a:solidFill>
                      <a:schemeClr val="tx2">
                        <a:lumMod val="75000"/>
                      </a:schemeClr>
                    </a:solidFill>
                  </a:tcPr>
                </a:tc>
                <a:extLst>
                  <a:ext uri="{0D108BD9-81ED-4DB2-BD59-A6C34878D82A}">
                    <a16:rowId xmlns:a16="http://schemas.microsoft.com/office/drawing/2014/main" val="10000"/>
                  </a:ext>
                </a:extLst>
              </a:tr>
            </a:tbl>
          </a:graphicData>
        </a:graphic>
      </p:graphicFrame>
      <p:sp>
        <p:nvSpPr>
          <p:cNvPr id="10" name="Düz Bağlayıcı 9"/>
          <p:cNvSpPr/>
          <p:nvPr/>
        </p:nvSpPr>
        <p:spPr>
          <a:xfrm flipV="1">
            <a:off x="1447377" y="1976139"/>
            <a:ext cx="7411246" cy="26235"/>
          </a:xfrm>
          <a:prstGeom prst="line">
            <a:avLst/>
          </a:prstGeom>
          <a:scene3d>
            <a:camera prst="orthographicFront"/>
            <a:lightRig rig="threePt" dir="t">
              <a:rot lat="0" lon="0" rev="7500000"/>
            </a:lightRig>
          </a:scene3d>
          <a:sp3d z="127000" prstMaterial="matte"/>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Dikdörtgen 14"/>
          <p:cNvSpPr/>
          <p:nvPr/>
        </p:nvSpPr>
        <p:spPr>
          <a:xfrm>
            <a:off x="1447377" y="1773496"/>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Dikdörtgen 15"/>
          <p:cNvSpPr/>
          <p:nvPr/>
        </p:nvSpPr>
        <p:spPr>
          <a:xfrm>
            <a:off x="107504" y="751962"/>
            <a:ext cx="8751119" cy="92456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just"/>
            <a:r>
              <a:rPr lang="tr-TR" sz="1600" b="1" dirty="0">
                <a:solidFill>
                  <a:srgbClr val="006597"/>
                </a:solidFill>
                <a:latin typeface="Calibri" panose="020F0502020204030204" pitchFamily="34" charset="0"/>
              </a:rPr>
              <a:t>PROJE TEKLİF ÇAĞRISINA ÖZEL OLARAK PROJE BAŞVURU FORMUNUN </a:t>
            </a:r>
            <a:r>
              <a:rPr lang="tr-TR" sz="1600" b="1" dirty="0" smtClean="0">
                <a:solidFill>
                  <a:srgbClr val="006597"/>
                </a:solidFill>
                <a:latin typeface="Calibri" panose="020F0502020204030204" pitchFamily="34" charset="0"/>
              </a:rPr>
              <a:t>2.11 </a:t>
            </a:r>
            <a:r>
              <a:rPr lang="tr-TR" sz="1600" b="1" dirty="0">
                <a:solidFill>
                  <a:srgbClr val="006597"/>
                </a:solidFill>
                <a:latin typeface="Calibri" panose="020F0502020204030204" pitchFamily="34" charset="0"/>
              </a:rPr>
              <a:t>NUMARALI “ÇAĞRIYA ÖZEL HUSUSLAR” BÖLÜMÜNDE YER VERİLMESİ GEREKEN İLAVE BİLGİLER</a:t>
            </a:r>
          </a:p>
          <a:p>
            <a:pPr marL="171450" lvl="0" indent="-171450">
              <a:buFontTx/>
              <a:buChar char="-"/>
            </a:pPr>
            <a:r>
              <a:rPr lang="tr-TR" sz="1200" b="1" dirty="0" smtClean="0">
                <a:solidFill>
                  <a:srgbClr val="006597"/>
                </a:solidFill>
                <a:latin typeface="Calibri" panose="020F0502020204030204" pitchFamily="34" charset="0"/>
              </a:rPr>
              <a:t>100 </a:t>
            </a:r>
            <a:r>
              <a:rPr lang="tr-TR" sz="1200" b="1" dirty="0">
                <a:solidFill>
                  <a:srgbClr val="006597"/>
                </a:solidFill>
                <a:latin typeface="Calibri" panose="020F0502020204030204" pitchFamily="34" charset="0"/>
              </a:rPr>
              <a:t>puan üzerinden 30 puanlık teknik değerlendirmede esas alınacaktır </a:t>
            </a:r>
            <a:r>
              <a:rPr lang="tr-TR" sz="1200" b="1" dirty="0" smtClean="0">
                <a:solidFill>
                  <a:srgbClr val="006597"/>
                </a:solidFill>
                <a:latin typeface="Calibri" panose="020F0502020204030204" pitchFamily="34" charset="0"/>
              </a:rPr>
              <a:t>– </a:t>
            </a:r>
          </a:p>
          <a:p>
            <a:pPr marL="171450" lvl="0" indent="-171450">
              <a:buFontTx/>
              <a:buChar char="-"/>
            </a:pPr>
            <a:endParaRPr lang="tr-TR" sz="1200" b="1" dirty="0">
              <a:solidFill>
                <a:srgbClr val="006597"/>
              </a:solidFill>
              <a:latin typeface="Calibri" panose="020F0502020204030204" pitchFamily="34" charset="0"/>
            </a:endParaRPr>
          </a:p>
        </p:txBody>
      </p:sp>
      <p:sp>
        <p:nvSpPr>
          <p:cNvPr id="22" name="Dikdörtgen 21"/>
          <p:cNvSpPr/>
          <p:nvPr/>
        </p:nvSpPr>
        <p:spPr>
          <a:xfrm>
            <a:off x="1441799" y="3853085"/>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Dikdörtgen 27"/>
          <p:cNvSpPr/>
          <p:nvPr/>
        </p:nvSpPr>
        <p:spPr>
          <a:xfrm>
            <a:off x="1369791" y="5575943"/>
            <a:ext cx="7488832" cy="45775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grpSp>
        <p:nvGrpSpPr>
          <p:cNvPr id="34" name="Grup 33"/>
          <p:cNvGrpSpPr/>
          <p:nvPr/>
        </p:nvGrpSpPr>
        <p:grpSpPr>
          <a:xfrm>
            <a:off x="271736" y="354450"/>
            <a:ext cx="8332712" cy="338554"/>
            <a:chOff x="271736" y="527614"/>
            <a:chExt cx="8332712" cy="338554"/>
          </a:xfrm>
        </p:grpSpPr>
        <p:sp>
          <p:nvSpPr>
            <p:cNvPr id="35" name="3 Metin kutusu"/>
            <p:cNvSpPr txBox="1"/>
            <p:nvPr/>
          </p:nvSpPr>
          <p:spPr>
            <a:xfrm>
              <a:off x="395536" y="527614"/>
              <a:ext cx="7632848" cy="338554"/>
            </a:xfrm>
            <a:prstGeom prst="rect">
              <a:avLst/>
            </a:prstGeom>
            <a:noFill/>
          </p:spPr>
          <p:txBody>
            <a:bodyPr wrap="square" rtlCol="0">
              <a:spAutoFit/>
            </a:bodyPr>
            <a:lstStyle/>
            <a:p>
              <a:r>
                <a:rPr lang="tr-TR" sz="1600" b="1" dirty="0">
                  <a:solidFill>
                    <a:srgbClr val="00BAD9"/>
                  </a:solidFill>
                </a:rPr>
                <a:t>KOBİGEL - KOBİ GELİŞİM DESTEK PROGRAMI </a:t>
              </a:r>
              <a:r>
                <a:rPr lang="tr-TR" sz="1600" b="1" dirty="0" smtClean="0">
                  <a:solidFill>
                    <a:schemeClr val="accent1">
                      <a:lumMod val="60000"/>
                      <a:lumOff val="40000"/>
                    </a:schemeClr>
                  </a:solidFill>
                </a:rPr>
                <a:t>|</a:t>
              </a:r>
              <a:r>
                <a:rPr lang="tr-TR" sz="1600" b="1" dirty="0" smtClean="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p:txBody>
        </p:sp>
        <p:cxnSp>
          <p:nvCxnSpPr>
            <p:cNvPr id="36" name="Düz Bağlayıcı 3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29</a:t>
            </a:fld>
            <a:endParaRPr lang="en-CA" dirty="0">
              <a:latin typeface="Calibri" panose="020F0502020204030204" pitchFamily="34" charset="0"/>
            </a:endParaRPr>
          </a:p>
        </p:txBody>
      </p:sp>
      <p:sp>
        <p:nvSpPr>
          <p:cNvPr id="17" name="Dikdörtgen 16"/>
          <p:cNvSpPr/>
          <p:nvPr/>
        </p:nvSpPr>
        <p:spPr>
          <a:xfrm>
            <a:off x="233990" y="1584285"/>
            <a:ext cx="8624633" cy="730550"/>
          </a:xfrm>
          <a:prstGeom prst="rect">
            <a:avLst/>
          </a:prstGeom>
        </p:spPr>
        <p:style>
          <a:lnRef idx="1">
            <a:schemeClr val="accent1"/>
          </a:lnRef>
          <a:fillRef idx="2">
            <a:schemeClr val="accent1"/>
          </a:fillRef>
          <a:effectRef idx="1">
            <a:schemeClr val="accent1"/>
          </a:effectRef>
          <a:fontRef idx="minor">
            <a:schemeClr val="dk1"/>
          </a:fontRef>
        </p:style>
        <p:txBody>
          <a:bodyPr spcFirstLastPara="0" vert="horz" wrap="square" lIns="106680" tIns="106680" rIns="106680" bIns="106680" numCol="1" spcCol="1270" anchor="t" anchorCtr="0">
            <a:noAutofit/>
          </a:bodyPr>
          <a:lstStyle/>
          <a:p>
            <a:pPr lvl="0" algn="ctr"/>
            <a:r>
              <a:rPr lang="tr-TR" sz="2000" b="1" dirty="0" smtClean="0">
                <a:solidFill>
                  <a:srgbClr val="006597"/>
                </a:solidFill>
                <a:latin typeface="Calibri" panose="020F0502020204030204" pitchFamily="34" charset="0"/>
                <a:cs typeface="Calibri" panose="020F0502020204030204" pitchFamily="34" charset="0"/>
              </a:rPr>
              <a:t>Ölçüm </a:t>
            </a:r>
            <a:r>
              <a:rPr lang="tr-TR" sz="2000" b="1" dirty="0">
                <a:solidFill>
                  <a:srgbClr val="006597"/>
                </a:solidFill>
                <a:latin typeface="Calibri" panose="020F0502020204030204" pitchFamily="34" charset="0"/>
                <a:cs typeface="Calibri" panose="020F0502020204030204" pitchFamily="34" charset="0"/>
              </a:rPr>
              <a:t>– analiz altyapısının iyileştirilmesi </a:t>
            </a:r>
          </a:p>
        </p:txBody>
      </p:sp>
    </p:spTree>
    <p:extLst>
      <p:ext uri="{BB962C8B-B14F-4D97-AF65-F5344CB8AC3E}">
        <p14:creationId xmlns:p14="http://schemas.microsoft.com/office/powerpoint/2010/main" val="18375018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grpSp>
        <p:nvGrpSpPr>
          <p:cNvPr id="25" name="Grup 24"/>
          <p:cNvGrpSpPr/>
          <p:nvPr/>
        </p:nvGrpSpPr>
        <p:grpSpPr>
          <a:xfrm>
            <a:off x="271736" y="341442"/>
            <a:ext cx="8332712" cy="584775"/>
            <a:chOff x="271736" y="514606"/>
            <a:chExt cx="8332712" cy="584775"/>
          </a:xfrm>
        </p:grpSpPr>
        <p:sp>
          <p:nvSpPr>
            <p:cNvPr id="30"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BAD9"/>
                </a:solidFill>
              </a:endParaRPr>
            </a:p>
          </p:txBody>
        </p:sp>
        <p:cxnSp>
          <p:nvCxnSpPr>
            <p:cNvPr id="31" name="Düz Bağlayıcı 30"/>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36" name="Tablo 35"/>
          <p:cNvGraphicFramePr>
            <a:graphicFrameLocks noGrp="1"/>
          </p:cNvGraphicFramePr>
          <p:nvPr>
            <p:extLst/>
          </p:nvPr>
        </p:nvGraphicFramePr>
        <p:xfrm>
          <a:off x="827584" y="851540"/>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Desteklenecek</a:t>
                      </a:r>
                      <a:r>
                        <a:rPr lang="tr-TR" sz="2400" b="1" baseline="0" dirty="0" smtClean="0">
                          <a:solidFill>
                            <a:srgbClr val="FF0000"/>
                          </a:solidFill>
                          <a:latin typeface="Calibri" pitchFamily="34" charset="0"/>
                          <a:ea typeface="ヒラギノ角ゴ Pro W3" pitchFamily="1" charset="-128"/>
                        </a:rPr>
                        <a:t> gider türleri</a:t>
                      </a:r>
                      <a:r>
                        <a:rPr lang="tr-TR" sz="2400" b="1" dirty="0" smtClean="0">
                          <a:solidFill>
                            <a:srgbClr val="FF0000"/>
                          </a:solidFill>
                          <a:latin typeface="Calibri" pitchFamily="34" charset="0"/>
                          <a:ea typeface="ヒラギノ角ゴ Pro W3" pitchFamily="1" charset="-128"/>
                        </a:rPr>
                        <a:t>:</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8"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30</a:t>
            </a:fld>
            <a:endParaRPr lang="en-CA" dirty="0">
              <a:latin typeface="Calibri" panose="020F0502020204030204" pitchFamily="34" charset="0"/>
            </a:endParaRPr>
          </a:p>
        </p:txBody>
      </p:sp>
      <p:sp>
        <p:nvSpPr>
          <p:cNvPr id="2" name="Metin kutusu 1"/>
          <p:cNvSpPr txBox="1"/>
          <p:nvPr/>
        </p:nvSpPr>
        <p:spPr>
          <a:xfrm>
            <a:off x="237207" y="5338002"/>
            <a:ext cx="4935894" cy="369332"/>
          </a:xfrm>
          <a:prstGeom prst="rect">
            <a:avLst/>
          </a:prstGeom>
          <a:noFill/>
        </p:spPr>
        <p:txBody>
          <a:bodyPr wrap="square" rtlCol="0">
            <a:spAutoFit/>
          </a:bodyPr>
          <a:lstStyle/>
          <a:p>
            <a:r>
              <a:rPr lang="tr-TR" dirty="0" smtClean="0">
                <a:solidFill>
                  <a:srgbClr val="FF0000"/>
                </a:solidFill>
              </a:rPr>
              <a:t>*</a:t>
            </a:r>
            <a:r>
              <a:rPr lang="tr-TR" dirty="0" smtClean="0"/>
              <a:t> </a:t>
            </a:r>
            <a:r>
              <a:rPr lang="tr-TR" dirty="0">
                <a:solidFill>
                  <a:srgbClr val="154E5F"/>
                </a:solidFill>
              </a:rPr>
              <a:t>Y</a:t>
            </a:r>
            <a:r>
              <a:rPr lang="tr-TR" dirty="0" smtClean="0">
                <a:solidFill>
                  <a:srgbClr val="154E5F"/>
                </a:solidFill>
              </a:rPr>
              <a:t>azılıma ilişkin eğitim-danışmanlık giderleri dahil</a:t>
            </a:r>
            <a:endParaRPr lang="tr-TR" dirty="0">
              <a:solidFill>
                <a:srgbClr val="154E5F"/>
              </a:solidFill>
            </a:endParaRPr>
          </a:p>
        </p:txBody>
      </p:sp>
      <p:sp>
        <p:nvSpPr>
          <p:cNvPr id="10" name="Köşeli Çift Ayraç 9"/>
          <p:cNvSpPr/>
          <p:nvPr/>
        </p:nvSpPr>
        <p:spPr>
          <a:xfrm>
            <a:off x="316836" y="851904"/>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11" name="Tablo 10"/>
          <p:cNvGraphicFramePr>
            <a:graphicFrameLocks noGrp="1"/>
          </p:cNvGraphicFramePr>
          <p:nvPr>
            <p:extLst>
              <p:ext uri="{D42A27DB-BD31-4B8C-83A1-F6EECF244321}">
                <p14:modId xmlns:p14="http://schemas.microsoft.com/office/powerpoint/2010/main" val="4173622573"/>
              </p:ext>
            </p:extLst>
          </p:nvPr>
        </p:nvGraphicFramePr>
        <p:xfrm>
          <a:off x="237207" y="1558760"/>
          <a:ext cx="8727281" cy="3620558"/>
        </p:xfrm>
        <a:graphic>
          <a:graphicData uri="http://schemas.openxmlformats.org/drawingml/2006/table">
            <a:tbl>
              <a:tblPr firstRow="1" bandRow="1">
                <a:tableStyleId>{5C22544A-7EE6-4342-B048-85BDC9FD1C3A}</a:tableStyleId>
              </a:tblPr>
              <a:tblGrid>
                <a:gridCol w="3754840">
                  <a:extLst>
                    <a:ext uri="{9D8B030D-6E8A-4147-A177-3AD203B41FA5}">
                      <a16:colId xmlns:a16="http://schemas.microsoft.com/office/drawing/2014/main" val="20000"/>
                    </a:ext>
                  </a:extLst>
                </a:gridCol>
                <a:gridCol w="4972441">
                  <a:extLst>
                    <a:ext uri="{9D8B030D-6E8A-4147-A177-3AD203B41FA5}">
                      <a16:colId xmlns:a16="http://schemas.microsoft.com/office/drawing/2014/main" val="20001"/>
                    </a:ext>
                  </a:extLst>
                </a:gridCol>
              </a:tblGrid>
              <a:tr h="398867">
                <a:tc>
                  <a:txBody>
                    <a:bodyPr/>
                    <a:lstStyle/>
                    <a:p>
                      <a:pPr>
                        <a:spcAft>
                          <a:spcPts val="0"/>
                        </a:spcAft>
                      </a:pPr>
                      <a:r>
                        <a:rPr lang="tr-TR" sz="1800" b="1" dirty="0" smtClean="0">
                          <a:solidFill>
                            <a:srgbClr val="FFFFFF"/>
                          </a:solidFill>
                          <a:effectLst/>
                          <a:latin typeface="Calibri" panose="020F0502020204030204" pitchFamily="34" charset="0"/>
                          <a:ea typeface="Cambria"/>
                        </a:rPr>
                        <a:t>Gider türü</a:t>
                      </a:r>
                      <a:endParaRPr lang="tr-TR" sz="1800" dirty="0">
                        <a:effectLst/>
                        <a:latin typeface="Calibri" panose="020F0502020204030204" pitchFamily="34" charset="0"/>
                        <a:ea typeface="Times New Roman"/>
                      </a:endParaRPr>
                    </a:p>
                  </a:txBody>
                  <a:tcPr marL="68580" marR="68580" marT="0" marB="0">
                    <a:lnL w="12700" cap="flat" cmpd="sng" algn="ctr">
                      <a:solidFill>
                        <a:srgbClr val="439BB3"/>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tc>
                  <a:txBody>
                    <a:bodyPr/>
                    <a:lstStyle/>
                    <a:p>
                      <a:pPr algn="ctr">
                        <a:spcAft>
                          <a:spcPts val="0"/>
                        </a:spcAft>
                      </a:pPr>
                      <a:r>
                        <a:rPr lang="tr-TR" sz="1800" baseline="0" dirty="0" smtClean="0">
                          <a:effectLst/>
                          <a:latin typeface="Calibri" panose="020F0502020204030204" pitchFamily="34" charset="0"/>
                          <a:ea typeface="Times New Roman"/>
                        </a:rPr>
                        <a:t>Destek üst limiti</a:t>
                      </a:r>
                      <a:endParaRPr lang="tr-TR" sz="1800" dirty="0">
                        <a:effectLst/>
                        <a:latin typeface="Calibri" panose="020F0502020204030204" pitchFamily="34" charset="0"/>
                        <a:ea typeface="Times New Roman"/>
                      </a:endParaRPr>
                    </a:p>
                  </a:txBody>
                  <a:tcPr marL="68580" marR="68580" marT="0" marB="0">
                    <a:lnL w="12700" cap="flat" cmpd="sng" algn="ctr">
                      <a:solidFill>
                        <a:schemeClr val="bg1"/>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solidFill>
                      <a:srgbClr val="4BACC6"/>
                    </a:solidFill>
                  </a:tcPr>
                </a:tc>
                <a:extLst>
                  <a:ext uri="{0D108BD9-81ED-4DB2-BD59-A6C34878D82A}">
                    <a16:rowId xmlns:a16="http://schemas.microsoft.com/office/drawing/2014/main" val="10000"/>
                  </a:ext>
                </a:extLst>
              </a:tr>
              <a:tr h="427967">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Personel</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20</a:t>
                      </a:r>
                      <a:r>
                        <a:rPr lang="sv-SE" sz="1800" b="0" strike="noStrike" kern="1200" dirty="0" smtClean="0">
                          <a:solidFill>
                            <a:srgbClr val="FF0000"/>
                          </a:solidFill>
                          <a:latin typeface="Calibri" panose="020F0502020204030204" pitchFamily="34" charset="0"/>
                          <a:ea typeface="+mn-ea"/>
                          <a:cs typeface="+mn-cs"/>
                        </a:rPr>
                        <a:t>0.000 TL</a:t>
                      </a:r>
                      <a:r>
                        <a:rPr lang="sv-SE" sz="1800" strike="noStrike" kern="1200" dirty="0" smtClean="0">
                          <a:solidFill>
                            <a:srgbClr val="154E5F"/>
                          </a:solidFill>
                          <a:latin typeface="Calibri" pitchFamily="34" charset="0"/>
                          <a:ea typeface="ヒラギノ角ゴ Pro W3" pitchFamily="1" charset="-128"/>
                          <a:cs typeface="+mn-cs"/>
                        </a:rPr>
                        <a:t>’ye kadar geri ödemesiz</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1"/>
                  </a:ext>
                </a:extLst>
              </a:tr>
              <a:tr h="427967">
                <a:tc>
                  <a:txBody>
                    <a:bodyPr/>
                    <a:lstStyle/>
                    <a:p>
                      <a:pPr algn="l" rtl="0" fontAlgn="base">
                        <a:spcBef>
                          <a:spcPct val="0"/>
                        </a:spcBef>
                        <a:spcAft>
                          <a:spcPct val="0"/>
                        </a:spcAft>
                        <a:buClr>
                          <a:srgbClr val="52AADF"/>
                        </a:buClr>
                        <a:buSzPct val="125000"/>
                      </a:pPr>
                      <a:r>
                        <a:rPr lang="tr-TR" sz="1800" b="1" kern="1200" dirty="0">
                          <a:solidFill>
                            <a:srgbClr val="52AADF">
                              <a:lumMod val="50000"/>
                            </a:srgbClr>
                          </a:solidFill>
                          <a:latin typeface="Calibri" pitchFamily="34" charset="0"/>
                          <a:ea typeface="ヒラギノ角ゴ Pro W3" pitchFamily="1" charset="-128"/>
                          <a:cs typeface="+mn-cs"/>
                        </a:rPr>
                        <a:t>Makine – </a:t>
                      </a:r>
                      <a:r>
                        <a:rPr lang="tr-TR" sz="1800" b="1" kern="1200" dirty="0" smtClean="0">
                          <a:solidFill>
                            <a:srgbClr val="52AADF">
                              <a:lumMod val="50000"/>
                            </a:srgbClr>
                          </a:solidFill>
                          <a:latin typeface="Calibri" pitchFamily="34" charset="0"/>
                          <a:ea typeface="ヒラギノ角ゴ Pro W3" pitchFamily="1" charset="-128"/>
                          <a:cs typeface="+mn-cs"/>
                        </a:rPr>
                        <a:t>Teçhizat</a:t>
                      </a:r>
                      <a:endParaRPr lang="tr-TR" sz="1800" b="1" strike="sngStrike"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1.500</a:t>
                      </a:r>
                      <a:r>
                        <a:rPr lang="sv-SE" sz="1800" b="0" strike="noStrike" kern="1200" dirty="0" smtClean="0">
                          <a:solidFill>
                            <a:srgbClr val="FF0000"/>
                          </a:solidFill>
                          <a:latin typeface="Calibri" panose="020F0502020204030204" pitchFamily="34" charset="0"/>
                          <a:ea typeface="+mn-ea"/>
                          <a:cs typeface="+mn-cs"/>
                        </a:rPr>
                        <a:t>.000</a:t>
                      </a:r>
                      <a:r>
                        <a:rPr lang="sv-SE" sz="1800" b="0" strike="noStrike" kern="1200" dirty="0" smtClean="0">
                          <a:solidFill>
                            <a:srgbClr val="7030A0"/>
                          </a:solidFill>
                          <a:latin typeface="Calibri" panose="020F0502020204030204" pitchFamily="34" charset="0"/>
                          <a:ea typeface="+mn-ea"/>
                          <a:cs typeface="+mn-cs"/>
                        </a:rPr>
                        <a:t> </a:t>
                      </a:r>
                      <a:r>
                        <a:rPr lang="sv-SE" sz="1800" b="0" strike="noStrike" kern="1200" dirty="0" smtClean="0">
                          <a:solidFill>
                            <a:srgbClr val="FF0000"/>
                          </a:solidFill>
                          <a:latin typeface="Calibri" panose="020F0502020204030204" pitchFamily="34" charset="0"/>
                          <a:ea typeface="+mn-ea"/>
                          <a:cs typeface="+mn-cs"/>
                        </a:rPr>
                        <a:t>TL</a:t>
                      </a:r>
                      <a:r>
                        <a:rPr lang="sv-SE" sz="1800" strike="noStrike" kern="1200" dirty="0" smtClean="0">
                          <a:solidFill>
                            <a:srgbClr val="154E5F"/>
                          </a:solidFill>
                          <a:latin typeface="Calibri" pitchFamily="34" charset="0"/>
                          <a:ea typeface="ヒラギノ角ゴ Pro W3" pitchFamily="1" charset="-128"/>
                          <a:cs typeface="+mn-cs"/>
                        </a:rPr>
                        <a:t>’ye</a:t>
                      </a:r>
                      <a:r>
                        <a:rPr lang="sv-SE" sz="1800" b="0" strike="noStrike" kern="1200" dirty="0" smtClean="0">
                          <a:solidFill>
                            <a:srgbClr val="FF0000"/>
                          </a:solidFill>
                          <a:latin typeface="Calibri" panose="020F0502020204030204" pitchFamily="34" charset="0"/>
                          <a:ea typeface="+mn-ea"/>
                          <a:cs typeface="+mn-cs"/>
                        </a:rPr>
                        <a:t> </a:t>
                      </a:r>
                      <a:r>
                        <a:rPr lang="sv-SE" sz="1800" strike="noStrike" kern="1200" dirty="0" smtClean="0">
                          <a:solidFill>
                            <a:srgbClr val="154E5F"/>
                          </a:solidFill>
                          <a:latin typeface="Calibri" pitchFamily="34" charset="0"/>
                          <a:ea typeface="ヒラギノ角ゴ Pro W3" pitchFamily="1" charset="-128"/>
                          <a:cs typeface="+mn-cs"/>
                        </a:rPr>
                        <a:t>kadar geri ödemeli</a:t>
                      </a:r>
                      <a:endParaRPr lang="tr-TR" sz="1800" strike="noStrike"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2"/>
                  </a:ext>
                </a:extLst>
              </a:tr>
              <a:tr h="388683">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Yazılım</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3</a:t>
                      </a:r>
                      <a:r>
                        <a:rPr lang="sv-SE" sz="1800" b="0" strike="noStrike" kern="1200" dirty="0" smtClean="0">
                          <a:solidFill>
                            <a:srgbClr val="FF0000"/>
                          </a:solidFill>
                          <a:latin typeface="Calibri" panose="020F0502020204030204" pitchFamily="34" charset="0"/>
                          <a:ea typeface="+mn-ea"/>
                          <a:cs typeface="+mn-cs"/>
                        </a:rPr>
                        <a:t>00.000 TL</a:t>
                      </a:r>
                      <a:r>
                        <a:rPr lang="sv-SE" sz="1800" strike="noStrike" kern="1200" dirty="0" smtClean="0">
                          <a:solidFill>
                            <a:srgbClr val="154E5F"/>
                          </a:solidFill>
                          <a:latin typeface="Calibri" pitchFamily="34" charset="0"/>
                          <a:ea typeface="ヒラギノ角ゴ Pro W3" pitchFamily="1" charset="-128"/>
                          <a:cs typeface="+mn-cs"/>
                        </a:rPr>
                        <a:t>’ye </a:t>
                      </a:r>
                      <a:r>
                        <a:rPr lang="sv-SE" sz="1800" b="0" strike="noStrike" kern="1200" dirty="0" smtClean="0">
                          <a:solidFill>
                            <a:srgbClr val="154E5F"/>
                          </a:solidFill>
                          <a:latin typeface="Calibri" panose="020F0502020204030204" pitchFamily="34" charset="0"/>
                          <a:ea typeface="+mn-ea"/>
                          <a:cs typeface="+mn-cs"/>
                        </a:rPr>
                        <a:t>kadar geri ödemeli </a:t>
                      </a:r>
                      <a:r>
                        <a:rPr lang="tr-TR" sz="1800" b="0" strike="noStrike" kern="1200" dirty="0" smtClean="0">
                          <a:solidFill>
                            <a:srgbClr val="FF0000"/>
                          </a:solidFill>
                          <a:latin typeface="Calibri" panose="020F0502020204030204" pitchFamily="34" charset="0"/>
                          <a:ea typeface="+mn-ea"/>
                          <a:cs typeface="+mn-cs"/>
                        </a:rPr>
                        <a:t>*</a:t>
                      </a:r>
                      <a:endParaRPr lang="tr-TR" sz="1800" b="0" strike="noStrike" kern="1200" dirty="0">
                        <a:solidFill>
                          <a:srgbClr val="FF0000"/>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3"/>
                  </a:ext>
                </a:extLst>
              </a:tr>
              <a:tr h="213984">
                <a:tc>
                  <a:txBody>
                    <a:bodyPr/>
                    <a:lstStyle/>
                    <a:p>
                      <a:pPr algn="l" rtl="0" fontAlgn="base">
                        <a:spcBef>
                          <a:spcPct val="0"/>
                        </a:spcBef>
                        <a:spcAft>
                          <a:spcPct val="0"/>
                        </a:spcAft>
                        <a:buClr>
                          <a:srgbClr val="52AADF"/>
                        </a:buClr>
                        <a:buSzPct val="125000"/>
                      </a:pPr>
                      <a:r>
                        <a:rPr lang="tr-TR" sz="1800" b="1" kern="1200" dirty="0" smtClean="0">
                          <a:solidFill>
                            <a:srgbClr val="52AADF">
                              <a:lumMod val="50000"/>
                            </a:srgbClr>
                          </a:solidFill>
                          <a:latin typeface="Calibri" pitchFamily="34" charset="0"/>
                          <a:ea typeface="ヒラギノ角ゴ Pro W3" pitchFamily="1" charset="-128"/>
                          <a:cs typeface="+mn-cs"/>
                        </a:rPr>
                        <a:t>Hizmet Alımı</a:t>
                      </a:r>
                      <a:endParaRPr lang="tr-TR" sz="1800" b="1" kern="1200" dirty="0">
                        <a:solidFill>
                          <a:srgbClr val="52AADF">
                            <a:lumMod val="50000"/>
                          </a:srgbClr>
                        </a:solidFill>
                        <a:latin typeface="Calibri" pitchFamily="34" charset="0"/>
                        <a:ea typeface="ヒラギノ角ゴ Pro W3" pitchFamily="1" charset="-128"/>
                        <a:cs typeface="+mn-cs"/>
                      </a:endParaRPr>
                    </a:p>
                  </a:txBody>
                  <a:tcPr marL="68580" marR="68580" marT="0" marB="0">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rowSpan="5">
                  <a:txBody>
                    <a:bodyPr/>
                    <a:lstStyle/>
                    <a:p>
                      <a:pPr marL="0" indent="0" algn="l" defTabSz="914400" rtl="0" eaLnBrk="1" latinLnBrk="0" hangingPunct="1">
                        <a:buClr>
                          <a:srgbClr val="52AADF"/>
                        </a:buClr>
                        <a:buSzPct val="99000"/>
                        <a:buFont typeface="Arial" panose="020B0604020202020204" pitchFamily="34" charset="0"/>
                        <a:buNone/>
                      </a:pPr>
                      <a:r>
                        <a:rPr lang="tr-TR" sz="1800" b="0" strike="noStrike" kern="1200" dirty="0" smtClean="0">
                          <a:solidFill>
                            <a:srgbClr val="FF0000"/>
                          </a:solidFill>
                          <a:latin typeface="Calibri" panose="020F0502020204030204" pitchFamily="34" charset="0"/>
                          <a:ea typeface="+mn-ea"/>
                          <a:cs typeface="+mn-cs"/>
                        </a:rPr>
                        <a:t>2</a:t>
                      </a:r>
                      <a:r>
                        <a:rPr lang="sv-SE" sz="1800" b="0" strike="noStrike" kern="1200" dirty="0" smtClean="0">
                          <a:solidFill>
                            <a:srgbClr val="FF0000"/>
                          </a:solidFill>
                          <a:latin typeface="Calibri" panose="020F0502020204030204" pitchFamily="34" charset="0"/>
                          <a:ea typeface="+mn-ea"/>
                          <a:cs typeface="+mn-cs"/>
                        </a:rPr>
                        <a:t>00.000 TL</a:t>
                      </a:r>
                      <a:r>
                        <a:rPr lang="sv-SE" sz="1800" b="0" strike="noStrike" kern="1200" dirty="0" smtClean="0">
                          <a:solidFill>
                            <a:srgbClr val="154E5F"/>
                          </a:solidFill>
                          <a:latin typeface="Calibri" panose="020F0502020204030204" pitchFamily="34" charset="0"/>
                          <a:ea typeface="+mn-ea"/>
                          <a:cs typeface="+mn-cs"/>
                        </a:rPr>
                        <a:t>’ye kadar geri ödemeli</a:t>
                      </a:r>
                      <a:endParaRPr lang="tr-TR" sz="1800" b="0" strike="noStrike" kern="1200" dirty="0">
                        <a:solidFill>
                          <a:srgbClr val="154E5F"/>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4"/>
                  </a:ext>
                </a:extLst>
              </a:tr>
              <a:tr h="213984">
                <a:tc>
                  <a:txBody>
                    <a:bodyPr/>
                    <a:lstStyle/>
                    <a:p>
                      <a:pPr marL="207963" marR="0" lvl="0" indent="0" algn="l" defTabSz="914400" rtl="0" eaLnBrk="1" fontAlgn="base" latinLnBrk="0" hangingPunct="1">
                        <a:lnSpc>
                          <a:spcPct val="100000"/>
                        </a:lnSpc>
                        <a:spcBef>
                          <a:spcPct val="0"/>
                        </a:spcBef>
                        <a:spcAft>
                          <a:spcPct val="0"/>
                        </a:spcAft>
                        <a:buClr>
                          <a:srgbClr val="52AADF"/>
                        </a:buClr>
                        <a:buSzPct val="125000"/>
                        <a:buFontTx/>
                        <a:buNone/>
                        <a:tabLst/>
                        <a:defRPr/>
                      </a:pPr>
                      <a:r>
                        <a:rPr lang="tr-TR" sz="1800" kern="1200" dirty="0" smtClean="0">
                          <a:solidFill>
                            <a:srgbClr val="154E5F"/>
                          </a:solidFill>
                          <a:latin typeface="Calibri" pitchFamily="34" charset="0"/>
                          <a:ea typeface="ヒラギノ角ゴ Pro W3" pitchFamily="1" charset="-128"/>
                          <a:cs typeface="+mn-cs"/>
                        </a:rPr>
                        <a:t>Eğitim</a:t>
                      </a:r>
                    </a:p>
                  </a:txBody>
                  <a:tcPr marL="68580" marR="68580" marT="0" marB="0"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val="10007"/>
                  </a:ext>
                </a:extLst>
              </a:tr>
              <a:tr h="182880">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Danışmanlık</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5"/>
                  </a:ext>
                </a:extLst>
              </a:tr>
              <a:tr h="182880">
                <a:tc>
                  <a:txBody>
                    <a:bodyPr/>
                    <a:lstStyle/>
                    <a:p>
                      <a:pPr marL="176213" marR="0" indent="0" algn="l" defTabSz="914400" rtl="0" eaLnBrk="1" fontAlgn="base" latinLnBrk="0" hangingPunct="1">
                        <a:lnSpc>
                          <a:spcPct val="100000"/>
                        </a:lnSpc>
                        <a:spcBef>
                          <a:spcPct val="0"/>
                        </a:spcBef>
                        <a:spcAft>
                          <a:spcPct val="0"/>
                        </a:spcAft>
                        <a:buClr>
                          <a:srgbClr val="52AADF"/>
                        </a:buClr>
                        <a:buSzPct val="125000"/>
                        <a:buFont typeface="Arial" panose="020B0604020202020204" pitchFamily="34" charset="0"/>
                        <a:buNone/>
                        <a:tabLst/>
                        <a:defRPr/>
                      </a:pPr>
                      <a:r>
                        <a:rPr lang="tr-TR" sz="1800" kern="1200" dirty="0" smtClean="0">
                          <a:solidFill>
                            <a:srgbClr val="154E5F"/>
                          </a:solidFill>
                          <a:latin typeface="Calibri" pitchFamily="34" charset="0"/>
                          <a:ea typeface="ヒラギノ角ゴ Pro W3" pitchFamily="1" charset="-128"/>
                          <a:cs typeface="+mn-cs"/>
                        </a:rPr>
                        <a:t>Belgelendirme, test ve analiz</a:t>
                      </a:r>
                      <a:endParaRPr lang="tr-TR" sz="1800" kern="1200" dirty="0">
                        <a:solidFill>
                          <a:srgbClr val="154E5F"/>
                        </a:solidFill>
                        <a:latin typeface="Calibri" pitchFamily="34" charset="0"/>
                        <a:ea typeface="ヒラギノ角ゴ Pro W3" pitchFamily="1" charset="-128"/>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endParaRPr lang="tr-TR"/>
                    </a:p>
                  </a:txBody>
                  <a:tcPr/>
                </a:tc>
                <a:extLst>
                  <a:ext uri="{0D108BD9-81ED-4DB2-BD59-A6C34878D82A}">
                    <a16:rowId xmlns:a16="http://schemas.microsoft.com/office/drawing/2014/main" val="10008"/>
                  </a:ext>
                </a:extLst>
              </a:tr>
              <a:tr h="696914">
                <a:tc>
                  <a:txBody>
                    <a:bodyPr/>
                    <a:lstStyle/>
                    <a:p>
                      <a:pPr marL="176213" indent="0" algn="l" rtl="0" fontAlgn="base">
                        <a:spcBef>
                          <a:spcPct val="0"/>
                        </a:spcBef>
                        <a:spcAft>
                          <a:spcPct val="0"/>
                        </a:spcAft>
                        <a:buClr>
                          <a:srgbClr val="52AADF"/>
                        </a:buClr>
                        <a:buSzPct val="125000"/>
                        <a:buFont typeface="Arial" panose="020B0604020202020204" pitchFamily="34" charset="0"/>
                        <a:buNone/>
                      </a:pPr>
                      <a:r>
                        <a:rPr lang="tr-TR" sz="1800" kern="1200" dirty="0" smtClean="0">
                          <a:solidFill>
                            <a:srgbClr val="154E5F"/>
                          </a:solidFill>
                          <a:latin typeface="Calibri" pitchFamily="34" charset="0"/>
                          <a:ea typeface="ヒラギノ角ゴ Pro W3" pitchFamily="1" charset="-128"/>
                          <a:cs typeface="+mn-cs"/>
                        </a:rPr>
                        <a:t>Proje hazırlama danışmanlığı </a:t>
                      </a: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tc vMerge="1">
                  <a:txBody>
                    <a:bodyPr/>
                    <a:lstStyle/>
                    <a:p>
                      <a:pPr marL="117475" indent="-117475" algn="l" defTabSz="914400" rtl="0" eaLnBrk="1" latinLnBrk="0" hangingPunct="1">
                        <a:buClr>
                          <a:srgbClr val="52AADF"/>
                        </a:buClr>
                        <a:buSzPct val="99000"/>
                        <a:buFont typeface="Arial" panose="020B0604020202020204" pitchFamily="34" charset="0"/>
                        <a:buChar char="•"/>
                      </a:pPr>
                      <a:endParaRPr lang="tr-TR" sz="2000" b="0" kern="1200" dirty="0">
                        <a:solidFill>
                          <a:schemeClr val="accent1">
                            <a:lumMod val="50000"/>
                          </a:schemeClr>
                        </a:solidFill>
                        <a:latin typeface="Calibri" panose="020F0502020204030204" pitchFamily="34" charset="0"/>
                        <a:ea typeface="+mn-ea"/>
                        <a:cs typeface="+mn-cs"/>
                      </a:endParaRPr>
                    </a:p>
                  </a:txBody>
                  <a:tcPr anchor="ctr">
                    <a:lnL w="12700" cap="flat" cmpd="sng" algn="ctr">
                      <a:solidFill>
                        <a:srgbClr val="439BB3"/>
                      </a:solidFill>
                      <a:prstDash val="solid"/>
                      <a:round/>
                      <a:headEnd type="none" w="med" len="med"/>
                      <a:tailEnd type="none" w="med" len="med"/>
                    </a:lnL>
                    <a:lnR w="12700" cap="flat" cmpd="sng" algn="ctr">
                      <a:solidFill>
                        <a:srgbClr val="439BB3"/>
                      </a:solidFill>
                      <a:prstDash val="solid"/>
                      <a:round/>
                      <a:headEnd type="none" w="med" len="med"/>
                      <a:tailEnd type="none" w="med" len="med"/>
                    </a:lnR>
                    <a:lnT w="12700" cap="flat" cmpd="sng" algn="ctr">
                      <a:solidFill>
                        <a:srgbClr val="439BB3"/>
                      </a:solidFill>
                      <a:prstDash val="solid"/>
                      <a:round/>
                      <a:headEnd type="none" w="med" len="med"/>
                      <a:tailEnd type="none" w="med" len="med"/>
                    </a:lnT>
                    <a:lnB w="12700" cap="flat" cmpd="sng" algn="ctr">
                      <a:solidFill>
                        <a:srgbClr val="439BB3"/>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7071482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o 6"/>
          <p:cNvGraphicFramePr>
            <a:graphicFrameLocks noGrp="1"/>
          </p:cNvGraphicFramePr>
          <p:nvPr>
            <p:extLst>
              <p:ext uri="{D42A27DB-BD31-4B8C-83A1-F6EECF244321}">
                <p14:modId xmlns:p14="http://schemas.microsoft.com/office/powerpoint/2010/main" val="746620067"/>
              </p:ext>
            </p:extLst>
          </p:nvPr>
        </p:nvGraphicFramePr>
        <p:xfrm>
          <a:off x="467546" y="679999"/>
          <a:ext cx="8208909" cy="5293963"/>
        </p:xfrm>
        <a:graphic>
          <a:graphicData uri="http://schemas.openxmlformats.org/drawingml/2006/table">
            <a:tbl>
              <a:tblPr firstRow="1" firstCol="1" bandRow="1"/>
              <a:tblGrid>
                <a:gridCol w="2252000">
                  <a:extLst>
                    <a:ext uri="{9D8B030D-6E8A-4147-A177-3AD203B41FA5}">
                      <a16:colId xmlns:a16="http://schemas.microsoft.com/office/drawing/2014/main" val="20000"/>
                    </a:ext>
                  </a:extLst>
                </a:gridCol>
                <a:gridCol w="3414326">
                  <a:extLst>
                    <a:ext uri="{9D8B030D-6E8A-4147-A177-3AD203B41FA5}">
                      <a16:colId xmlns:a16="http://schemas.microsoft.com/office/drawing/2014/main" val="20001"/>
                    </a:ext>
                  </a:extLst>
                </a:gridCol>
                <a:gridCol w="2542583">
                  <a:extLst>
                    <a:ext uri="{9D8B030D-6E8A-4147-A177-3AD203B41FA5}">
                      <a16:colId xmlns:a16="http://schemas.microsoft.com/office/drawing/2014/main" val="20002"/>
                    </a:ext>
                  </a:extLst>
                </a:gridCol>
              </a:tblGrid>
              <a:tr h="341366">
                <a:tc gridSpan="2">
                  <a:txBody>
                    <a:bodyPr/>
                    <a:lstStyle/>
                    <a:p>
                      <a:pPr>
                        <a:spcAft>
                          <a:spcPts val="0"/>
                        </a:spcAft>
                      </a:pPr>
                      <a:r>
                        <a:rPr lang="tr-TR" sz="2200" b="1" dirty="0">
                          <a:solidFill>
                            <a:srgbClr val="FFFFFF"/>
                          </a:solidFill>
                          <a:effectLst/>
                          <a:latin typeface="Calibri" panose="020F0502020204030204" pitchFamily="34" charset="0"/>
                          <a:ea typeface="Cambria"/>
                        </a:rPr>
                        <a:t>Desteklenecek </a:t>
                      </a:r>
                      <a:r>
                        <a:rPr lang="tr-TR" sz="2200" b="1" dirty="0" smtClean="0">
                          <a:solidFill>
                            <a:srgbClr val="FFFFFF"/>
                          </a:solidFill>
                          <a:effectLst/>
                          <a:latin typeface="Calibri" panose="020F0502020204030204" pitchFamily="34" charset="0"/>
                          <a:ea typeface="Cambria"/>
                        </a:rPr>
                        <a:t>Giderlerle İlgili Diğer</a:t>
                      </a:r>
                      <a:r>
                        <a:rPr lang="tr-TR" sz="2200" b="1" baseline="0" dirty="0" smtClean="0">
                          <a:solidFill>
                            <a:srgbClr val="FFFFFF"/>
                          </a:solidFill>
                          <a:effectLst/>
                          <a:latin typeface="Calibri" panose="020F0502020204030204" pitchFamily="34" charset="0"/>
                          <a:ea typeface="Cambria"/>
                        </a:rPr>
                        <a:t> Hususlar</a:t>
                      </a:r>
                      <a:r>
                        <a:rPr lang="tr-TR" sz="2200" b="1" dirty="0" smtClean="0">
                          <a:solidFill>
                            <a:srgbClr val="FFFFFF"/>
                          </a:solidFill>
                          <a:effectLst/>
                          <a:latin typeface="Calibri" panose="020F0502020204030204" pitchFamily="34" charset="0"/>
                          <a:ea typeface="Cambria"/>
                        </a:rPr>
                        <a:t> </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a:effectLst/>
                          <a:latin typeface="Times New Roman"/>
                          <a:ea typeface="Cambria"/>
                        </a:rPr>
                        <a:t> </a:t>
                      </a:r>
                      <a:endParaRPr lang="tr-TR" sz="220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55166">
                <a:tc gridSpan="3">
                  <a:txBody>
                    <a:bodyPr/>
                    <a:lstStyle/>
                    <a:p>
                      <a:pPr algn="just">
                        <a:spcAft>
                          <a:spcPts val="0"/>
                        </a:spcAft>
                      </a:pPr>
                      <a:endParaRPr lang="tr-TR" sz="10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727601">
                <a:tc>
                  <a:txBody>
                    <a:bodyPr/>
                    <a:lstStyle/>
                    <a:p>
                      <a:pPr algn="l">
                        <a:spcAft>
                          <a:spcPts val="0"/>
                        </a:spcAft>
                      </a:pPr>
                      <a:r>
                        <a:rPr lang="tr-TR" sz="2200" b="1" dirty="0" smtClean="0">
                          <a:solidFill>
                            <a:schemeClr val="bg1"/>
                          </a:solidFill>
                          <a:effectLst/>
                          <a:latin typeface="Calibri" panose="020F0502020204030204" pitchFamily="34" charset="0"/>
                          <a:ea typeface="Times New Roman"/>
                        </a:rPr>
                        <a:t>Makine – teçhizat giderleri özel şartı</a:t>
                      </a:r>
                      <a:endParaRPr lang="tr-TR" sz="2200" b="1" dirty="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defRPr/>
                      </a:pPr>
                      <a:r>
                        <a:rPr lang="tr-TR" sz="1400" kern="1200" dirty="0" smtClean="0">
                          <a:solidFill>
                            <a:srgbClr val="154E5F"/>
                          </a:solidFill>
                          <a:latin typeface="Calibri" panose="020F0502020204030204" pitchFamily="34" charset="0"/>
                          <a:ea typeface="+mn-ea"/>
                          <a:cs typeface="+mn-cs"/>
                        </a:rPr>
                        <a:t> </a:t>
                      </a:r>
                      <a:r>
                        <a:rPr lang="tr-TR" sz="1600" kern="1200" dirty="0" smtClean="0">
                          <a:solidFill>
                            <a:srgbClr val="154E5F"/>
                          </a:solidFill>
                          <a:latin typeface="Calibri" panose="020F0502020204030204" pitchFamily="34" charset="0"/>
                          <a:ea typeface="+mn-ea"/>
                          <a:cs typeface="+mn-cs"/>
                        </a:rPr>
                        <a:t>Destek kapsamında satın alınacak makine-</a:t>
                      </a:r>
                      <a:r>
                        <a:rPr lang="tr-TR" sz="1600" kern="1200" dirty="0" err="1" smtClean="0">
                          <a:solidFill>
                            <a:srgbClr val="154E5F"/>
                          </a:solidFill>
                          <a:latin typeface="Calibri" panose="020F0502020204030204" pitchFamily="34" charset="0"/>
                          <a:ea typeface="+mn-ea"/>
                          <a:cs typeface="+mn-cs"/>
                        </a:rPr>
                        <a:t>teçhizatların</a:t>
                      </a:r>
                      <a:r>
                        <a:rPr lang="tr-TR" sz="1600" kern="1200" dirty="0" smtClean="0">
                          <a:solidFill>
                            <a:srgbClr val="154E5F"/>
                          </a:solidFill>
                          <a:latin typeface="Calibri" panose="020F0502020204030204" pitchFamily="34" charset="0"/>
                          <a:ea typeface="+mn-ea"/>
                          <a:cs typeface="+mn-cs"/>
                        </a:rPr>
                        <a:t> yeni olması şartı aranır.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tr-TR"/>
                    </a:p>
                  </a:txBody>
                  <a:tcPr/>
                </a:tc>
                <a:extLst>
                  <a:ext uri="{0D108BD9-81ED-4DB2-BD59-A6C34878D82A}">
                    <a16:rowId xmlns:a16="http://schemas.microsoft.com/office/drawing/2014/main" val="10002"/>
                  </a:ext>
                </a:extLst>
              </a:tr>
              <a:tr h="138194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kern="1200" dirty="0" smtClean="0">
                          <a:solidFill>
                            <a:schemeClr val="bg1"/>
                          </a:solidFill>
                          <a:effectLst/>
                          <a:latin typeface="Calibri" panose="020F0502020204030204" pitchFamily="34" charset="0"/>
                          <a:ea typeface="Cambria"/>
                          <a:cs typeface="+mn-cs"/>
                        </a:rPr>
                        <a:t>Yazılım giderleri özel şartı</a:t>
                      </a:r>
                    </a:p>
                  </a:txBody>
                  <a:tcPr marL="68580" marR="68580" marT="0" marB="0">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r>
                        <a:rPr lang="tr-TR" sz="1600" kern="1200" dirty="0" smtClean="0">
                          <a:solidFill>
                            <a:srgbClr val="154E5F"/>
                          </a:solidFill>
                          <a:latin typeface="Calibri" panose="020F0502020204030204" pitchFamily="34" charset="0"/>
                          <a:ea typeface="+mn-ea"/>
                          <a:cs typeface="+mn-cs"/>
                        </a:rPr>
                        <a:t>Bu giderlere;</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600" kern="1200" dirty="0" smtClean="0">
                          <a:solidFill>
                            <a:srgbClr val="154E5F"/>
                          </a:solidFill>
                          <a:latin typeface="Calibri" panose="020F0502020204030204" pitchFamily="34" charset="0"/>
                          <a:ea typeface="+mn-ea"/>
                          <a:cs typeface="+mn-cs"/>
                        </a:rPr>
                        <a:t>Lisans veya Buluttan Kullanım Giderleri (Proje süresi içindeki zaman sınırlı lisanslama ve buluttan erişimle kullanım dahildir) </a:t>
                      </a:r>
                    </a:p>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600" kern="1200" dirty="0" smtClean="0">
                          <a:solidFill>
                            <a:srgbClr val="154E5F"/>
                          </a:solidFill>
                          <a:latin typeface="Calibri" panose="020F0502020204030204" pitchFamily="34" charset="0"/>
                          <a:ea typeface="+mn-ea"/>
                          <a:cs typeface="+mn-cs"/>
                        </a:rPr>
                        <a:t>Yazılıma ilişkin eğitim ve danışmanlık giderleri </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r>
                        <a:rPr lang="tr-TR" sz="1600" kern="1200" dirty="0" smtClean="0">
                          <a:solidFill>
                            <a:srgbClr val="154E5F"/>
                          </a:solidFill>
                          <a:latin typeface="Calibri" panose="020F0502020204030204" pitchFamily="34" charset="0"/>
                          <a:ea typeface="+mn-ea"/>
                          <a:cs typeface="+mn-cs"/>
                        </a:rPr>
                        <a:t>dahildir.</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endParaRPr lang="tr-TR" sz="1600" kern="1200" dirty="0" smtClean="0">
                        <a:solidFill>
                          <a:srgbClr val="154E5F"/>
                        </a:solidFill>
                        <a:latin typeface="Calibri" panose="020F0502020204030204" pitchFamily="34" charset="0"/>
                        <a:ea typeface="+mn-ea"/>
                        <a:cs typeface="+mn-cs"/>
                      </a:endParaRP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3"/>
                  </a:ext>
                </a:extLst>
              </a:tr>
              <a:tr h="26067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dirty="0" smtClean="0">
                          <a:solidFill>
                            <a:schemeClr val="bg1"/>
                          </a:solidFill>
                          <a:effectLst/>
                          <a:latin typeface="Calibri" panose="020F0502020204030204" pitchFamily="34" charset="0"/>
                          <a:ea typeface="Cambria"/>
                        </a:rPr>
                        <a:t>Proje hazırlama danışmanlığı gideri özel şartları</a:t>
                      </a:r>
                      <a:endParaRPr lang="tr-TR" sz="2200" b="1" dirty="0" smtClean="0">
                        <a:solidFill>
                          <a:schemeClr val="bg1"/>
                        </a:solidFill>
                        <a:effectLst/>
                        <a:latin typeface="Calibri" panose="020F0502020204030204" pitchFamily="34" charset="0"/>
                        <a:ea typeface="Times New Roman"/>
                      </a:endParaRPr>
                    </a:p>
                    <a:p>
                      <a:pPr algn="l">
                        <a:spcAft>
                          <a:spcPts val="0"/>
                        </a:spcAft>
                      </a:pPr>
                      <a:endParaRPr lang="tr-TR" sz="2200" b="1" dirty="0">
                        <a:solidFill>
                          <a:schemeClr val="bg1"/>
                        </a:solidFill>
                        <a:effectLst/>
                        <a:latin typeface="Calibri" panose="020F0502020204030204" pitchFamily="34" charset="0"/>
                        <a:ea typeface="Times New Roman"/>
                      </a:endParaRPr>
                    </a:p>
                  </a:txBody>
                  <a:tcPr marL="68580" marR="68580" marT="0" marB="0">
                    <a:lnL w="12700" cap="flat" cmpd="sng" algn="ctr">
                      <a:solidFill>
                        <a:srgbClr val="4BACC6"/>
                      </a:solidFill>
                      <a:prstDash val="solid"/>
                      <a:round/>
                      <a:headEnd type="none" w="med" len="med"/>
                      <a:tailEnd type="none" w="med" len="med"/>
                    </a:lnL>
                    <a:lnR w="12700" cap="flat" cmpd="sng" algn="ctr">
                      <a:solidFill>
                        <a:srgbClr val="4BACC6"/>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176213" marR="0" lvl="0" indent="-176213"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600" kern="1200" dirty="0" smtClean="0">
                          <a:solidFill>
                            <a:srgbClr val="154E5F"/>
                          </a:solidFill>
                          <a:latin typeface="Calibri" panose="020F0502020204030204" pitchFamily="34" charset="0"/>
                          <a:ea typeface="+mn-ea"/>
                          <a:cs typeface="+mn-cs"/>
                        </a:rPr>
                        <a:t>Proje Başvuru Formunda işletme tarafından talep edilmiş ve Kurul tarafından uygun bulunmuş olmak kaydıyla, Proje Başvuru Formu hazırlama konusunda işletmelerin doktora ve üstü düzeydeki öğretim elemanlarından veya KOBİ Danışmanı (Seviye 6) Ulusal Meslek Standardı kapsamında Mesleki Yeterlilik Belgesine sahip KOBİ Danışmanlarından veya 5.2.2019 tarih ve 30677 sayılı Resmi Gazetede yayımlanan KOBİ Rehberliği ve Teknik Danışmanlık Hizmetleri Hakkında Yönetmeliğe göre yetkilendirilen rehber ve teknik danışmanlardan aldıkları danışmanlık hizmeti için destek verilir. Bu konudaki desteğin üst limiti 10.000 TL’dir.</a:t>
                      </a:r>
                    </a:p>
                  </a:txBody>
                  <a:tcPr marL="68580" marR="68580" marT="0" marB="0">
                    <a:lnL w="12700" cap="flat" cmpd="sng" algn="ctr">
                      <a:solidFill>
                        <a:srgbClr val="4BACC6"/>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5"/>
                  </a:ext>
                </a:extLst>
              </a:tr>
            </a:tbl>
          </a:graphicData>
        </a:graphic>
      </p:graphicFrame>
      <p:grpSp>
        <p:nvGrpSpPr>
          <p:cNvPr id="17" name="Grup 16"/>
          <p:cNvGrpSpPr/>
          <p:nvPr/>
        </p:nvGrpSpPr>
        <p:grpSpPr>
          <a:xfrm>
            <a:off x="271736" y="341442"/>
            <a:ext cx="8332712" cy="338554"/>
            <a:chOff x="271736" y="514606"/>
            <a:chExt cx="8332712" cy="338554"/>
          </a:xfrm>
        </p:grpSpPr>
        <p:sp>
          <p:nvSpPr>
            <p:cNvPr id="18" name="3 Metin kutusu"/>
            <p:cNvSpPr txBox="1"/>
            <p:nvPr/>
          </p:nvSpPr>
          <p:spPr>
            <a:xfrm>
              <a:off x="271736" y="514606"/>
              <a:ext cx="7632848" cy="338554"/>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endParaRPr lang="tr-TR" sz="1600" b="1" dirty="0">
                <a:solidFill>
                  <a:srgbClr val="00BAD9"/>
                </a:solidFill>
              </a:endParaRP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31</a:t>
            </a:fld>
            <a:endParaRPr lang="en-CA" dirty="0">
              <a:latin typeface="Calibri" panose="020F0502020204030204" pitchFamily="34" charset="0"/>
            </a:endParaRPr>
          </a:p>
        </p:txBody>
      </p:sp>
    </p:spTree>
    <p:extLst>
      <p:ext uri="{BB962C8B-B14F-4D97-AF65-F5344CB8AC3E}">
        <p14:creationId xmlns:p14="http://schemas.microsoft.com/office/powerpoint/2010/main" val="7799590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up 16"/>
          <p:cNvGrpSpPr/>
          <p:nvPr/>
        </p:nvGrpSpPr>
        <p:grpSpPr>
          <a:xfrm>
            <a:off x="271736" y="383253"/>
            <a:ext cx="8332712" cy="584775"/>
            <a:chOff x="271736" y="514606"/>
            <a:chExt cx="8332712" cy="584775"/>
          </a:xfrm>
        </p:grpSpPr>
        <p:sp>
          <p:nvSpPr>
            <p:cNvPr id="18"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a:solidFill>
                    <a:schemeClr val="accent1">
                      <a:lumMod val="60000"/>
                      <a:lumOff val="40000"/>
                    </a:schemeClr>
                  </a:solidFill>
                </a:rPr>
                <a:t>|</a:t>
              </a:r>
              <a:r>
                <a:rPr lang="tr-TR" sz="1600" b="1" dirty="0">
                  <a:solidFill>
                    <a:schemeClr val="bg2">
                      <a:lumMod val="9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BAD9"/>
                </a:solidFill>
              </a:endParaRPr>
            </a:p>
          </p:txBody>
        </p:sp>
        <p:cxnSp>
          <p:nvCxnSpPr>
            <p:cNvPr id="19" name="Düz Bağlayıcı 18"/>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8"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32</a:t>
            </a:fld>
            <a:endParaRPr lang="en-CA" dirty="0">
              <a:latin typeface="Calibri" panose="020F0502020204030204" pitchFamily="34" charset="0"/>
            </a:endParaRPr>
          </a:p>
        </p:txBody>
      </p:sp>
      <p:graphicFrame>
        <p:nvGraphicFramePr>
          <p:cNvPr id="9" name="Tablo 8"/>
          <p:cNvGraphicFramePr>
            <a:graphicFrameLocks noGrp="1"/>
          </p:cNvGraphicFramePr>
          <p:nvPr>
            <p:extLst>
              <p:ext uri="{D42A27DB-BD31-4B8C-83A1-F6EECF244321}">
                <p14:modId xmlns:p14="http://schemas.microsoft.com/office/powerpoint/2010/main" val="3363165113"/>
              </p:ext>
            </p:extLst>
          </p:nvPr>
        </p:nvGraphicFramePr>
        <p:xfrm>
          <a:off x="395538" y="1184052"/>
          <a:ext cx="8136902" cy="4217814"/>
        </p:xfrm>
        <a:graphic>
          <a:graphicData uri="http://schemas.openxmlformats.org/drawingml/2006/table">
            <a:tbl>
              <a:tblPr firstRow="1" firstCol="1" bandRow="1"/>
              <a:tblGrid>
                <a:gridCol w="2232246">
                  <a:extLst>
                    <a:ext uri="{9D8B030D-6E8A-4147-A177-3AD203B41FA5}">
                      <a16:colId xmlns:a16="http://schemas.microsoft.com/office/drawing/2014/main" val="20000"/>
                    </a:ext>
                  </a:extLst>
                </a:gridCol>
                <a:gridCol w="3384376">
                  <a:extLst>
                    <a:ext uri="{9D8B030D-6E8A-4147-A177-3AD203B41FA5}">
                      <a16:colId xmlns:a16="http://schemas.microsoft.com/office/drawing/2014/main" val="20001"/>
                    </a:ext>
                  </a:extLst>
                </a:gridCol>
                <a:gridCol w="2520280">
                  <a:extLst>
                    <a:ext uri="{9D8B030D-6E8A-4147-A177-3AD203B41FA5}">
                      <a16:colId xmlns:a16="http://schemas.microsoft.com/office/drawing/2014/main" val="20002"/>
                    </a:ext>
                  </a:extLst>
                </a:gridCol>
              </a:tblGrid>
              <a:tr h="297423">
                <a:tc gridSpan="2">
                  <a:txBody>
                    <a:bodyPr/>
                    <a:lstStyle/>
                    <a:p>
                      <a:pPr>
                        <a:spcAft>
                          <a:spcPts val="0"/>
                        </a:spcAft>
                      </a:pPr>
                      <a:r>
                        <a:rPr lang="tr-TR" sz="2200" b="1" dirty="0" smtClean="0">
                          <a:solidFill>
                            <a:srgbClr val="FFFFFF"/>
                          </a:solidFill>
                          <a:effectLst/>
                          <a:latin typeface="Calibri" panose="020F0502020204030204" pitchFamily="34" charset="0"/>
                          <a:ea typeface="Cambria"/>
                          <a:cs typeface="Calibri" panose="020F0502020204030204" pitchFamily="34" charset="0"/>
                        </a:rPr>
                        <a:t>Desteklenecek Giderlerle İlgili Diğer</a:t>
                      </a:r>
                      <a:r>
                        <a:rPr lang="tr-TR" sz="2200" b="1" baseline="0" dirty="0" smtClean="0">
                          <a:solidFill>
                            <a:srgbClr val="FFFFFF"/>
                          </a:solidFill>
                          <a:effectLst/>
                          <a:latin typeface="Calibri" panose="020F0502020204030204" pitchFamily="34" charset="0"/>
                          <a:ea typeface="Cambria"/>
                          <a:cs typeface="Calibri" panose="020F0502020204030204" pitchFamily="34" charset="0"/>
                        </a:rPr>
                        <a:t> Hususlar</a:t>
                      </a:r>
                      <a:r>
                        <a:rPr lang="tr-TR" sz="2200" b="1" dirty="0" smtClean="0">
                          <a:solidFill>
                            <a:srgbClr val="FFFFFF"/>
                          </a:solidFill>
                          <a:effectLst/>
                          <a:latin typeface="Calibri" panose="020F0502020204030204" pitchFamily="34" charset="0"/>
                          <a:ea typeface="Cambria"/>
                          <a:cs typeface="Calibri" panose="020F0502020204030204" pitchFamily="34" charset="0"/>
                        </a:rPr>
                        <a:t> </a:t>
                      </a:r>
                      <a:endParaRPr lang="tr-TR" sz="22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1800">
                          <a:effectLst/>
                          <a:latin typeface="Calibri" panose="020F0502020204030204" pitchFamily="34" charset="0"/>
                          <a:ea typeface="Cambria"/>
                          <a:cs typeface="Calibri" panose="020F0502020204030204" pitchFamily="34" charset="0"/>
                        </a:rPr>
                        <a:t> </a:t>
                      </a:r>
                      <a:endParaRPr lang="tr-TR" sz="180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83927">
                <a:tc gridSpan="3">
                  <a:txBody>
                    <a:bodyPr/>
                    <a:lstStyle/>
                    <a:p>
                      <a:pPr algn="just">
                        <a:spcAft>
                          <a:spcPts val="0"/>
                        </a:spcAft>
                      </a:pPr>
                      <a:endParaRPr lang="tr-TR" sz="1800" dirty="0">
                        <a:effectLst/>
                        <a:latin typeface="Calibri" panose="020F0502020204030204" pitchFamily="34" charset="0"/>
                        <a:ea typeface="Times New Roman"/>
                        <a:cs typeface="Calibri" panose="020F0502020204030204" pitchFamily="34" charset="0"/>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989727">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200" b="1" kern="1200" dirty="0" smtClean="0">
                          <a:solidFill>
                            <a:srgbClr val="FFFFFF"/>
                          </a:solidFill>
                          <a:effectLst/>
                          <a:latin typeface="Calibri" panose="020F0502020204030204" pitchFamily="34" charset="0"/>
                          <a:ea typeface="Cambria"/>
                          <a:cs typeface="+mn-cs"/>
                        </a:rPr>
                        <a:t>Diğer hususlar</a:t>
                      </a:r>
                    </a:p>
                    <a:p>
                      <a:pPr algn="l">
                        <a:spcAft>
                          <a:spcPts val="0"/>
                        </a:spcAft>
                      </a:pPr>
                      <a:endParaRPr lang="tr-TR" sz="18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lgn="just">
                        <a:buClr>
                          <a:srgbClr val="52AADF"/>
                        </a:buClr>
                        <a:buSzPct val="125000"/>
                        <a:buFont typeface="Arial" panose="020B0604020202020204" pitchFamily="34" charset="0"/>
                        <a:buChar char="•"/>
                        <a:tabLst>
                          <a:tab pos="85725" algn="l"/>
                        </a:tabLst>
                      </a:pPr>
                      <a:r>
                        <a:rPr lang="tr-TR" sz="1800" kern="1200" dirty="0" smtClean="0">
                          <a:solidFill>
                            <a:schemeClr val="accent1">
                              <a:lumMod val="50000"/>
                            </a:schemeClr>
                          </a:solidFill>
                          <a:latin typeface="Calibri" panose="020F0502020204030204" pitchFamily="34" charset="0"/>
                          <a:ea typeface="+mn-ea"/>
                          <a:cs typeface="+mn-cs"/>
                        </a:rPr>
                        <a:t> Giderler, Kurulun uygun bulması halinde, </a:t>
                      </a:r>
                      <a:r>
                        <a:rPr lang="tr-TR" sz="1800" kern="1200" dirty="0" smtClean="0">
                          <a:solidFill>
                            <a:srgbClr val="FF0000"/>
                          </a:solidFill>
                          <a:latin typeface="Calibri" panose="020F0502020204030204" pitchFamily="34" charset="0"/>
                          <a:ea typeface="+mn-ea"/>
                          <a:cs typeface="+mn-cs"/>
                        </a:rPr>
                        <a:t>Kurulun uygun gördüğü tutarlar</a:t>
                      </a:r>
                      <a:r>
                        <a:rPr lang="tr-TR" sz="1800" kern="1200" dirty="0" smtClean="0">
                          <a:solidFill>
                            <a:schemeClr val="accent1">
                              <a:lumMod val="50000"/>
                            </a:schemeClr>
                          </a:solidFill>
                          <a:latin typeface="Calibri" panose="020F0502020204030204" pitchFamily="34" charset="0"/>
                          <a:ea typeface="+mn-ea"/>
                          <a:cs typeface="+mn-cs"/>
                        </a:rPr>
                        <a:t> üzerinden destek oranı uygulanarak </a:t>
                      </a:r>
                      <a:r>
                        <a:rPr lang="tr-TR" sz="1800" kern="1200" dirty="0" smtClean="0">
                          <a:solidFill>
                            <a:srgbClr val="FF0000"/>
                          </a:solidFill>
                          <a:latin typeface="Calibri" panose="020F0502020204030204" pitchFamily="34" charset="0"/>
                          <a:ea typeface="+mn-ea"/>
                          <a:cs typeface="+mn-cs"/>
                        </a:rPr>
                        <a:t>KDV hariç </a:t>
                      </a:r>
                      <a:r>
                        <a:rPr lang="tr-TR" sz="1800" kern="1200" dirty="0" smtClean="0">
                          <a:solidFill>
                            <a:schemeClr val="accent1">
                              <a:lumMod val="50000"/>
                            </a:schemeClr>
                          </a:solidFill>
                          <a:latin typeface="Calibri" panose="020F0502020204030204" pitchFamily="34" charset="0"/>
                          <a:ea typeface="+mn-ea"/>
                          <a:cs typeface="+mn-cs"/>
                        </a:rPr>
                        <a:t>olarak desteklenir.</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4"/>
                  </a:ext>
                </a:extLst>
              </a:tr>
              <a:tr h="1246887">
                <a:tc v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tr-TR" sz="1500" dirty="0" smtClean="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lang="tr-TR" sz="1800" kern="1200" dirty="0" smtClean="0">
                          <a:solidFill>
                            <a:schemeClr val="accent1">
                              <a:lumMod val="50000"/>
                            </a:schemeClr>
                          </a:solidFill>
                          <a:latin typeface="Calibri" panose="020F0502020204030204" pitchFamily="34" charset="0"/>
                          <a:ea typeface="+mn-ea"/>
                          <a:cs typeface="+mn-cs"/>
                        </a:rPr>
                        <a:t> </a:t>
                      </a:r>
                      <a:r>
                        <a:rPr lang="tr-TR" sz="1800" kern="1200" dirty="0" smtClean="0">
                          <a:solidFill>
                            <a:srgbClr val="154E5F"/>
                          </a:solidFill>
                          <a:latin typeface="Calibri" panose="020F0502020204030204" pitchFamily="34" charset="0"/>
                          <a:ea typeface="+mn-ea"/>
                          <a:cs typeface="+mn-cs"/>
                        </a:rPr>
                        <a:t>Gayrimenkul alım, bina inşaat, tefrişat, taşıt aracı alım ve kiralama, proje </a:t>
                      </a:r>
                      <a:r>
                        <a:rPr lang="tr-TR" sz="1800" kern="1200" dirty="0" smtClean="0">
                          <a:solidFill>
                            <a:schemeClr val="accent1">
                              <a:lumMod val="50000"/>
                            </a:schemeClr>
                          </a:solidFill>
                          <a:latin typeface="Calibri" panose="020F0502020204030204" pitchFamily="34" charset="0"/>
                          <a:ea typeface="+mn-ea"/>
                          <a:cs typeface="+mn-cs"/>
                        </a:rPr>
                        <a:t>ile ilişkilendirilmemiş personel giderleri ve diğer maliyetler ile vergi, stopaj, resim ve harçlar, sosyal güvenlik primleri desteklen</a:t>
                      </a:r>
                      <a:r>
                        <a:rPr lang="tr-TR" sz="1800" kern="1200" dirty="0" smtClean="0">
                          <a:solidFill>
                            <a:srgbClr val="FF0000"/>
                          </a:solidFill>
                          <a:latin typeface="Calibri" panose="020F0502020204030204" pitchFamily="34" charset="0"/>
                          <a:ea typeface="+mn-ea"/>
                          <a:cs typeface="+mn-cs"/>
                        </a:rPr>
                        <a:t>mez.</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782061237"/>
                  </a:ext>
                </a:extLst>
              </a:tr>
              <a:tr h="337632">
                <a:tc vMerge="1">
                  <a:txBody>
                    <a:bodyPr/>
                    <a:lstStyle/>
                    <a:p>
                      <a:pPr algn="l">
                        <a:spcAft>
                          <a:spcPts val="0"/>
                        </a:spcAft>
                      </a:pPr>
                      <a:endParaRPr lang="tr-TR" sz="1500" dirty="0">
                        <a:solidFill>
                          <a:schemeClr val="bg1"/>
                        </a:solidFill>
                        <a:effectLst/>
                        <a:latin typeface="Calibri" panose="020F0502020204030204" pitchFamily="34" charset="0"/>
                        <a:ea typeface="Times New Roman"/>
                        <a:cs typeface="Calibri" panose="020F0502020204030204" pitchFamily="34" charset="0"/>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Char char="•"/>
                        <a:tabLst>
                          <a:tab pos="85725" algn="l"/>
                        </a:tabLst>
                        <a:defRPr/>
                      </a:pPr>
                      <a:r>
                        <a:rPr kumimoji="0" lang="tr-TR" sz="1800" b="0" i="0" u="none" strike="noStrike" kern="1200" cap="none" spc="0" normalizeH="0" baseline="0" noProof="0" dirty="0" smtClean="0">
                          <a:ln>
                            <a:noFill/>
                          </a:ln>
                          <a:solidFill>
                            <a:srgbClr val="FFFF00"/>
                          </a:solidFill>
                          <a:effectLst/>
                          <a:uLnTx/>
                          <a:uFillTx/>
                          <a:latin typeface="Calibri" panose="020F0502020204030204" pitchFamily="34" charset="0"/>
                          <a:ea typeface="+mn-ea"/>
                          <a:cs typeface="+mn-cs"/>
                        </a:rPr>
                        <a:t> </a:t>
                      </a:r>
                      <a:r>
                        <a:rPr lang="tr-TR" sz="1800" kern="1200" noProof="0" dirty="0" smtClean="0">
                          <a:solidFill>
                            <a:schemeClr val="accent1">
                              <a:lumMod val="50000"/>
                            </a:schemeClr>
                          </a:solidFill>
                          <a:latin typeface="Calibri" panose="020F0502020204030204" pitchFamily="34" charset="0"/>
                          <a:ea typeface="+mn-ea"/>
                          <a:cs typeface="+mn-cs"/>
                        </a:rPr>
                        <a:t>Proje başlangıç tarihinden (Desteklemeye ilişkin ilk kurul kararının evrak kaydına alındığı tarih) önce yapılan harcamalar desteklenmez </a:t>
                      </a:r>
                      <a:r>
                        <a:rPr kumimoji="0" lang="tr-TR" sz="1800" b="0" i="0" u="none" strike="noStrike" kern="1200" cap="none" spc="0" normalizeH="0" baseline="0" noProof="0" dirty="0" smtClean="0">
                          <a:ln>
                            <a:noFill/>
                          </a:ln>
                          <a:solidFill>
                            <a:srgbClr val="52AADF">
                              <a:lumMod val="50000"/>
                            </a:srgbClr>
                          </a:solidFill>
                          <a:effectLst/>
                          <a:uLnTx/>
                          <a:uFillTx/>
                          <a:latin typeface="Calibri" panose="020F0502020204030204" pitchFamily="34" charset="0"/>
                          <a:ea typeface="+mn-ea"/>
                          <a:cs typeface="+mn-cs"/>
                        </a:rPr>
                        <a:t>(Proje hazırlama danışmanlığı gideri bu kapsamda değerlendirilmez.)</a:t>
                      </a:r>
                    </a:p>
                    <a:p>
                      <a:pPr marL="0" marR="0" lvl="0" indent="0" algn="just" defTabSz="914400" rtl="0" eaLnBrk="1" fontAlgn="auto" latinLnBrk="0" hangingPunct="1">
                        <a:lnSpc>
                          <a:spcPct val="100000"/>
                        </a:lnSpc>
                        <a:spcBef>
                          <a:spcPts val="0"/>
                        </a:spcBef>
                        <a:spcAft>
                          <a:spcPts val="0"/>
                        </a:spcAft>
                        <a:buClr>
                          <a:srgbClr val="52AADF"/>
                        </a:buClr>
                        <a:buSzPct val="125000"/>
                        <a:buFont typeface="Arial" panose="020B0604020202020204" pitchFamily="34" charset="0"/>
                        <a:buNone/>
                        <a:tabLst>
                          <a:tab pos="85725" algn="l"/>
                        </a:tabLst>
                        <a:defRPr/>
                      </a:pPr>
                      <a:endParaRPr lang="tr-TR" sz="1800" kern="1200" dirty="0" smtClean="0">
                        <a:solidFill>
                          <a:schemeClr val="accent1">
                            <a:lumMod val="50000"/>
                          </a:schemeClr>
                        </a:solidFill>
                        <a:latin typeface="Calibri" panose="020F0502020204030204" pitchFamily="34" charset="0"/>
                        <a:ea typeface="+mn-ea"/>
                        <a:cs typeface="+mn-cs"/>
                      </a:endParaRP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0574525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Beşgen 14"/>
          <p:cNvSpPr/>
          <p:nvPr/>
        </p:nvSpPr>
        <p:spPr>
          <a:xfrm>
            <a:off x="323528" y="1832124"/>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r>
              <a:rPr lang="tr-TR" b="1" dirty="0">
                <a:solidFill>
                  <a:schemeClr val="bg1"/>
                </a:solidFill>
                <a:latin typeface="Calibri" panose="020F0502020204030204" pitchFamily="34" charset="0"/>
              </a:rPr>
              <a:t>KOBİ Bilgi Sistemi üzerinden Başvuru Formu doldurulur</a:t>
            </a:r>
          </a:p>
        </p:txBody>
      </p:sp>
      <p:sp>
        <p:nvSpPr>
          <p:cNvPr id="16" name="Beşgen 15"/>
          <p:cNvSpPr/>
          <p:nvPr/>
        </p:nvSpPr>
        <p:spPr>
          <a:xfrm>
            <a:off x="3285153" y="3128268"/>
            <a:ext cx="2510983" cy="1512168"/>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pPr lvl="0" fontAlgn="base">
              <a:spcBef>
                <a:spcPct val="0"/>
              </a:spcBef>
              <a:spcAft>
                <a:spcPct val="0"/>
              </a:spcAft>
            </a:pPr>
            <a:r>
              <a:rPr lang="tr-TR" b="1" dirty="0" smtClean="0">
                <a:solidFill>
                  <a:schemeClr val="bg1"/>
                </a:solidFill>
                <a:latin typeface="Calibri" panose="020F0502020204030204" pitchFamily="34" charset="0"/>
              </a:rPr>
              <a:t>Çağrıda belirtilen belgeler KOBİ Bilgi Sistemine yüklenir</a:t>
            </a:r>
            <a:endParaRPr lang="tr-TR" dirty="0">
              <a:solidFill>
                <a:prstClr val="black"/>
              </a:solidFill>
              <a:latin typeface="Calibri" panose="020F0502020204030204" pitchFamily="34" charset="0"/>
            </a:endParaRPr>
          </a:p>
        </p:txBody>
      </p:sp>
      <p:sp>
        <p:nvSpPr>
          <p:cNvPr id="17" name="Beşgen 16"/>
          <p:cNvSpPr/>
          <p:nvPr/>
        </p:nvSpPr>
        <p:spPr>
          <a:xfrm>
            <a:off x="6186095" y="4208388"/>
            <a:ext cx="2871023" cy="1810951"/>
          </a:xfrm>
          <a:prstGeom prst="homePlate">
            <a:avLst/>
          </a:prstGeom>
          <a:solidFill>
            <a:srgbClr val="4BACC6"/>
          </a:solidFill>
          <a:ln w="6350">
            <a:solidFill>
              <a:schemeClr val="tx1"/>
            </a:solidFill>
          </a:ln>
        </p:spPr>
        <p:style>
          <a:lnRef idx="2">
            <a:schemeClr val="accent6"/>
          </a:lnRef>
          <a:fillRef idx="1">
            <a:schemeClr val="lt1"/>
          </a:fillRef>
          <a:effectRef idx="0">
            <a:schemeClr val="accent6"/>
          </a:effectRef>
          <a:fontRef idx="minor">
            <a:schemeClr val="dk1"/>
          </a:fontRef>
        </p:style>
        <p:txBody>
          <a:bodyPr rtlCol="0" anchor="ctr" anchorCtr="0"/>
          <a:lstStyle/>
          <a:p>
            <a:r>
              <a:rPr lang="tr-TR" b="1" dirty="0">
                <a:solidFill>
                  <a:schemeClr val="bg1"/>
                </a:solidFill>
                <a:latin typeface="Calibri" panose="020F0502020204030204" pitchFamily="34" charset="0"/>
              </a:rPr>
              <a:t>Çağrıda ilan edilen son başvuru tarih / saatine kadar KOBİ Bilgi Sistemi üzerinden başvuru </a:t>
            </a:r>
            <a:r>
              <a:rPr lang="tr-TR" b="1" dirty="0" smtClean="0">
                <a:solidFill>
                  <a:schemeClr val="bg1"/>
                </a:solidFill>
                <a:latin typeface="Calibri" panose="020F0502020204030204" pitchFamily="34" charset="0"/>
              </a:rPr>
              <a:t>onaylanır</a:t>
            </a:r>
            <a:endParaRPr lang="tr-TR" b="1" dirty="0">
              <a:solidFill>
                <a:schemeClr val="bg1"/>
              </a:solidFill>
              <a:latin typeface="Calibri" panose="020F0502020204030204" pitchFamily="34" charset="0"/>
            </a:endParaRPr>
          </a:p>
        </p:txBody>
      </p:sp>
      <p:cxnSp>
        <p:nvCxnSpPr>
          <p:cNvPr id="18" name="Dirsek Bağlayıcısı 17"/>
          <p:cNvCxnSpPr>
            <a:stCxn id="15" idx="3"/>
            <a:endCxn id="16" idx="1"/>
          </p:cNvCxnSpPr>
          <p:nvPr/>
        </p:nvCxnSpPr>
        <p:spPr>
          <a:xfrm>
            <a:off x="2834511" y="2588208"/>
            <a:ext cx="450642" cy="1296144"/>
          </a:xfrm>
          <a:prstGeom prst="bentConnector3">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Dirsek Bağlayıcısı 18"/>
          <p:cNvCxnSpPr>
            <a:stCxn id="16" idx="3"/>
            <a:endCxn id="17" idx="1"/>
          </p:cNvCxnSpPr>
          <p:nvPr/>
        </p:nvCxnSpPr>
        <p:spPr>
          <a:xfrm>
            <a:off x="5796136" y="3884352"/>
            <a:ext cx="389959" cy="1229512"/>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20" name="Grup 19"/>
          <p:cNvGrpSpPr/>
          <p:nvPr/>
        </p:nvGrpSpPr>
        <p:grpSpPr>
          <a:xfrm>
            <a:off x="4211960" y="1544092"/>
            <a:ext cx="1872210" cy="936099"/>
            <a:chOff x="4211960" y="2420888"/>
            <a:chExt cx="1872210" cy="936099"/>
          </a:xfrm>
          <a:solidFill>
            <a:schemeClr val="tx2">
              <a:lumMod val="75000"/>
            </a:schemeClr>
          </a:solidFill>
        </p:grpSpPr>
        <p:sp>
          <p:nvSpPr>
            <p:cNvPr id="21" name="Yuvarlatılmış Dikdörtgen 20">
              <a:hlinkClick r:id="rId2" action="ppaction://hlinksldjump"/>
            </p:cNvPr>
            <p:cNvSpPr/>
            <p:nvPr/>
          </p:nvSpPr>
          <p:spPr>
            <a:xfrm>
              <a:off x="4211960" y="2420888"/>
              <a:ext cx="1872210" cy="936099"/>
            </a:xfrm>
            <a:prstGeom prst="roundRect">
              <a:avLst/>
            </a:prstGeom>
            <a:grpFill/>
            <a:scene3d>
              <a:camera prst="orthographicFront"/>
              <a:lightRig rig="flat" dir="t"/>
            </a:scene3d>
          </p:spPr>
          <p:style>
            <a:lnRef idx="3">
              <a:schemeClr val="lt1"/>
            </a:lnRef>
            <a:fillRef idx="1">
              <a:schemeClr val="accent1"/>
            </a:fillRef>
            <a:effectRef idx="1">
              <a:schemeClr val="accent1"/>
            </a:effectRef>
            <a:fontRef idx="minor">
              <a:schemeClr val="lt1"/>
            </a:fontRef>
          </p:style>
        </p:sp>
        <p:sp>
          <p:nvSpPr>
            <p:cNvPr id="22" name="Metin kutusu 21"/>
            <p:cNvSpPr txBox="1"/>
            <p:nvPr/>
          </p:nvSpPr>
          <p:spPr>
            <a:xfrm>
              <a:off x="4499992" y="2679303"/>
              <a:ext cx="1296144" cy="461665"/>
            </a:xfrm>
            <a:prstGeom prst="rect">
              <a:avLst/>
            </a:prstGeom>
            <a:grpFill/>
          </p:spPr>
          <p:txBody>
            <a:bodyPr wrap="square" rtlCol="0">
              <a:spAutoFit/>
            </a:bodyPr>
            <a:lstStyle/>
            <a:p>
              <a:r>
                <a:rPr lang="tr-TR" sz="2400" b="1" dirty="0">
                  <a:solidFill>
                    <a:schemeClr val="bg1"/>
                  </a:solidFill>
                </a:rPr>
                <a:t>İŞLETME</a:t>
              </a:r>
            </a:p>
          </p:txBody>
        </p:sp>
      </p:grpSp>
      <p:grpSp>
        <p:nvGrpSpPr>
          <p:cNvPr id="23" name="Grup 22"/>
          <p:cNvGrpSpPr/>
          <p:nvPr/>
        </p:nvGrpSpPr>
        <p:grpSpPr>
          <a:xfrm>
            <a:off x="271736" y="383253"/>
            <a:ext cx="8332712" cy="830997"/>
            <a:chOff x="271736" y="556417"/>
            <a:chExt cx="8332712" cy="830997"/>
          </a:xfrm>
        </p:grpSpPr>
        <p:sp>
          <p:nvSpPr>
            <p:cNvPr id="24" name="3 Metin kutusu"/>
            <p:cNvSpPr txBox="1"/>
            <p:nvPr/>
          </p:nvSpPr>
          <p:spPr>
            <a:xfrm>
              <a:off x="293611" y="556417"/>
              <a:ext cx="7632848" cy="830997"/>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70C0"/>
                </a:solidFill>
              </a:endParaRPr>
            </a:p>
            <a:p>
              <a:endParaRPr lang="tr-TR" sz="1600" b="1" dirty="0">
                <a:solidFill>
                  <a:srgbClr val="00BAD9"/>
                </a:solidFill>
              </a:endParaRPr>
            </a:p>
          </p:txBody>
        </p:sp>
        <p:cxnSp>
          <p:nvCxnSpPr>
            <p:cNvPr id="25" name="Düz Bağlayıcı 24"/>
            <p:cNvCxnSpPr/>
            <p:nvPr/>
          </p:nvCxnSpPr>
          <p:spPr>
            <a:xfrm>
              <a:off x="271736" y="864917"/>
              <a:ext cx="8332712"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6" name="Metin kutusu 25"/>
          <p:cNvSpPr txBox="1"/>
          <p:nvPr/>
        </p:nvSpPr>
        <p:spPr>
          <a:xfrm>
            <a:off x="107504" y="4712444"/>
            <a:ext cx="5688632" cy="1569660"/>
          </a:xfrm>
          <a:prstGeom prst="rect">
            <a:avLst/>
          </a:prstGeom>
          <a:noFill/>
        </p:spPr>
        <p:txBody>
          <a:bodyPr wrap="square" rtlCol="0">
            <a:spAutoFit/>
          </a:bodyPr>
          <a:lstStyle/>
          <a:p>
            <a:r>
              <a:rPr lang="tr-TR" sz="1600" i="1" dirty="0" smtClean="0">
                <a:solidFill>
                  <a:srgbClr val="FF0000"/>
                </a:solidFill>
              </a:rPr>
              <a:t>* </a:t>
            </a:r>
            <a:r>
              <a:rPr lang="tr-TR" sz="1600" i="1" dirty="0" smtClean="0">
                <a:solidFill>
                  <a:srgbClr val="154E5F"/>
                </a:solidFill>
              </a:rPr>
              <a:t>Başvuru formu ve ekleri KOBİ Bilgi Sistemine </a:t>
            </a:r>
            <a:r>
              <a:rPr lang="tr-TR" sz="1600" i="1" dirty="0">
                <a:solidFill>
                  <a:srgbClr val="154E5F"/>
                </a:solidFill>
              </a:rPr>
              <a:t>Başvuru </a:t>
            </a:r>
            <a:r>
              <a:rPr lang="tr-TR" sz="1600" i="1" dirty="0" smtClean="0">
                <a:solidFill>
                  <a:srgbClr val="154E5F"/>
                </a:solidFill>
              </a:rPr>
              <a:t>aşamasında yüklenecektir. Proje </a:t>
            </a:r>
            <a:r>
              <a:rPr lang="tr-TR" sz="1600" i="1" dirty="0">
                <a:solidFill>
                  <a:srgbClr val="154E5F"/>
                </a:solidFill>
              </a:rPr>
              <a:t>çıktısı teslim edilmeyecektir.</a:t>
            </a:r>
          </a:p>
          <a:p>
            <a:r>
              <a:rPr lang="tr-TR" sz="1600" i="1" dirty="0" smtClean="0">
                <a:solidFill>
                  <a:srgbClr val="FF0000"/>
                </a:solidFill>
              </a:rPr>
              <a:t>*</a:t>
            </a:r>
            <a:r>
              <a:rPr lang="tr-TR" sz="1600" i="1" dirty="0" smtClean="0">
                <a:solidFill>
                  <a:srgbClr val="7030A0"/>
                </a:solidFill>
              </a:rPr>
              <a:t> </a:t>
            </a:r>
            <a:r>
              <a:rPr lang="tr-TR" sz="1600" i="1" dirty="0">
                <a:solidFill>
                  <a:srgbClr val="154E5F"/>
                </a:solidFill>
              </a:rPr>
              <a:t>Proje teklif çağrısında ilan edilen son başvuru tarihine kadar başvurusunu KOBİ Bilgi Sistemi üzerinden onaylamayan işletmelerin projeleri değerlendirmeye alınmaz.</a:t>
            </a:r>
          </a:p>
          <a:p>
            <a:r>
              <a:rPr lang="tr-TR" sz="1600" i="1" dirty="0" smtClean="0"/>
              <a:t>  </a:t>
            </a:r>
            <a:endParaRPr lang="tr-TR" sz="1600" i="1" dirty="0"/>
          </a:p>
        </p:txBody>
      </p:sp>
      <p:pic>
        <p:nvPicPr>
          <p:cNvPr id="27" name="Picture 3"/>
          <p:cNvPicPr>
            <a:picLocks noChangeAspect="1" noChangeArrowheads="1"/>
          </p:cNvPicPr>
          <p:nvPr/>
        </p:nvPicPr>
        <p:blipFill>
          <a:blip r:embed="rId3" cstate="print"/>
          <a:srcRect/>
          <a:stretch>
            <a:fillRect/>
          </a:stretch>
        </p:blipFill>
        <p:spPr bwMode="auto">
          <a:xfrm>
            <a:off x="8172400" y="176024"/>
            <a:ext cx="720080" cy="507913"/>
          </a:xfrm>
          <a:prstGeom prst="rect">
            <a:avLst/>
          </a:prstGeom>
          <a:noFill/>
          <a:ln w="9525">
            <a:noFill/>
            <a:miter lim="800000"/>
            <a:headEnd/>
            <a:tailEnd/>
          </a:ln>
        </p:spPr>
      </p:pic>
      <p:sp>
        <p:nvSpPr>
          <p:cNvPr id="28" name="Köşeli Çift Ayraç 27"/>
          <p:cNvSpPr/>
          <p:nvPr/>
        </p:nvSpPr>
        <p:spPr>
          <a:xfrm>
            <a:off x="316836" y="77417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29" name="Tablo 28"/>
          <p:cNvGraphicFramePr>
            <a:graphicFrameLocks noGrp="1"/>
          </p:cNvGraphicFramePr>
          <p:nvPr>
            <p:extLst/>
          </p:nvPr>
        </p:nvGraphicFramePr>
        <p:xfrm>
          <a:off x="1040599" y="824012"/>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Süreci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33</a:t>
            </a:fld>
            <a:endParaRPr lang="en-CA" dirty="0">
              <a:latin typeface="Calibri" panose="020F0502020204030204" pitchFamily="34" charset="0"/>
            </a:endParaRPr>
          </a:p>
        </p:txBody>
      </p:sp>
    </p:spTree>
    <p:extLst>
      <p:ext uri="{BB962C8B-B14F-4D97-AF65-F5344CB8AC3E}">
        <p14:creationId xmlns:p14="http://schemas.microsoft.com/office/powerpoint/2010/main" val="5064004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grpSp>
        <p:nvGrpSpPr>
          <p:cNvPr id="23" name="Grup 22"/>
          <p:cNvGrpSpPr/>
          <p:nvPr/>
        </p:nvGrpSpPr>
        <p:grpSpPr>
          <a:xfrm>
            <a:off x="271736" y="341442"/>
            <a:ext cx="8332712" cy="584775"/>
            <a:chOff x="271736" y="514606"/>
            <a:chExt cx="8332712" cy="584775"/>
          </a:xfrm>
        </p:grpSpPr>
        <p:sp>
          <p:nvSpPr>
            <p:cNvPr id="24"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a:solidFill>
                    <a:srgbClr val="0070C0"/>
                  </a:solidFill>
                </a:rPr>
                <a:t>2022 –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BAD9"/>
                </a:solidFill>
              </a:endParaRPr>
            </a:p>
          </p:txBody>
        </p:sp>
        <p:cxnSp>
          <p:nvCxnSpPr>
            <p:cNvPr id="25" name="Düz Bağlayıcı 24"/>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graphicFrame>
        <p:nvGraphicFramePr>
          <p:cNvPr id="27" name="Tablo 26"/>
          <p:cNvGraphicFramePr>
            <a:graphicFrameLocks noGrp="1"/>
          </p:cNvGraphicFramePr>
          <p:nvPr>
            <p:extLst>
              <p:ext uri="{D42A27DB-BD31-4B8C-83A1-F6EECF244321}">
                <p14:modId xmlns:p14="http://schemas.microsoft.com/office/powerpoint/2010/main" val="1953912310"/>
              </p:ext>
            </p:extLst>
          </p:nvPr>
        </p:nvGraphicFramePr>
        <p:xfrm>
          <a:off x="467544" y="1386676"/>
          <a:ext cx="8136904" cy="4693920"/>
        </p:xfrm>
        <a:graphic>
          <a:graphicData uri="http://schemas.openxmlformats.org/drawingml/2006/table">
            <a:tbl>
              <a:tblPr firstRow="1" firstCol="1" bandRow="1"/>
              <a:tblGrid>
                <a:gridCol w="8136904">
                  <a:extLst>
                    <a:ext uri="{9D8B030D-6E8A-4147-A177-3AD203B41FA5}">
                      <a16:colId xmlns:a16="http://schemas.microsoft.com/office/drawing/2014/main" val="20000"/>
                    </a:ext>
                  </a:extLst>
                </a:gridCol>
              </a:tblGrid>
              <a:tr h="4693920">
                <a:tc>
                  <a:txBody>
                    <a:bodyPr/>
                    <a:lstStyle/>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accent1">
                              <a:lumMod val="50000"/>
                            </a:schemeClr>
                          </a:solidFill>
                          <a:latin typeface="Calibri" panose="020F0502020204030204" pitchFamily="34" charset="0"/>
                          <a:ea typeface="+mn-ea"/>
                          <a:cs typeface="+mn-cs"/>
                        </a:rPr>
                        <a:t>KOSGEB Veritabanına kayıtlı ve KOBİ Beyannamesi onaylı işletmeler KOBİ Bilgi Sistemine girerek</a:t>
                      </a:r>
                      <a:r>
                        <a:rPr lang="tr-TR" sz="2000" kern="1200" baseline="0" dirty="0" smtClean="0">
                          <a:solidFill>
                            <a:srgbClr val="7030A0"/>
                          </a:solidFill>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 yapabileceklerdir.</a:t>
                      </a:r>
                    </a:p>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accent1">
                              <a:lumMod val="50000"/>
                            </a:schemeClr>
                          </a:solidFill>
                          <a:latin typeface="Calibri" panose="020F0502020204030204" pitchFamily="34" charset="0"/>
                          <a:ea typeface="+mn-ea"/>
                          <a:cs typeface="+mn-cs"/>
                        </a:rPr>
                        <a:t>Başvuru ile ilgili detay bilgiler, başvuru kılavuzu ve proje formatına www.kosgeb.gov.tr adresinden (Destekler</a:t>
                      </a:r>
                      <a:r>
                        <a:rPr lang="tr-TR" sz="2000" kern="1200" baseline="0" dirty="0" smtClean="0">
                          <a:solidFill>
                            <a:schemeClr val="accent1">
                              <a:lumMod val="50000"/>
                            </a:schemeClr>
                          </a:solidFill>
                          <a:latin typeface="Calibri" panose="020F0502020204030204" pitchFamily="34" charset="0"/>
                          <a:ea typeface="+mn-ea"/>
                          <a:cs typeface="+mn-cs"/>
                        </a:rPr>
                        <a:t> / İşletme Geliştirme, Büyüme ve Uluslararasılaşma Destekleri / KOBİGEL Programı Linki)</a:t>
                      </a:r>
                      <a:r>
                        <a:rPr lang="tr-TR" sz="2000" kern="1200" dirty="0" smtClean="0">
                          <a:solidFill>
                            <a:schemeClr val="accent1">
                              <a:lumMod val="50000"/>
                            </a:schemeClr>
                          </a:solidFill>
                          <a:latin typeface="Calibri" panose="020F0502020204030204" pitchFamily="34" charset="0"/>
                          <a:ea typeface="+mn-ea"/>
                          <a:cs typeface="+mn-cs"/>
                        </a:rPr>
                        <a:t> erişilebilecektir. </a:t>
                      </a:r>
                    </a:p>
                    <a:p>
                      <a:pPr marL="180975" lvl="0" indent="-180975" algn="just">
                        <a:lnSpc>
                          <a:spcPct val="150000"/>
                        </a:lnSpc>
                        <a:spcAft>
                          <a:spcPts val="0"/>
                        </a:spcAft>
                        <a:buClr>
                          <a:srgbClr val="4BACC6"/>
                        </a:buClr>
                        <a:buSzPct val="125000"/>
                        <a:buFont typeface="Symbol"/>
                        <a:buChar char=""/>
                        <a:tabLst/>
                      </a:pPr>
                      <a:r>
                        <a:rPr lang="tr-TR" sz="2000" kern="1200" dirty="0" smtClean="0">
                          <a:solidFill>
                            <a:schemeClr val="tx1"/>
                          </a:solidFill>
                          <a:effectLst/>
                          <a:latin typeface="Calibri" panose="020F0502020204030204" pitchFamily="34" charset="0"/>
                          <a:ea typeface="+mn-ea"/>
                          <a:cs typeface="+mn-cs"/>
                        </a:rPr>
                        <a:t> </a:t>
                      </a:r>
                      <a:r>
                        <a:rPr lang="tr-TR" sz="2000" kern="1200" dirty="0" smtClean="0">
                          <a:solidFill>
                            <a:schemeClr val="accent1">
                              <a:lumMod val="50000"/>
                            </a:schemeClr>
                          </a:solidFill>
                          <a:latin typeface="Calibri" panose="020F0502020204030204" pitchFamily="34" charset="0"/>
                          <a:ea typeface="+mn-ea"/>
                          <a:cs typeface="+mn-cs"/>
                        </a:rPr>
                        <a:t>Başvuruda eksik olması halinde </a:t>
                      </a:r>
                      <a:r>
                        <a:rPr lang="tr-TR" sz="2000" kern="1200" dirty="0" smtClean="0">
                          <a:solidFill>
                            <a:srgbClr val="FF0000"/>
                          </a:solidFill>
                          <a:latin typeface="Calibri" panose="020F0502020204030204" pitchFamily="34" charset="0"/>
                          <a:ea typeface="+mn-ea"/>
                          <a:cs typeface="+mn-cs"/>
                        </a:rPr>
                        <a:t>eksiklikler sistem üzerinden bildirilecek </a:t>
                      </a:r>
                      <a:r>
                        <a:rPr lang="tr-TR" sz="2000" kern="1200" dirty="0" smtClean="0">
                          <a:solidFill>
                            <a:schemeClr val="accent1">
                              <a:lumMod val="50000"/>
                            </a:schemeClr>
                          </a:solidFill>
                          <a:latin typeface="Calibri" panose="020F0502020204030204" pitchFamily="34" charset="0"/>
                          <a:ea typeface="+mn-ea"/>
                          <a:cs typeface="+mn-cs"/>
                        </a:rPr>
                        <a:t>ve işletmenin Proje</a:t>
                      </a:r>
                      <a:r>
                        <a:rPr lang="tr-TR" sz="2000" kern="1200" baseline="0" dirty="0" smtClean="0">
                          <a:solidFill>
                            <a:schemeClr val="accent1">
                              <a:lumMod val="50000"/>
                            </a:schemeClr>
                          </a:solidFill>
                          <a:latin typeface="Calibri" panose="020F0502020204030204" pitchFamily="34" charset="0"/>
                          <a:ea typeface="+mn-ea"/>
                          <a:cs typeface="+mn-cs"/>
                        </a:rPr>
                        <a:t> Teklif Çağrısındaki</a:t>
                      </a:r>
                      <a:r>
                        <a:rPr lang="tr-TR" sz="2000" kern="1200" dirty="0" smtClean="0">
                          <a:solidFill>
                            <a:schemeClr val="accent1">
                              <a:lumMod val="50000"/>
                            </a:schemeClr>
                          </a:solidFill>
                          <a:latin typeface="Calibri" panose="020F0502020204030204" pitchFamily="34" charset="0"/>
                          <a:ea typeface="+mn-ea"/>
                          <a:cs typeface="+mn-cs"/>
                        </a:rPr>
                        <a:t> süreç – zaman planında belirtilen süreler dahilinde eksikliklerini gidermesi gerekecektir. Yazılı bildirim yapılmayacak olup, </a:t>
                      </a:r>
                      <a:r>
                        <a:rPr lang="tr-TR" sz="2000" kern="1200" dirty="0" smtClean="0">
                          <a:solidFill>
                            <a:srgbClr val="FF0000"/>
                          </a:solidFill>
                          <a:latin typeface="Calibri" panose="020F0502020204030204" pitchFamily="34" charset="0"/>
                          <a:ea typeface="+mn-ea"/>
                          <a:cs typeface="+mn-cs"/>
                        </a:rPr>
                        <a:t>sistem üzerinden yapılacak bildirimlerin takip yükümlüğü tümüyle başvuru sahibine aittir</a:t>
                      </a:r>
                      <a:r>
                        <a:rPr lang="tr-TR" sz="2000" kern="1200" dirty="0" smtClean="0">
                          <a:solidFill>
                            <a:schemeClr val="accent1">
                              <a:lumMod val="50000"/>
                            </a:schemeClr>
                          </a:solidFill>
                          <a:latin typeface="Calibri" panose="020F0502020204030204" pitchFamily="34" charset="0"/>
                          <a:ea typeface="+mn-ea"/>
                          <a:cs typeface="+mn-cs"/>
                        </a:rPr>
                        <a:t>. </a:t>
                      </a:r>
                    </a:p>
                  </a:txBody>
                  <a:tcPr marL="68580" marR="68580" marT="0" marB="0">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a:noFill/>
                    </a:lnB>
                  </a:tcPr>
                </a:tc>
                <a:extLst>
                  <a:ext uri="{0D108BD9-81ED-4DB2-BD59-A6C34878D82A}">
                    <a16:rowId xmlns:a16="http://schemas.microsoft.com/office/drawing/2014/main" val="10000"/>
                  </a:ext>
                </a:extLst>
              </a:tr>
            </a:tbl>
          </a:graphicData>
        </a:graphic>
      </p:graphicFrame>
      <p:sp>
        <p:nvSpPr>
          <p:cNvPr id="10" name="Köşeli Çift Ayraç 9"/>
          <p:cNvSpPr/>
          <p:nvPr/>
        </p:nvSpPr>
        <p:spPr>
          <a:xfrm>
            <a:off x="316836" y="774176"/>
            <a:ext cx="510749" cy="548172"/>
          </a:xfrm>
          <a:prstGeom prst="chevron">
            <a:avLst>
              <a:gd name="adj" fmla="val 40174"/>
            </a:avLst>
          </a:prstGeom>
          <a:ln w="57150"/>
        </p:spPr>
        <p:style>
          <a:lnRef idx="2">
            <a:schemeClr val="accent1"/>
          </a:lnRef>
          <a:fillRef idx="1">
            <a:schemeClr val="lt1"/>
          </a:fillRef>
          <a:effectRef idx="0">
            <a:schemeClr val="accent1"/>
          </a:effectRef>
          <a:fontRef idx="minor">
            <a:schemeClr val="dk1"/>
          </a:fontRef>
        </p:style>
        <p:txBody>
          <a:bodyPr rtlCol="0" anchor="ctr"/>
          <a:lstStyle/>
          <a:p>
            <a:pPr algn="ctr"/>
            <a:endParaRPr lang="tr-TR">
              <a:noFill/>
            </a:endParaRPr>
          </a:p>
        </p:txBody>
      </p:sp>
      <p:graphicFrame>
        <p:nvGraphicFramePr>
          <p:cNvPr id="11" name="Tablo 10"/>
          <p:cNvGraphicFramePr>
            <a:graphicFrameLocks noGrp="1"/>
          </p:cNvGraphicFramePr>
          <p:nvPr>
            <p:extLst/>
          </p:nvPr>
        </p:nvGraphicFramePr>
        <p:xfrm>
          <a:off x="1040599" y="824012"/>
          <a:ext cx="7992888" cy="456862"/>
        </p:xfrm>
        <a:graphic>
          <a:graphicData uri="http://schemas.openxmlformats.org/drawingml/2006/table">
            <a:tbl>
              <a:tblPr firstRow="1" bandRow="1">
                <a:tableStyleId>{5C22544A-7EE6-4342-B048-85BDC9FD1C3A}</a:tableStyleId>
              </a:tblPr>
              <a:tblGrid>
                <a:gridCol w="7992888">
                  <a:extLst>
                    <a:ext uri="{9D8B030D-6E8A-4147-A177-3AD203B41FA5}">
                      <a16:colId xmlns:a16="http://schemas.microsoft.com/office/drawing/2014/main" val="20000"/>
                    </a:ext>
                  </a:extLst>
                </a:gridCol>
              </a:tblGrid>
              <a:tr h="404520">
                <a:tc>
                  <a:txBody>
                    <a:bodyPr/>
                    <a:lstStyle/>
                    <a:p>
                      <a:pPr fontAlgn="base">
                        <a:spcBef>
                          <a:spcPct val="0"/>
                        </a:spcBef>
                        <a:spcAft>
                          <a:spcPct val="0"/>
                        </a:spcAft>
                        <a:buClr>
                          <a:srgbClr val="52AADF"/>
                        </a:buClr>
                      </a:pPr>
                      <a:r>
                        <a:rPr lang="tr-TR" sz="2400" b="1" dirty="0" smtClean="0">
                          <a:solidFill>
                            <a:srgbClr val="FF0000"/>
                          </a:solidFill>
                          <a:latin typeface="Calibri" pitchFamily="34" charset="0"/>
                          <a:ea typeface="ヒラギノ角ゴ Pro W3" pitchFamily="1" charset="-128"/>
                        </a:rPr>
                        <a:t>KOBİGEL Proje Başvuru Yeri</a:t>
                      </a:r>
                      <a:endParaRPr lang="tr-TR" sz="2400" dirty="0">
                        <a:solidFill>
                          <a:srgbClr val="5994CE"/>
                        </a:solidFill>
                        <a:latin typeface="Calibri" pitchFamily="34" charset="0"/>
                        <a:ea typeface="ヒラギノ角ゴ Pro W3" pitchFamily="1" charset="-128"/>
                      </a:endParaRPr>
                    </a:p>
                  </a:txBody>
                  <a:tcPr marT="45551" marB="45551">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34</a:t>
            </a:fld>
            <a:endParaRPr lang="en-CA" dirty="0">
              <a:latin typeface="Calibri" panose="020F0502020204030204" pitchFamily="34" charset="0"/>
            </a:endParaRPr>
          </a:p>
        </p:txBody>
      </p:sp>
    </p:spTree>
    <p:extLst>
      <p:ext uri="{BB962C8B-B14F-4D97-AF65-F5344CB8AC3E}">
        <p14:creationId xmlns:p14="http://schemas.microsoft.com/office/powerpoint/2010/main" val="3624185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o 11"/>
          <p:cNvGraphicFramePr>
            <a:graphicFrameLocks noGrp="1"/>
          </p:cNvGraphicFramePr>
          <p:nvPr>
            <p:extLst>
              <p:ext uri="{D42A27DB-BD31-4B8C-83A1-F6EECF244321}">
                <p14:modId xmlns:p14="http://schemas.microsoft.com/office/powerpoint/2010/main" val="3079036425"/>
              </p:ext>
            </p:extLst>
          </p:nvPr>
        </p:nvGraphicFramePr>
        <p:xfrm>
          <a:off x="271736" y="702528"/>
          <a:ext cx="8745490" cy="5335728"/>
        </p:xfrm>
        <a:graphic>
          <a:graphicData uri="http://schemas.openxmlformats.org/drawingml/2006/table">
            <a:tbl>
              <a:tblPr firstRow="1" firstCol="1" bandRow="1"/>
              <a:tblGrid>
                <a:gridCol w="2480794">
                  <a:extLst>
                    <a:ext uri="{9D8B030D-6E8A-4147-A177-3AD203B41FA5}">
                      <a16:colId xmlns:a16="http://schemas.microsoft.com/office/drawing/2014/main" val="20000"/>
                    </a:ext>
                  </a:extLst>
                </a:gridCol>
                <a:gridCol w="2948702">
                  <a:extLst>
                    <a:ext uri="{9D8B030D-6E8A-4147-A177-3AD203B41FA5}">
                      <a16:colId xmlns:a16="http://schemas.microsoft.com/office/drawing/2014/main" val="20001"/>
                    </a:ext>
                  </a:extLst>
                </a:gridCol>
                <a:gridCol w="3315994">
                  <a:extLst>
                    <a:ext uri="{9D8B030D-6E8A-4147-A177-3AD203B41FA5}">
                      <a16:colId xmlns:a16="http://schemas.microsoft.com/office/drawing/2014/main" val="20002"/>
                    </a:ext>
                  </a:extLst>
                </a:gridCol>
              </a:tblGrid>
              <a:tr h="297423">
                <a:tc gridSpan="2">
                  <a:txBody>
                    <a:bodyPr/>
                    <a:lstStyle/>
                    <a:p>
                      <a:pPr>
                        <a:spcAft>
                          <a:spcPts val="0"/>
                        </a:spcAft>
                      </a:pPr>
                      <a:r>
                        <a:rPr lang="tr-TR" sz="2200" b="1" dirty="0" smtClean="0">
                          <a:solidFill>
                            <a:srgbClr val="FFFFFF"/>
                          </a:solidFill>
                          <a:effectLst/>
                          <a:latin typeface="Calibri" panose="020F0502020204030204" pitchFamily="34" charset="0"/>
                          <a:ea typeface="Cambria"/>
                        </a:rPr>
                        <a:t>Süreç – Zaman Planı</a:t>
                      </a:r>
                      <a:endParaRPr lang="tr-TR" sz="2200" dirty="0">
                        <a:effectLst/>
                        <a:latin typeface="Calibri" panose="020F0502020204030204" pitchFamily="34" charset="0"/>
                        <a:ea typeface="Times New Roman"/>
                      </a:endParaRPr>
                    </a:p>
                  </a:txBody>
                  <a:tcPr marL="68580" marR="68580" marT="0" marB="0">
                    <a:lnL>
                      <a:noFill/>
                    </a:lnL>
                    <a:lnR>
                      <a:noFill/>
                    </a:lnR>
                    <a:lnT>
                      <a:noFill/>
                    </a:lnT>
                    <a:lnB>
                      <a:noFill/>
                    </a:lnB>
                    <a:solidFill>
                      <a:srgbClr val="4BACC6"/>
                    </a:solidFill>
                  </a:tcPr>
                </a:tc>
                <a:tc hMerge="1">
                  <a:txBody>
                    <a:bodyPr/>
                    <a:lstStyle/>
                    <a:p>
                      <a:endParaRPr lang="tr-TR"/>
                    </a:p>
                  </a:txBody>
                  <a:tcPr/>
                </a:tc>
                <a:tc>
                  <a:txBody>
                    <a:bodyPr/>
                    <a:lstStyle/>
                    <a:p>
                      <a:pPr>
                        <a:spcAft>
                          <a:spcPts val="0"/>
                        </a:spcAft>
                      </a:pPr>
                      <a:r>
                        <a:rPr lang="tr-TR" sz="2200">
                          <a:effectLst/>
                          <a:latin typeface="Times New Roman"/>
                          <a:ea typeface="Cambria"/>
                        </a:rPr>
                        <a:t> </a:t>
                      </a:r>
                      <a:endParaRPr lang="tr-TR" sz="2200">
                        <a:effectLst/>
                        <a:latin typeface="Times New Roman"/>
                        <a:ea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r h="135192">
                <a:tc gridSpan="3">
                  <a:txBody>
                    <a:bodyPr/>
                    <a:lstStyle/>
                    <a:p>
                      <a:pPr algn="just">
                        <a:spcAft>
                          <a:spcPts val="0"/>
                        </a:spcAft>
                      </a:pPr>
                      <a:endParaRPr lang="tr-TR" sz="300" dirty="0">
                        <a:effectLst/>
                        <a:latin typeface="Calibri" panose="020F0502020204030204" pitchFamily="34" charset="0"/>
                        <a:ea typeface="Times New Roman"/>
                      </a:endParaRPr>
                    </a:p>
                  </a:txBody>
                  <a:tcPr marL="68580" marR="68580" marT="0" marB="0">
                    <a:lnL>
                      <a:noFill/>
                    </a:lnL>
                    <a:lnR>
                      <a:noFill/>
                    </a:lnR>
                    <a:lnT>
                      <a:noFill/>
                    </a:lnT>
                    <a:lnB w="12700" cap="flat" cmpd="sng" algn="ctr">
                      <a:solidFill>
                        <a:schemeClr val="tx1"/>
                      </a:solidFill>
                      <a:prstDash val="solid"/>
                      <a:round/>
                      <a:headEnd type="none" w="med" len="med"/>
                      <a:tailEnd type="none" w="med" len="med"/>
                    </a:lnB>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041696">
                <a:tc>
                  <a:txBody>
                    <a:bodyPr/>
                    <a:lstStyle/>
                    <a:p>
                      <a:pPr marL="0" indent="0" algn="l">
                        <a:spcAft>
                          <a:spcPts val="0"/>
                        </a:spcAft>
                      </a:pPr>
                      <a:r>
                        <a:rPr lang="tr-TR" sz="2000" dirty="0" smtClean="0">
                          <a:solidFill>
                            <a:schemeClr val="bg1"/>
                          </a:solidFill>
                          <a:effectLst/>
                          <a:latin typeface="Calibri" panose="020F0502020204030204" pitchFamily="34" charset="0"/>
                          <a:ea typeface="Cambria"/>
                        </a:rPr>
                        <a:t>Proje başvurusu</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3</a:t>
                      </a:r>
                      <a:r>
                        <a:rPr lang="fi-FI" sz="1600" strike="noStrike" kern="1200" dirty="0" smtClean="0">
                          <a:solidFill>
                            <a:srgbClr val="FF0000"/>
                          </a:solidFill>
                          <a:latin typeface="Calibri" panose="020F0502020204030204" pitchFamily="34" charset="0"/>
                          <a:ea typeface="+mn-ea"/>
                          <a:cs typeface="+mn-cs"/>
                        </a:rPr>
                        <a:t> Aralık 2022 – 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Son Başvuru Tarihi: </a:t>
                      </a:r>
                      <a:r>
                        <a:rPr lang="fi-FI" sz="1600" strike="noStrike" kern="1200" dirty="0" smtClean="0">
                          <a:solidFill>
                            <a:srgbClr val="FF0000"/>
                          </a:solidFill>
                          <a:latin typeface="Calibri" panose="020F0502020204030204" pitchFamily="34" charset="0"/>
                          <a:ea typeface="+mn-ea"/>
                          <a:cs typeface="+mn-cs"/>
                        </a:rPr>
                        <a:t>1</a:t>
                      </a:r>
                      <a:r>
                        <a:rPr lang="tr-TR" sz="1600" strike="noStrike" kern="1200" dirty="0" smtClean="0">
                          <a:solidFill>
                            <a:srgbClr val="FF0000"/>
                          </a:solidFill>
                          <a:latin typeface="Calibri" panose="020F0502020204030204" pitchFamily="34" charset="0"/>
                          <a:ea typeface="+mn-ea"/>
                          <a:cs typeface="+mn-cs"/>
                        </a:rPr>
                        <a:t>1</a:t>
                      </a:r>
                      <a:r>
                        <a:rPr lang="fi-FI" sz="1600" strike="noStrike" kern="1200" dirty="0" smtClean="0">
                          <a:solidFill>
                            <a:srgbClr val="FF0000"/>
                          </a:solidFill>
                          <a:latin typeface="Calibri" panose="020F0502020204030204" pitchFamily="34" charset="0"/>
                          <a:ea typeface="+mn-ea"/>
                          <a:cs typeface="+mn-cs"/>
                        </a:rPr>
                        <a:t> Ocak 2023</a:t>
                      </a:r>
                      <a:r>
                        <a:rPr lang="tr-TR" sz="1600" strike="noStrike" kern="1200" dirty="0" smtClean="0">
                          <a:solidFill>
                            <a:schemeClr val="accent1">
                              <a:lumMod val="50000"/>
                            </a:schemeClr>
                          </a:solidFill>
                          <a:latin typeface="Calibri" panose="020F0502020204030204" pitchFamily="34" charset="0"/>
                          <a:ea typeface="+mn-ea"/>
                          <a:cs typeface="+mn-cs"/>
                        </a:rPr>
                        <a:t>, Saat: </a:t>
                      </a:r>
                      <a:r>
                        <a:rPr lang="tr-TR" sz="1600" strike="noStrike" kern="1200" dirty="0" smtClean="0">
                          <a:solidFill>
                            <a:srgbClr val="FF0000"/>
                          </a:solidFill>
                          <a:latin typeface="Calibri" panose="020F0502020204030204" pitchFamily="34" charset="0"/>
                          <a:ea typeface="+mn-ea"/>
                          <a:cs typeface="+mn-cs"/>
                        </a:rPr>
                        <a:t>23:59</a:t>
                      </a: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Bu tarih ve saate kadar başvuru sahibi tarafından sistem üzerinden onaylanmayan projeler değerlendirmeye alınmayacaktır.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2"/>
                  </a:ext>
                </a:extLst>
              </a:tr>
              <a:tr h="299160">
                <a:tc rowSpan="3">
                  <a:txBody>
                    <a:bodyPr/>
                    <a:lstStyle/>
                    <a:p>
                      <a:pPr marL="0" indent="0" algn="l">
                        <a:spcAft>
                          <a:spcPts val="0"/>
                        </a:spcAft>
                      </a:pPr>
                      <a:r>
                        <a:rPr lang="tr-TR" sz="2000" kern="1200" dirty="0" smtClean="0">
                          <a:solidFill>
                            <a:schemeClr val="bg1"/>
                          </a:solidFill>
                          <a:effectLst/>
                          <a:latin typeface="Calibri" panose="020F0502020204030204" pitchFamily="34" charset="0"/>
                          <a:ea typeface="Cambria"/>
                          <a:cs typeface="+mn-cs"/>
                        </a:rPr>
                        <a:t>Kontrol süreci</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İlk kontrol: 12 – 19 Ocak 2023 (6 iş günü)</a:t>
                      </a:r>
                    </a:p>
                  </a:txBody>
                  <a:tcPr marL="68580" marR="68580" marT="0" marB="0">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3"/>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İşletme düzeltme ve varsa itiraz: </a:t>
                      </a:r>
                      <a:r>
                        <a:rPr lang="es-ES" sz="1600" strike="noStrike" kern="1200" dirty="0" smtClean="0">
                          <a:solidFill>
                            <a:schemeClr val="accent1">
                              <a:lumMod val="50000"/>
                            </a:schemeClr>
                          </a:solidFill>
                          <a:latin typeface="Calibri" panose="020F0502020204030204" pitchFamily="34" charset="0"/>
                          <a:ea typeface="+mn-ea"/>
                          <a:cs typeface="+mn-cs"/>
                        </a:rPr>
                        <a:t>20 – 26 Ocak 2023 (5 iş günü) </a:t>
                      </a:r>
                      <a:endParaRPr lang="tr-TR" sz="1600" strike="noStrike" kern="1200" dirty="0" smtClean="0">
                        <a:solidFill>
                          <a:schemeClr val="accent1">
                            <a:lumMod val="50000"/>
                          </a:schemeClr>
                        </a:solidFill>
                        <a:latin typeface="Calibri" panose="020F0502020204030204" pitchFamily="34" charset="0"/>
                        <a:ea typeface="+mn-ea"/>
                        <a:cs typeface="+mn-cs"/>
                      </a:endParaRP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4"/>
                  </a:ext>
                </a:extLst>
              </a:tr>
              <a:tr h="299160">
                <a:tc vMerge="1">
                  <a:txBody>
                    <a:bodyPr/>
                    <a:lstStyle/>
                    <a:p>
                      <a:pPr marL="0" indent="0" algn="l">
                        <a:spcAft>
                          <a:spcPts val="0"/>
                        </a:spcAft>
                      </a:pPr>
                      <a:endParaRPr lang="tr-TR" sz="2200" dirty="0">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85725" algn="l"/>
                        </a:tabLst>
                        <a:defRPr/>
                      </a:pPr>
                      <a:r>
                        <a:rPr lang="tr-TR" sz="1600" strike="noStrike" kern="1200" dirty="0" smtClean="0">
                          <a:solidFill>
                            <a:schemeClr val="accent1">
                              <a:lumMod val="50000"/>
                            </a:schemeClr>
                          </a:solidFill>
                          <a:latin typeface="Calibri" panose="020F0502020204030204" pitchFamily="34" charset="0"/>
                          <a:ea typeface="+mn-ea"/>
                          <a:cs typeface="+mn-cs"/>
                        </a:rPr>
                        <a:t>KOSGEB son kontrol: 27 Ocak – 02 Şubat 2023 (5 iş günü)</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dirty="0"/>
                    </a:p>
                  </a:txBody>
                  <a:tcPr/>
                </a:tc>
                <a:extLst>
                  <a:ext uri="{0D108BD9-81ED-4DB2-BD59-A6C34878D82A}">
                    <a16:rowId xmlns:a16="http://schemas.microsoft.com/office/drawing/2014/main" val="10005"/>
                  </a:ext>
                </a:extLst>
              </a:tr>
              <a:tr h="4259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KOBİ Bilgi Sistemi değerlendirmesi</a:t>
                      </a:r>
                      <a:endParaRPr lang="tr-TR" sz="2000" kern="1200" dirty="0" smtClean="0">
                        <a:solidFill>
                          <a:schemeClr val="bg1"/>
                        </a:solidFill>
                        <a:effectLst/>
                        <a:latin typeface="Calibri" panose="020F0502020204030204" pitchFamily="34" charset="0"/>
                        <a:ea typeface="Cambri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it-IT" sz="2000" kern="1200" dirty="0" smtClean="0">
                          <a:solidFill>
                            <a:schemeClr val="bg1"/>
                          </a:solidFill>
                          <a:effectLst/>
                          <a:latin typeface="Calibri" panose="020F0502020204030204" pitchFamily="34" charset="0"/>
                          <a:ea typeface="Cambria"/>
                          <a:cs typeface="+mn-cs"/>
                        </a:rPr>
                        <a:t>(1. Aşama)</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03 – 07 Şubat 2023 (3 iş günü)</a:t>
                      </a:r>
                    </a:p>
                    <a:p>
                      <a:pPr marL="0" lvl="0" indent="0">
                        <a:buFont typeface="Arial" panose="020B0604020202020204" pitchFamily="34" charset="0"/>
                        <a:buNone/>
                        <a:tabLst>
                          <a:tab pos="85725" algn="l"/>
                        </a:tabLst>
                      </a:pPr>
                      <a:endParaRPr lang="tr-TR" sz="1600" strike="noStrike" kern="1200" dirty="0" smtClean="0">
                        <a:solidFill>
                          <a:srgbClr val="FF0000"/>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Belirlenen kontenjan dışında kalan projeler bu aşamada elenecektir.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6"/>
                  </a:ext>
                </a:extLst>
              </a:tr>
              <a:tr h="10972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Kurul değerlendirmesi (2. Aşama</a:t>
                      </a:r>
                      <a:endParaRPr lang="tr-TR" sz="2000" kern="1200" dirty="0">
                        <a:solidFill>
                          <a:schemeClr val="bg1"/>
                        </a:solidFill>
                        <a:effectLst/>
                        <a:latin typeface="Calibri" panose="020F0502020204030204" pitchFamily="34" charset="0"/>
                        <a:ea typeface="Cambria"/>
                        <a:cs typeface="+mn-cs"/>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18 Şubat – 07 Mart 2023 (12 iş günü)</a:t>
                      </a:r>
                      <a:endParaRPr lang="tr-TR" sz="1600" strike="noStrike" kern="1200" dirty="0" smtClean="0">
                        <a:solidFill>
                          <a:schemeClr val="accent1">
                            <a:lumMod val="50000"/>
                          </a:schemeClr>
                        </a:solidFill>
                        <a:latin typeface="Calibri" panose="020F0502020204030204" pitchFamily="34" charset="0"/>
                        <a:ea typeface="+mn-ea"/>
                        <a:cs typeface="+mn-cs"/>
                      </a:endParaRPr>
                    </a:p>
                    <a:p>
                      <a:pPr marL="0" lvl="0" indent="0">
                        <a:buFont typeface="Arial" panose="020B0604020202020204" pitchFamily="34" charset="0"/>
                        <a:buNone/>
                        <a:tabLst>
                          <a:tab pos="85725" algn="l"/>
                        </a:tabLst>
                      </a:pPr>
                      <a:r>
                        <a:rPr lang="tr-TR" sz="1600" strike="noStrike" kern="1200" dirty="0" smtClean="0">
                          <a:solidFill>
                            <a:schemeClr val="accent1">
                              <a:lumMod val="50000"/>
                            </a:schemeClr>
                          </a:solidFill>
                          <a:latin typeface="Calibri" panose="020F0502020204030204" pitchFamily="34" charset="0"/>
                          <a:ea typeface="+mn-ea"/>
                          <a:cs typeface="+mn-cs"/>
                        </a:rPr>
                        <a:t>Nihai değerlendirmede 100 üzerinden 60 puan eşiğini geçen projeler yüksek puandan düşük puana doğru sıralanacak ve </a:t>
                      </a:r>
                      <a:r>
                        <a:rPr lang="tr-TR" sz="1600" strike="noStrike" kern="1200" dirty="0" smtClean="0">
                          <a:solidFill>
                            <a:srgbClr val="FF0000"/>
                          </a:solidFill>
                          <a:latin typeface="Calibri" panose="020F0502020204030204" pitchFamily="34" charset="0"/>
                          <a:ea typeface="+mn-ea"/>
                          <a:cs typeface="+mn-cs"/>
                        </a:rPr>
                        <a:t>bütçe imkanları dahilinde en yüksek puanlı projeler </a:t>
                      </a:r>
                      <a:r>
                        <a:rPr lang="tr-TR" sz="1600" strike="noStrike" kern="1200" dirty="0" smtClean="0">
                          <a:solidFill>
                            <a:schemeClr val="accent1">
                              <a:lumMod val="50000"/>
                            </a:schemeClr>
                          </a:solidFill>
                          <a:latin typeface="Calibri" panose="020F0502020204030204" pitchFamily="34" charset="0"/>
                          <a:ea typeface="+mn-ea"/>
                          <a:cs typeface="+mn-cs"/>
                        </a:rPr>
                        <a:t>kabul edilebilecektir. </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4204002316"/>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kern="1200" dirty="0" smtClean="0">
                          <a:solidFill>
                            <a:schemeClr val="bg1"/>
                          </a:solidFill>
                          <a:effectLst/>
                          <a:latin typeface="Calibri" panose="020F0502020204030204" pitchFamily="34" charset="0"/>
                          <a:ea typeface="Cambria"/>
                          <a:cs typeface="+mn-cs"/>
                        </a:rPr>
                        <a:t>Bildirimler</a:t>
                      </a:r>
                      <a:endParaRPr lang="tr-TR" sz="22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Mart 2023 </a:t>
                      </a:r>
                      <a:r>
                        <a:rPr lang="tr-TR" sz="1600" strike="noStrike" kern="1200" dirty="0" smtClean="0">
                          <a:solidFill>
                            <a:schemeClr val="accent1">
                              <a:lumMod val="50000"/>
                            </a:schemeClr>
                          </a:solidFill>
                          <a:latin typeface="Calibri" panose="020F0502020204030204" pitchFamily="34" charset="0"/>
                          <a:ea typeface="+mn-ea"/>
                          <a:cs typeface="+mn-cs"/>
                        </a:rPr>
                        <a:t>(</a:t>
                      </a:r>
                      <a:r>
                        <a:rPr lang="tr-TR" sz="1600" u="sng" strike="noStrike" kern="1200" dirty="0" smtClean="0">
                          <a:solidFill>
                            <a:schemeClr val="accent1">
                              <a:lumMod val="50000"/>
                            </a:schemeClr>
                          </a:solidFill>
                          <a:latin typeface="Calibri" panose="020F0502020204030204" pitchFamily="34" charset="0"/>
                          <a:ea typeface="+mn-ea"/>
                          <a:cs typeface="+mn-cs"/>
                        </a:rPr>
                        <a:t>planlanan</a:t>
                      </a:r>
                      <a:r>
                        <a:rPr lang="tr-TR" sz="1600" strike="noStrike" kern="1200" dirty="0" smtClean="0">
                          <a:solidFill>
                            <a:schemeClr val="accent1">
                              <a:lumMod val="50000"/>
                            </a:schemeClr>
                          </a:solidFill>
                          <a:latin typeface="Calibri" panose="020F0502020204030204" pitchFamily="34" charset="0"/>
                          <a:ea typeface="+mn-ea"/>
                          <a:cs typeface="+mn-cs"/>
                        </a:rPr>
                        <a:t> tarihtir)</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8"/>
                  </a:ext>
                </a:extLst>
              </a:tr>
              <a:tr h="3040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000" dirty="0" smtClean="0">
                          <a:solidFill>
                            <a:schemeClr val="bg1"/>
                          </a:solidFill>
                          <a:effectLst/>
                          <a:latin typeface="Calibri" panose="020F0502020204030204" pitchFamily="34" charset="0"/>
                          <a:ea typeface="Times New Roman"/>
                        </a:rPr>
                        <a:t>Kurul Değerlendirme sürecine itiraz</a:t>
                      </a:r>
                      <a:endParaRPr lang="tr-TR" sz="2000" dirty="0">
                        <a:solidFill>
                          <a:schemeClr val="bg1"/>
                        </a:solidFill>
                        <a:effectLst/>
                        <a:latin typeface="Calibri" panose="020F0502020204030204" pitchFamily="34" charset="0"/>
                        <a:ea typeface="Times New Roman"/>
                      </a:endParaRPr>
                    </a:p>
                  </a:txBody>
                  <a:tcPr marL="68580" marR="68580" marT="0" marB="0">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4BACC6"/>
                    </a:solidFill>
                  </a:tcPr>
                </a:tc>
                <a:tc gridSpan="2">
                  <a:txBody>
                    <a:bodyPr/>
                    <a:lstStyle/>
                    <a:p>
                      <a:pPr marL="0" lvl="0" indent="0">
                        <a:buFont typeface="Arial" panose="020B0604020202020204" pitchFamily="34" charset="0"/>
                        <a:buNone/>
                        <a:tabLst>
                          <a:tab pos="85725" algn="l"/>
                        </a:tabLst>
                      </a:pPr>
                      <a:r>
                        <a:rPr lang="tr-TR" sz="1600" strike="noStrike" kern="1200" dirty="0" smtClean="0">
                          <a:solidFill>
                            <a:srgbClr val="FF0000"/>
                          </a:solidFill>
                          <a:latin typeface="Calibri" panose="020F0502020204030204" pitchFamily="34" charset="0"/>
                          <a:ea typeface="+mn-ea"/>
                          <a:cs typeface="+mn-cs"/>
                        </a:rPr>
                        <a:t>10 – 24 Mart 2023 </a:t>
                      </a:r>
                      <a:r>
                        <a:rPr lang="tr-TR" sz="1600" strike="noStrike" kern="1200" dirty="0" smtClean="0">
                          <a:solidFill>
                            <a:srgbClr val="006597"/>
                          </a:solidFill>
                          <a:latin typeface="Calibri" panose="020F0502020204030204" pitchFamily="34" charset="0"/>
                          <a:ea typeface="+mn-ea"/>
                          <a:cs typeface="+mn-cs"/>
                        </a:rPr>
                        <a:t>(15 gün)</a:t>
                      </a:r>
                    </a:p>
                  </a:txBody>
                  <a:tcPr marL="68580" marR="68580" marT="0" marB="0" anchor="ct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9"/>
                  </a:ext>
                </a:extLst>
              </a:tr>
            </a:tbl>
          </a:graphicData>
        </a:graphic>
      </p:graphicFrame>
      <p:grpSp>
        <p:nvGrpSpPr>
          <p:cNvPr id="14" name="Grup 13"/>
          <p:cNvGrpSpPr/>
          <p:nvPr/>
        </p:nvGrpSpPr>
        <p:grpSpPr>
          <a:xfrm>
            <a:off x="271736" y="341442"/>
            <a:ext cx="8332712" cy="584775"/>
            <a:chOff x="271736" y="514606"/>
            <a:chExt cx="8332712" cy="584775"/>
          </a:xfrm>
        </p:grpSpPr>
        <p:sp>
          <p:nvSpPr>
            <p:cNvPr id="15" name="3 Metin kutusu"/>
            <p:cNvSpPr txBox="1"/>
            <p:nvPr/>
          </p:nvSpPr>
          <p:spPr>
            <a:xfrm>
              <a:off x="271736" y="514606"/>
              <a:ext cx="7632848" cy="584775"/>
            </a:xfrm>
            <a:prstGeom prst="rect">
              <a:avLst/>
            </a:prstGeom>
            <a:noFill/>
          </p:spPr>
          <p:txBody>
            <a:bodyPr wrap="square" rtlCol="0">
              <a:spAutoFit/>
            </a:bodyPr>
            <a:lstStyle/>
            <a:p>
              <a:r>
                <a:rPr lang="tr-TR" sz="1600" b="1" dirty="0" smtClean="0">
                  <a:solidFill>
                    <a:srgbClr val="00BAD9"/>
                  </a:solidFill>
                </a:rPr>
                <a:t>KOBİGEL - KOBİ GELİŞİM DESTEK PROGRAMI </a:t>
              </a:r>
              <a:r>
                <a:rPr lang="tr-TR" sz="1600" b="1" dirty="0" smtClean="0">
                  <a:solidFill>
                    <a:schemeClr val="accent1">
                      <a:lumMod val="60000"/>
                      <a:lumOff val="40000"/>
                    </a:schemeClr>
                  </a:solidFill>
                </a:rPr>
                <a:t>| </a:t>
              </a:r>
              <a:r>
                <a:rPr lang="tr-TR" sz="1600" b="1" dirty="0" smtClean="0">
                  <a:solidFill>
                    <a:srgbClr val="0070C0"/>
                  </a:solidFill>
                </a:rPr>
                <a:t>2022 </a:t>
              </a:r>
              <a:r>
                <a:rPr lang="tr-TR" sz="1600" b="1" dirty="0">
                  <a:solidFill>
                    <a:srgbClr val="0070C0"/>
                  </a:solidFill>
                </a:rPr>
                <a:t>– </a:t>
              </a:r>
              <a:r>
                <a:rPr lang="tr-TR" sz="1600" b="1" dirty="0" smtClean="0">
                  <a:solidFill>
                    <a:srgbClr val="0070C0"/>
                  </a:solidFill>
                </a:rPr>
                <a:t>03 </a:t>
              </a:r>
              <a:r>
                <a:rPr lang="tr-TR" sz="1600" b="1" dirty="0">
                  <a:solidFill>
                    <a:srgbClr val="0070C0"/>
                  </a:solidFill>
                </a:rPr>
                <a:t>Proje Teklif Çağrısı</a:t>
              </a:r>
            </a:p>
            <a:p>
              <a:endParaRPr lang="tr-TR" sz="1600" b="1" dirty="0">
                <a:solidFill>
                  <a:srgbClr val="00BAD9"/>
                </a:solidFill>
              </a:endParaRPr>
            </a:p>
          </p:txBody>
        </p:sp>
        <p:cxnSp>
          <p:nvCxnSpPr>
            <p:cNvPr id="16" name="Düz Bağlayıcı 15"/>
            <p:cNvCxnSpPr/>
            <p:nvPr/>
          </p:nvCxnSpPr>
          <p:spPr>
            <a:xfrm>
              <a:off x="271736" y="853160"/>
              <a:ext cx="8332712" cy="0"/>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10" name="Picture 3"/>
          <p:cNvPicPr>
            <a:picLocks noChangeAspect="1" noChangeArrowheads="1"/>
          </p:cNvPicPr>
          <p:nvPr/>
        </p:nvPicPr>
        <p:blipFill>
          <a:blip r:embed="rId2" cstate="print"/>
          <a:srcRect/>
          <a:stretch>
            <a:fillRect/>
          </a:stretch>
        </p:blipFill>
        <p:spPr bwMode="auto">
          <a:xfrm>
            <a:off x="8172400" y="176024"/>
            <a:ext cx="720080" cy="507913"/>
          </a:xfrm>
          <a:prstGeom prst="rect">
            <a:avLst/>
          </a:prstGeom>
          <a:noFill/>
          <a:ln w="9525">
            <a:noFill/>
            <a:miter lim="800000"/>
            <a:headEnd/>
            <a:tailEnd/>
          </a:ln>
        </p:spPr>
      </p:pic>
      <p:pic>
        <p:nvPicPr>
          <p:cNvPr id="11"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031549" y="1485643"/>
            <a:ext cx="668243" cy="5285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8" name="Picture 4"/>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1976332" y="4380057"/>
            <a:ext cx="772152" cy="4978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9" name="Picture 7"/>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2051720" y="3369692"/>
            <a:ext cx="715389" cy="5163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sp>
        <p:nvSpPr>
          <p:cNvPr id="2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35</a:t>
            </a:fld>
            <a:endParaRPr lang="en-CA" dirty="0">
              <a:latin typeface="Calibri" panose="020F0502020204030204" pitchFamily="34" charset="0"/>
            </a:endParaRPr>
          </a:p>
        </p:txBody>
      </p:sp>
      <p:pic>
        <p:nvPicPr>
          <p:cNvPr id="17" name="Picture 2"/>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2050289" y="2384428"/>
            <a:ext cx="649503" cy="4656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707878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8028384" y="175948"/>
            <a:ext cx="838200" cy="561974"/>
          </a:xfrm>
          <a:prstGeom prst="rect">
            <a:avLst/>
          </a:prstGeom>
          <a:noFill/>
          <a:ln w="9525">
            <a:noFill/>
            <a:miter lim="800000"/>
            <a:headEnd/>
            <a:tailEnd/>
          </a:ln>
        </p:spPr>
      </p:pic>
      <p:sp>
        <p:nvSpPr>
          <p:cNvPr id="7" name="2 Metin kutusu"/>
          <p:cNvSpPr txBox="1"/>
          <p:nvPr/>
        </p:nvSpPr>
        <p:spPr>
          <a:xfrm>
            <a:off x="248924" y="1472137"/>
            <a:ext cx="8920237" cy="1588127"/>
          </a:xfrm>
          <a:prstGeom prst="rect">
            <a:avLst/>
          </a:prstGeom>
          <a:noFill/>
        </p:spPr>
        <p:txBody>
          <a:bodyPr wrap="square" rtlCol="0">
            <a:spAutoFit/>
          </a:bodyPr>
          <a:lstStyle/>
          <a:p>
            <a:pPr algn="ctr">
              <a:lnSpc>
                <a:spcPct val="90000"/>
              </a:lnSpc>
              <a:buFont typeface="Arial" pitchFamily="34" charset="0"/>
              <a:buNone/>
              <a:tabLst>
                <a:tab pos="723900" algn="l"/>
              </a:tabLst>
              <a:defRPr/>
            </a:pPr>
            <a:r>
              <a:rPr lang="tr-TR" sz="3600" b="1" dirty="0" smtClean="0">
                <a:solidFill>
                  <a:prstClr val="white"/>
                </a:solidFill>
              </a:rPr>
              <a:t>PROJE BAŞVURU FORMU </a:t>
            </a:r>
          </a:p>
          <a:p>
            <a:pPr algn="ctr">
              <a:lnSpc>
                <a:spcPct val="90000"/>
              </a:lnSpc>
              <a:buFont typeface="Arial" pitchFamily="34" charset="0"/>
              <a:buNone/>
              <a:tabLst>
                <a:tab pos="723900" algn="l"/>
              </a:tabLst>
              <a:defRPr/>
            </a:pPr>
            <a:r>
              <a:rPr lang="tr-TR" sz="3600" b="1" dirty="0" smtClean="0">
                <a:solidFill>
                  <a:prstClr val="white"/>
                </a:solidFill>
              </a:rPr>
              <a:t>DOLDURULURKEN </a:t>
            </a:r>
          </a:p>
          <a:p>
            <a:pPr algn="ctr">
              <a:lnSpc>
                <a:spcPct val="90000"/>
              </a:lnSpc>
              <a:buFont typeface="Arial" pitchFamily="34" charset="0"/>
              <a:buNone/>
              <a:tabLst>
                <a:tab pos="723900" algn="l"/>
              </a:tabLst>
              <a:defRPr/>
            </a:pPr>
            <a:r>
              <a:rPr lang="tr-TR" sz="3600" b="1" dirty="0" smtClean="0">
                <a:solidFill>
                  <a:prstClr val="white"/>
                </a:solidFill>
              </a:rPr>
              <a:t>DİKKAT EDİLECEK HUSUSLAR</a:t>
            </a:r>
            <a:endParaRPr lang="tr-TR" sz="3600" b="1" dirty="0">
              <a:solidFill>
                <a:prstClr val="white"/>
              </a:solidFill>
            </a:endParaRPr>
          </a:p>
        </p:txBody>
      </p:sp>
      <p:pic>
        <p:nvPicPr>
          <p:cNvPr id="5" name="Resim 4"/>
          <p:cNvPicPr/>
          <p:nvPr/>
        </p:nvPicPr>
        <p:blipFill rotWithShape="1">
          <a:blip r:embed="rId3"/>
          <a:srcRect l="27010" t="46288" r="60000" b="32189"/>
          <a:stretch/>
        </p:blipFill>
        <p:spPr bwMode="auto">
          <a:xfrm>
            <a:off x="3396835" y="3416300"/>
            <a:ext cx="2111375" cy="19677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631080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81"/>
            <a:ext cx="8280920" cy="4608545"/>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endParaRPr lang="tr-TR" sz="2200" b="1" dirty="0" smtClean="0">
              <a:solidFill>
                <a:srgbClr val="FF0000"/>
              </a:solidFill>
              <a:latin typeface="Calibri" panose="020F0502020204030204" pitchFamily="34" charset="0"/>
            </a:endParaRPr>
          </a:p>
          <a:p>
            <a:pPr marL="0" indent="0" algn="ctr">
              <a:lnSpc>
                <a:spcPct val="90000"/>
              </a:lnSpc>
              <a:buFont typeface="Arial" pitchFamily="34" charset="0"/>
              <a:buNone/>
              <a:tabLst>
                <a:tab pos="723900" algn="l"/>
              </a:tabLst>
              <a:defRPr/>
            </a:pPr>
            <a:r>
              <a:rPr lang="tr-TR" sz="2200" b="1" dirty="0" smtClean="0">
                <a:solidFill>
                  <a:srgbClr val="FF0000"/>
                </a:solidFill>
                <a:latin typeface="Calibri" panose="020F0502020204030204" pitchFamily="34" charset="0"/>
              </a:rPr>
              <a:t>Proje Başvuru Formu Doldurulurken </a:t>
            </a:r>
          </a:p>
          <a:p>
            <a:pPr marL="0" indent="0" algn="ctr">
              <a:lnSpc>
                <a:spcPct val="90000"/>
              </a:lnSpc>
              <a:buFont typeface="Arial" pitchFamily="34" charset="0"/>
              <a:buNone/>
              <a:tabLst>
                <a:tab pos="723900" algn="l"/>
              </a:tabLst>
              <a:defRPr/>
            </a:pPr>
            <a:r>
              <a:rPr lang="tr-TR" sz="2200" b="1" dirty="0" smtClean="0">
                <a:solidFill>
                  <a:srgbClr val="FF0000"/>
                </a:solidFill>
                <a:latin typeface="Calibri" panose="020F0502020204030204" pitchFamily="34" charset="0"/>
              </a:rPr>
              <a:t>Dikkat Edilecek Hususlar</a:t>
            </a:r>
          </a:p>
          <a:p>
            <a:pPr marL="0" indent="0" algn="ctr">
              <a:lnSpc>
                <a:spcPct val="90000"/>
              </a:lnSpc>
              <a:buFont typeface="Arial" pitchFamily="34" charset="0"/>
              <a:buNone/>
              <a:tabLst>
                <a:tab pos="723900" algn="l"/>
              </a:tabLst>
              <a:defRPr/>
            </a:pPr>
            <a:endParaRPr lang="tr-TR" sz="2200" b="1" dirty="0" smtClean="0">
              <a:solidFill>
                <a:srgbClr val="FF0000"/>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Hazırlanacak projelerin ilan edilen Proje Teklif Çağrısında belirtilen uygun proje konularına yönelik olması gerekmektedir.</a:t>
            </a: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Proje başvuru formu doldurulurken </a:t>
            </a:r>
            <a:r>
              <a:rPr lang="tr-TR" sz="2200" b="1" dirty="0">
                <a:solidFill>
                  <a:schemeClr val="accent1">
                    <a:lumMod val="50000"/>
                  </a:schemeClr>
                </a:solidFill>
                <a:latin typeface="Calibri" panose="020F0502020204030204" pitchFamily="34" charset="0"/>
              </a:rPr>
              <a:t>yalın ve anlaşılır </a:t>
            </a:r>
            <a:r>
              <a:rPr lang="tr-TR" sz="2200" dirty="0">
                <a:solidFill>
                  <a:schemeClr val="accent1">
                    <a:lumMod val="50000"/>
                  </a:schemeClr>
                </a:solidFill>
                <a:latin typeface="Calibri" panose="020F0502020204030204" pitchFamily="34" charset="0"/>
              </a:rPr>
              <a:t>ifadeler kullanılmasına ve proje kapsamında yapılacak faaliyetlerin net </a:t>
            </a:r>
            <a:r>
              <a:rPr lang="tr-TR" sz="2200" dirty="0" smtClean="0">
                <a:solidFill>
                  <a:schemeClr val="accent1">
                    <a:lumMod val="50000"/>
                  </a:schemeClr>
                </a:solidFill>
                <a:latin typeface="Calibri" panose="020F0502020204030204" pitchFamily="34" charset="0"/>
              </a:rPr>
              <a:t>bir </a:t>
            </a:r>
            <a:r>
              <a:rPr lang="tr-TR" sz="2200" dirty="0">
                <a:solidFill>
                  <a:schemeClr val="accent1">
                    <a:lumMod val="50000"/>
                  </a:schemeClr>
                </a:solidFill>
                <a:latin typeface="Calibri" panose="020F0502020204030204" pitchFamily="34" charset="0"/>
              </a:rPr>
              <a:t>şekilde belirtilmesine özen gösterilmelidir</a:t>
            </a:r>
            <a:r>
              <a:rPr lang="tr-TR" sz="2200" dirty="0" smtClean="0">
                <a:solidFill>
                  <a:schemeClr val="accent1">
                    <a:lumMod val="50000"/>
                  </a:schemeClr>
                </a:solidFill>
                <a:latin typeface="Calibri" panose="020F0502020204030204" pitchFamily="34" charset="0"/>
              </a:rPr>
              <a:t>.</a:t>
            </a:r>
            <a:endParaRPr lang="tr-TR" sz="2200" dirty="0">
              <a:solidFill>
                <a:schemeClr val="accent1">
                  <a:lumMod val="50000"/>
                </a:schemeClr>
              </a:solidFill>
              <a:latin typeface="Calibri" panose="020F0502020204030204" pitchFamily="34" charset="0"/>
            </a:endParaRPr>
          </a:p>
          <a:p>
            <a:pPr algn="just">
              <a:lnSpc>
                <a:spcPct val="90000"/>
              </a:lnSpc>
              <a:spcAft>
                <a:spcPts val="600"/>
              </a:spcAft>
              <a:buFont typeface="Wingdings" panose="05000000000000000000" pitchFamily="2" charset="2"/>
              <a:buChar char="q"/>
              <a:tabLst>
                <a:tab pos="723900" algn="l"/>
              </a:tabLst>
              <a:defRPr/>
            </a:pPr>
            <a:r>
              <a:rPr lang="tr-TR" sz="2200" dirty="0" smtClean="0">
                <a:solidFill>
                  <a:schemeClr val="accent1">
                    <a:lumMod val="50000"/>
                  </a:schemeClr>
                </a:solidFill>
                <a:latin typeface="Calibri" panose="020F0502020204030204" pitchFamily="34" charset="0"/>
              </a:rPr>
              <a:t>Projede </a:t>
            </a:r>
            <a:r>
              <a:rPr lang="tr-TR" sz="2200" dirty="0">
                <a:solidFill>
                  <a:schemeClr val="accent1">
                    <a:lumMod val="50000"/>
                  </a:schemeClr>
                </a:solidFill>
                <a:latin typeface="Calibri" panose="020F0502020204030204" pitchFamily="34" charset="0"/>
              </a:rPr>
              <a:t>gerçekleştirilecek faaliyetler, proje hedeflerine uygun ve proje amacı ile bir bütünlük sağlayacak şekilde tasarlanmalıdır. Ayrıca gerçekleştirilecek faaliyetlere uygun olarak da proje giderleri tanımlanmalıdır</a:t>
            </a:r>
            <a:r>
              <a:rPr lang="tr-TR" sz="2200" dirty="0" smtClean="0">
                <a:solidFill>
                  <a:schemeClr val="accent1">
                    <a:lumMod val="50000"/>
                  </a:schemeClr>
                </a:solidFill>
                <a:latin typeface="Calibri" panose="020F0502020204030204" pitchFamily="34" charset="0"/>
              </a:rPr>
              <a:t>.</a:t>
            </a:r>
          </a:p>
          <a:p>
            <a:pPr algn="just">
              <a:lnSpc>
                <a:spcPct val="90000"/>
              </a:lnSpc>
              <a:spcAft>
                <a:spcPts val="600"/>
              </a:spcAft>
              <a:buFont typeface="Wingdings" panose="05000000000000000000" pitchFamily="2" charset="2"/>
              <a:buChar char="q"/>
              <a:tabLst>
                <a:tab pos="723900" algn="l"/>
              </a:tabLst>
              <a:defRPr/>
            </a:pPr>
            <a:r>
              <a:rPr lang="tr-TR" sz="2200" dirty="0">
                <a:solidFill>
                  <a:schemeClr val="accent1">
                    <a:lumMod val="50000"/>
                  </a:schemeClr>
                </a:solidFill>
                <a:latin typeface="Calibri" panose="020F0502020204030204" pitchFamily="34" charset="0"/>
              </a:rPr>
              <a:t>Proje faaliyetlerine uygun olarak belirlenen proje giderlerine ilişkin </a:t>
            </a:r>
            <a:r>
              <a:rPr lang="tr-TR" sz="2200" b="1" u="sng" dirty="0">
                <a:solidFill>
                  <a:schemeClr val="accent1">
                    <a:lumMod val="50000"/>
                  </a:schemeClr>
                </a:solidFill>
                <a:latin typeface="Calibri" panose="020F0502020204030204" pitchFamily="34" charset="0"/>
              </a:rPr>
              <a:t>proforma </a:t>
            </a:r>
            <a:r>
              <a:rPr lang="tr-TR" sz="2200" b="1" u="sng" dirty="0" smtClean="0">
                <a:solidFill>
                  <a:schemeClr val="accent1">
                    <a:lumMod val="50000"/>
                  </a:schemeClr>
                </a:solidFill>
                <a:latin typeface="Calibri" panose="020F0502020204030204" pitchFamily="34" charset="0"/>
              </a:rPr>
              <a:t>fatura/fiyat </a:t>
            </a:r>
            <a:r>
              <a:rPr lang="tr-TR" sz="2200" b="1" u="sng" dirty="0">
                <a:solidFill>
                  <a:schemeClr val="accent1">
                    <a:lumMod val="50000"/>
                  </a:schemeClr>
                </a:solidFill>
                <a:latin typeface="Calibri" panose="020F0502020204030204" pitchFamily="34" charset="0"/>
              </a:rPr>
              <a:t>teklifleri</a:t>
            </a:r>
            <a:r>
              <a:rPr lang="tr-TR" sz="2200" b="1" dirty="0">
                <a:solidFill>
                  <a:schemeClr val="accent1">
                    <a:lumMod val="50000"/>
                  </a:schemeClr>
                </a:solidFill>
                <a:latin typeface="Calibri" panose="020F0502020204030204" pitchFamily="34" charset="0"/>
              </a:rPr>
              <a:t> </a:t>
            </a:r>
            <a:r>
              <a:rPr lang="tr-TR" sz="2200" dirty="0">
                <a:solidFill>
                  <a:schemeClr val="accent1">
                    <a:lumMod val="50000"/>
                  </a:schemeClr>
                </a:solidFill>
                <a:latin typeface="Calibri" panose="020F0502020204030204" pitchFamily="34" charset="0"/>
              </a:rPr>
              <a:t>proje giderleriyle birebir uyumlu olmalı ve detaylandırılmalıdır.</a:t>
            </a:r>
          </a:p>
          <a:p>
            <a:pPr algn="just">
              <a:lnSpc>
                <a:spcPct val="90000"/>
              </a:lnSpc>
              <a:spcAft>
                <a:spcPts val="600"/>
              </a:spcAft>
              <a:buFont typeface="Wingdings" panose="05000000000000000000" pitchFamily="2" charset="2"/>
              <a:buChar char="q"/>
              <a:tabLst>
                <a:tab pos="723900" algn="l"/>
              </a:tabLst>
              <a:defRPr/>
            </a:pPr>
            <a:endParaRPr lang="tr-TR" altLang="tr-TR" sz="2200" dirty="0">
              <a:solidFill>
                <a:prstClr val="black"/>
              </a:solidFill>
              <a:latin typeface="Calibri" panose="020F0502020204030204" pitchFamily="34" charset="0"/>
            </a:endParaRPr>
          </a:p>
        </p:txBody>
      </p:sp>
      <p:grpSp>
        <p:nvGrpSpPr>
          <p:cNvPr id="5" name="Grup 4"/>
          <p:cNvGrpSpPr/>
          <p:nvPr/>
        </p:nvGrpSpPr>
        <p:grpSpPr>
          <a:xfrm>
            <a:off x="323528" y="345382"/>
            <a:ext cx="8064896" cy="338554"/>
            <a:chOff x="280244" y="654735"/>
            <a:chExt cx="80648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9" name="Düz Bağlayıcı 8"/>
            <p:cNvCxnSpPr/>
            <p:nvPr/>
          </p:nvCxnSpPr>
          <p:spPr>
            <a:xfrm>
              <a:off x="2802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37</a:t>
            </a:fld>
            <a:endParaRPr lang="en-CA" dirty="0">
              <a:latin typeface="Calibri" panose="020F0502020204030204" pitchFamily="34" charset="0"/>
            </a:endParaRPr>
          </a:p>
        </p:txBody>
      </p:sp>
    </p:spTree>
    <p:extLst>
      <p:ext uri="{BB962C8B-B14F-4D97-AF65-F5344CB8AC3E}">
        <p14:creationId xmlns:p14="http://schemas.microsoft.com/office/powerpoint/2010/main" val="23715016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351531" y="814336"/>
            <a:ext cx="8465740" cy="5400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Proje Başvuru Formu Doldurulurken </a:t>
            </a:r>
          </a:p>
          <a:p>
            <a:pPr marL="0" indent="0" algn="ctr">
              <a:lnSpc>
                <a:spcPct val="90000"/>
              </a:lnSpc>
              <a:buFont typeface="Arial" pitchFamily="34" charset="0"/>
              <a:buNone/>
              <a:tabLst>
                <a:tab pos="723900" algn="l"/>
              </a:tabLst>
              <a:defRPr/>
            </a:pPr>
            <a:r>
              <a:rPr lang="tr-TR" sz="2000" b="1" dirty="0" smtClean="0">
                <a:solidFill>
                  <a:srgbClr val="FF0000"/>
                </a:solidFill>
                <a:latin typeface="Calibri" panose="020F0502020204030204" pitchFamily="34" charset="0"/>
              </a:rPr>
              <a:t>Dikkat Edilecek Hususlar</a:t>
            </a:r>
            <a:endParaRPr lang="tr-TR" sz="2000" b="1" u="sng" dirty="0" smtClean="0">
              <a:solidFill>
                <a:srgbClr val="FF0000"/>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Projelerin </a:t>
            </a:r>
            <a:r>
              <a:rPr lang="tr-TR" sz="2000" dirty="0">
                <a:solidFill>
                  <a:schemeClr val="accent1">
                    <a:lumMod val="50000"/>
                  </a:schemeClr>
                </a:solidFill>
                <a:latin typeface="Calibri" panose="020F0502020204030204" pitchFamily="34" charset="0"/>
              </a:rPr>
              <a:t>izlenmesi </a:t>
            </a:r>
            <a:r>
              <a:rPr lang="tr-TR" sz="2000" dirty="0" smtClean="0">
                <a:solidFill>
                  <a:schemeClr val="accent1">
                    <a:lumMod val="50000"/>
                  </a:schemeClr>
                </a:solidFill>
                <a:latin typeface="Calibri" panose="020F0502020204030204" pitchFamily="34" charset="0"/>
              </a:rPr>
              <a:t>Proje Faaliyet - Zaman Planı </a:t>
            </a:r>
            <a:r>
              <a:rPr lang="tr-TR" sz="2000" dirty="0">
                <a:solidFill>
                  <a:schemeClr val="accent1">
                    <a:lumMod val="50000"/>
                  </a:schemeClr>
                </a:solidFill>
                <a:latin typeface="Calibri" panose="020F0502020204030204" pitchFamily="34" charset="0"/>
              </a:rPr>
              <a:t>dikkate </a:t>
            </a:r>
            <a:r>
              <a:rPr lang="tr-TR" sz="2000" dirty="0" smtClean="0">
                <a:solidFill>
                  <a:schemeClr val="accent1">
                    <a:lumMod val="50000"/>
                  </a:schemeClr>
                </a:solidFill>
                <a:latin typeface="Calibri" panose="020F0502020204030204" pitchFamily="34" charset="0"/>
              </a:rPr>
              <a:t>alınarak gerçekleştirileceğinden, proje </a:t>
            </a:r>
            <a:r>
              <a:rPr lang="tr-TR" sz="2000" dirty="0">
                <a:solidFill>
                  <a:schemeClr val="accent1">
                    <a:lumMod val="50000"/>
                  </a:schemeClr>
                </a:solidFill>
                <a:latin typeface="Calibri" panose="020F0502020204030204" pitchFamily="34" charset="0"/>
              </a:rPr>
              <a:t>k</a:t>
            </a:r>
            <a:r>
              <a:rPr lang="tr-TR" sz="2000" dirty="0" smtClean="0">
                <a:solidFill>
                  <a:schemeClr val="accent1">
                    <a:lumMod val="50000"/>
                  </a:schemeClr>
                </a:solidFill>
                <a:latin typeface="Calibri" panose="020F0502020204030204" pitchFamily="34" charset="0"/>
              </a:rPr>
              <a:t>apsamında gerçekleştirilecek faaliyetlerin, hangi dönemlerde yapılacağı Proje Faaliyet - Zaman Planı’na dikkatlice işlenmelidir. </a:t>
            </a:r>
          </a:p>
          <a:p>
            <a:pPr algn="just">
              <a:lnSpc>
                <a:spcPct val="90000"/>
              </a:lnSpc>
              <a:buFont typeface="Wingdings" panose="05000000000000000000" pitchFamily="2" charset="2"/>
              <a:buChar char="q"/>
              <a:tabLst>
                <a:tab pos="723900" algn="l"/>
              </a:tabLst>
              <a:defRPr/>
            </a:pPr>
            <a:endParaRPr lang="tr-TR" sz="800" dirty="0" smtClean="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dirty="0" smtClean="0">
                <a:solidFill>
                  <a:schemeClr val="accent1">
                    <a:lumMod val="50000"/>
                  </a:schemeClr>
                </a:solidFill>
                <a:latin typeface="Calibri" panose="020F0502020204030204" pitchFamily="34" charset="0"/>
              </a:rPr>
              <a:t>Faaliyet-Zaman </a:t>
            </a:r>
            <a:r>
              <a:rPr lang="tr-TR" sz="2000" dirty="0">
                <a:solidFill>
                  <a:schemeClr val="accent1">
                    <a:lumMod val="50000"/>
                  </a:schemeClr>
                </a:solidFill>
                <a:latin typeface="Calibri" panose="020F0502020204030204" pitchFamily="34" charset="0"/>
              </a:rPr>
              <a:t>Planı, </a:t>
            </a:r>
            <a:r>
              <a:rPr lang="tr-TR" sz="2000" dirty="0" smtClean="0">
                <a:solidFill>
                  <a:schemeClr val="accent1">
                    <a:lumMod val="50000"/>
                  </a:schemeClr>
                </a:solidFill>
                <a:latin typeface="Calibri" panose="020F0502020204030204" pitchFamily="34" charset="0"/>
              </a:rPr>
              <a:t>izleme raporlarına esas </a:t>
            </a:r>
            <a:r>
              <a:rPr lang="tr-TR" sz="2000" dirty="0">
                <a:solidFill>
                  <a:schemeClr val="accent1">
                    <a:lumMod val="50000"/>
                  </a:schemeClr>
                </a:solidFill>
                <a:latin typeface="Calibri" panose="020F0502020204030204" pitchFamily="34" charset="0"/>
              </a:rPr>
              <a:t>teşkil ettiği ve ödeme sürecini etkilediği için dikkatli hazırlanması gereken bir bölümdür. Uygulama birimi tarafından ilgili </a:t>
            </a:r>
            <a:r>
              <a:rPr lang="tr-TR" sz="2000" dirty="0" smtClean="0">
                <a:solidFill>
                  <a:schemeClr val="accent1">
                    <a:lumMod val="50000"/>
                  </a:schemeClr>
                </a:solidFill>
                <a:latin typeface="Calibri" panose="020F0502020204030204" pitchFamily="34" charset="0"/>
              </a:rPr>
              <a:t>izleme dönemleri </a:t>
            </a:r>
            <a:r>
              <a:rPr lang="tr-TR" sz="2000" dirty="0">
                <a:solidFill>
                  <a:schemeClr val="accent1">
                    <a:lumMod val="50000"/>
                  </a:schemeClr>
                </a:solidFill>
                <a:latin typeface="Calibri" panose="020F0502020204030204" pitchFamily="34" charset="0"/>
              </a:rPr>
              <a:t>içinde bu tabloda tanımlanacak faaliyetler izlenecek olup, faaliyetlerin gerçekleşmemesi durumunda destek ödemeleri yapılmayacak, gerçekleşmeyen faaliyetlerin proje için önemine göre projenin sonlandırılma veya başarısız tamamlama durumları da ortaya çıkabilecektir. </a:t>
            </a:r>
            <a:r>
              <a:rPr lang="tr-TR" sz="2000" b="1" u="sng" dirty="0">
                <a:solidFill>
                  <a:schemeClr val="accent1">
                    <a:lumMod val="50000"/>
                  </a:schemeClr>
                </a:solidFill>
                <a:latin typeface="Calibri" panose="020F0502020204030204" pitchFamily="34" charset="0"/>
              </a:rPr>
              <a:t>Zamana yaygın faaliyetlerin </a:t>
            </a:r>
            <a:r>
              <a:rPr lang="tr-TR" sz="2000" b="1" u="sng" dirty="0" smtClean="0">
                <a:solidFill>
                  <a:schemeClr val="accent1">
                    <a:lumMod val="50000"/>
                  </a:schemeClr>
                </a:solidFill>
                <a:latin typeface="Calibri" panose="020F0502020204030204" pitchFamily="34" charset="0"/>
              </a:rPr>
              <a:t>faaliyet-zaman </a:t>
            </a:r>
            <a:r>
              <a:rPr lang="tr-TR" sz="2000" b="1" u="sng" dirty="0">
                <a:solidFill>
                  <a:schemeClr val="accent1">
                    <a:lumMod val="50000"/>
                  </a:schemeClr>
                </a:solidFill>
                <a:latin typeface="Calibri" panose="020F0502020204030204" pitchFamily="34" charset="0"/>
              </a:rPr>
              <a:t>planında gösteriminde, faaliyet başlangıç ve bitiş tarihlerinin muhtemel gecikmeler dikkate alınarak işaretlenmesi</a:t>
            </a:r>
            <a:r>
              <a:rPr lang="tr-TR" sz="2000" dirty="0">
                <a:solidFill>
                  <a:schemeClr val="accent1">
                    <a:lumMod val="50000"/>
                  </a:schemeClr>
                </a:solidFill>
                <a:latin typeface="Calibri" panose="020F0502020204030204" pitchFamily="34" charset="0"/>
              </a:rPr>
              <a:t> bu anlamda önemlidir</a:t>
            </a:r>
            <a:r>
              <a:rPr lang="tr-TR" sz="2000" dirty="0" smtClean="0">
                <a:solidFill>
                  <a:schemeClr val="accent1">
                    <a:lumMod val="50000"/>
                  </a:schemeClr>
                </a:solidFill>
                <a:latin typeface="Calibri" panose="020F0502020204030204" pitchFamily="34" charset="0"/>
              </a:rPr>
              <a:t>.</a:t>
            </a:r>
          </a:p>
          <a:p>
            <a:pPr algn="just">
              <a:lnSpc>
                <a:spcPct val="90000"/>
              </a:lnSpc>
              <a:buFont typeface="Wingdings" panose="05000000000000000000" pitchFamily="2" charset="2"/>
              <a:buChar char="q"/>
              <a:tabLst>
                <a:tab pos="723900" algn="l"/>
              </a:tabLst>
              <a:defRPr/>
            </a:pPr>
            <a:endParaRPr lang="tr-TR" sz="900" dirty="0" smtClean="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r>
              <a:rPr lang="tr-TR" sz="2000" b="1" u="sng" dirty="0" smtClean="0">
                <a:solidFill>
                  <a:schemeClr val="accent1">
                    <a:lumMod val="50000"/>
                  </a:schemeClr>
                </a:solidFill>
                <a:latin typeface="Calibri" panose="020F0502020204030204" pitchFamily="34" charset="0"/>
              </a:rPr>
              <a:t>Proje </a:t>
            </a:r>
            <a:r>
              <a:rPr lang="tr-TR" sz="2000" b="1" u="sng" dirty="0">
                <a:solidFill>
                  <a:schemeClr val="accent1">
                    <a:lumMod val="50000"/>
                  </a:schemeClr>
                </a:solidFill>
                <a:latin typeface="Calibri" panose="020F0502020204030204" pitchFamily="34" charset="0"/>
              </a:rPr>
              <a:t>B</a:t>
            </a:r>
            <a:r>
              <a:rPr lang="tr-TR" sz="2000" b="1" u="sng" dirty="0" smtClean="0">
                <a:solidFill>
                  <a:schemeClr val="accent1">
                    <a:lumMod val="50000"/>
                  </a:schemeClr>
                </a:solidFill>
                <a:latin typeface="Calibri" panose="020F0502020204030204" pitchFamily="34" charset="0"/>
              </a:rPr>
              <a:t>aşvuru Formu</a:t>
            </a:r>
            <a:r>
              <a:rPr lang="tr-TR" sz="2000" b="1"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doldurulurken, </a:t>
            </a:r>
            <a:r>
              <a:rPr lang="tr-TR" sz="2000" b="1" u="sng" dirty="0" smtClean="0">
                <a:solidFill>
                  <a:schemeClr val="accent1">
                    <a:lumMod val="50000"/>
                  </a:schemeClr>
                </a:solidFill>
                <a:latin typeface="Calibri" panose="020F0502020204030204" pitchFamily="34" charset="0"/>
              </a:rPr>
              <a:t>KOBİGEL-KOBİ Gelişim </a:t>
            </a:r>
            <a:r>
              <a:rPr lang="tr-TR" sz="2000" b="1" u="sng" dirty="0">
                <a:solidFill>
                  <a:schemeClr val="accent1">
                    <a:lumMod val="50000"/>
                  </a:schemeClr>
                </a:solidFill>
                <a:latin typeface="Calibri" panose="020F0502020204030204" pitchFamily="34" charset="0"/>
              </a:rPr>
              <a:t>Destek Programı </a:t>
            </a:r>
            <a:r>
              <a:rPr lang="tr-TR" sz="2000" b="1" u="sng" dirty="0" smtClean="0">
                <a:solidFill>
                  <a:schemeClr val="accent1">
                    <a:lumMod val="50000"/>
                  </a:schemeClr>
                </a:solidFill>
                <a:latin typeface="Calibri" panose="020F0502020204030204" pitchFamily="34" charset="0"/>
              </a:rPr>
              <a:t>Başvuru ve Uygulama </a:t>
            </a:r>
            <a:r>
              <a:rPr lang="tr-TR" sz="2000" b="1" u="sng" dirty="0">
                <a:solidFill>
                  <a:schemeClr val="accent1">
                    <a:lumMod val="50000"/>
                  </a:schemeClr>
                </a:solidFill>
                <a:latin typeface="Calibri" panose="020F0502020204030204" pitchFamily="34" charset="0"/>
              </a:rPr>
              <a:t>Kılavuzu</a:t>
            </a:r>
            <a:r>
              <a:rPr lang="tr-TR" sz="2000" dirty="0">
                <a:solidFill>
                  <a:schemeClr val="accent1">
                    <a:lumMod val="50000"/>
                  </a:schemeClr>
                </a:solidFill>
                <a:latin typeface="Calibri" panose="020F0502020204030204" pitchFamily="34" charset="0"/>
              </a:rPr>
              <a:t> dikkatlice incelenmelidir</a:t>
            </a:r>
            <a:r>
              <a:rPr lang="tr-TR" sz="2400" dirty="0">
                <a:solidFill>
                  <a:schemeClr val="accent1">
                    <a:lumMod val="50000"/>
                  </a:schemeClr>
                </a:solidFill>
                <a:latin typeface="Calibri" panose="020F0502020204030204" pitchFamily="34" charset="0"/>
              </a:rPr>
              <a:t>.</a:t>
            </a:r>
            <a:endParaRPr lang="tr-TR" altLang="tr-TR" sz="2400" dirty="0">
              <a:solidFill>
                <a:schemeClr val="accent1">
                  <a:lumMod val="50000"/>
                </a:schemeClr>
              </a:solidFill>
              <a:latin typeface="Calibri" panose="020F0502020204030204" pitchFamily="34" charset="0"/>
            </a:endParaRPr>
          </a:p>
          <a:p>
            <a:pPr algn="just">
              <a:lnSpc>
                <a:spcPct val="90000"/>
              </a:lnSpc>
              <a:buFont typeface="Wingdings" panose="05000000000000000000" pitchFamily="2" charset="2"/>
              <a:buChar char="q"/>
              <a:tabLst>
                <a:tab pos="723900" algn="l"/>
              </a:tabLst>
              <a:defRPr/>
            </a:pPr>
            <a:endParaRPr lang="tr-TR" sz="2400" dirty="0" smtClean="0">
              <a:solidFill>
                <a:schemeClr val="accent1">
                  <a:lumMod val="50000"/>
                </a:schemeClr>
              </a:solidFill>
              <a:latin typeface="Calibri" panose="020F0502020204030204" pitchFamily="34" charset="0"/>
            </a:endParaRPr>
          </a:p>
          <a:p>
            <a:pPr marL="0" indent="0" algn="just">
              <a:lnSpc>
                <a:spcPct val="90000"/>
              </a:lnSpc>
              <a:buFont typeface="Arial" pitchFamily="34" charset="0"/>
              <a:buNone/>
              <a:tabLst>
                <a:tab pos="723900" algn="l"/>
              </a:tabLst>
              <a:defRPr/>
            </a:pPr>
            <a:endParaRPr lang="tr-TR" altLang="tr-TR" sz="2400" dirty="0">
              <a:solidFill>
                <a:prstClr val="black"/>
              </a:solidFill>
              <a:latin typeface="Calibri" panose="020F0502020204030204" pitchFamily="34" charset="0"/>
            </a:endParaRPr>
          </a:p>
        </p:txBody>
      </p:sp>
      <p:sp>
        <p:nvSpPr>
          <p:cNvPr id="10"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38</a:t>
            </a:fld>
            <a:endParaRPr lang="en-CA" dirty="0">
              <a:latin typeface="Calibri" panose="020F0502020204030204" pitchFamily="34" charset="0"/>
            </a:endParaRPr>
          </a:p>
        </p:txBody>
      </p:sp>
      <p:grpSp>
        <p:nvGrpSpPr>
          <p:cNvPr id="12" name="Grup 11"/>
          <p:cNvGrpSpPr/>
          <p:nvPr/>
        </p:nvGrpSpPr>
        <p:grpSpPr>
          <a:xfrm>
            <a:off x="323528" y="345382"/>
            <a:ext cx="8064896" cy="338554"/>
            <a:chOff x="280244" y="654735"/>
            <a:chExt cx="8064896" cy="338554"/>
          </a:xfrm>
        </p:grpSpPr>
        <p:sp>
          <p:nvSpPr>
            <p:cNvPr id="13" name="3 Metin kutusu"/>
            <p:cNvSpPr txBox="1"/>
            <p:nvPr/>
          </p:nvSpPr>
          <p:spPr>
            <a:xfrm>
              <a:off x="280244" y="654735"/>
              <a:ext cx="7632848" cy="338554"/>
            </a:xfrm>
            <a:prstGeom prst="rect">
              <a:avLst/>
            </a:prstGeom>
            <a:noFill/>
          </p:spPr>
          <p:txBody>
            <a:bodyPr wrap="square" rtlCol="0">
              <a:spAutoFit/>
            </a:bodyPr>
            <a:lstStyle/>
            <a:p>
              <a:r>
                <a:rPr lang="tr-TR" sz="1600" b="1" dirty="0">
                  <a:solidFill>
                    <a:srgbClr val="00BAD9"/>
                  </a:solidFill>
                </a:rPr>
                <a:t>KOBİGEL – KOBİ GELİŞİM DESTEK PROGRAMI</a:t>
              </a:r>
            </a:p>
          </p:txBody>
        </p:sp>
        <p:cxnSp>
          <p:nvCxnSpPr>
            <p:cNvPr id="14" name="Düz Bağlayıcı 13"/>
            <p:cNvCxnSpPr/>
            <p:nvPr/>
          </p:nvCxnSpPr>
          <p:spPr>
            <a:xfrm>
              <a:off x="2802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71193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824012"/>
            <a:ext cx="8280920" cy="532859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1800" b="1" dirty="0" smtClean="0">
                <a:solidFill>
                  <a:srgbClr val="006597"/>
                </a:solidFill>
                <a:latin typeface="Calibri" panose="020F0502020204030204" pitchFamily="34" charset="0"/>
              </a:rPr>
              <a:t>Başvuru </a:t>
            </a:r>
            <a:r>
              <a:rPr lang="tr-TR" sz="1800" b="1" dirty="0">
                <a:solidFill>
                  <a:srgbClr val="006597"/>
                </a:solidFill>
                <a:latin typeface="Calibri" panose="020F0502020204030204" pitchFamily="34" charset="0"/>
              </a:rPr>
              <a:t>Yapılan Proje Teklif Çağrısı: </a:t>
            </a:r>
            <a:r>
              <a:rPr lang="tr-TR" sz="1800" dirty="0">
                <a:solidFill>
                  <a:srgbClr val="006597"/>
                </a:solidFill>
                <a:latin typeface="Calibri" panose="020F0502020204030204" pitchFamily="34" charset="0"/>
              </a:rPr>
              <a:t>Proje Teklif Çağrısının adı </a:t>
            </a:r>
            <a:r>
              <a:rPr lang="tr-TR" sz="1800" dirty="0" smtClean="0">
                <a:solidFill>
                  <a:srgbClr val="006597"/>
                </a:solidFill>
                <a:latin typeface="Calibri" panose="020F0502020204030204" pitchFamily="34" charset="0"/>
              </a:rPr>
              <a:t>seçilecektir.</a:t>
            </a:r>
          </a:p>
          <a:p>
            <a:pPr algn="just">
              <a:spcAft>
                <a:spcPts val="600"/>
              </a:spcAft>
            </a:pPr>
            <a:r>
              <a:rPr lang="tr-TR" sz="1800" b="1" dirty="0">
                <a:solidFill>
                  <a:srgbClr val="006597"/>
                </a:solidFill>
                <a:latin typeface="Calibri" panose="020F0502020204030204" pitchFamily="34" charset="0"/>
              </a:rPr>
              <a:t>Seçilen Konular: </a:t>
            </a:r>
            <a:r>
              <a:rPr lang="tr-TR" sz="1800" dirty="0">
                <a:solidFill>
                  <a:srgbClr val="006597"/>
                </a:solidFill>
                <a:latin typeface="Calibri" panose="020F0502020204030204" pitchFamily="34" charset="0"/>
              </a:rPr>
              <a:t>Çağrı kapsamında belirlenen konulardan biri veya çağrıda birden fazla seçime izin verilmişse birkaçını seçiniz.</a:t>
            </a:r>
          </a:p>
          <a:p>
            <a:pPr algn="just">
              <a:spcAft>
                <a:spcPts val="600"/>
              </a:spcAft>
            </a:pPr>
            <a:r>
              <a:rPr lang="tr-TR" sz="1800" b="1" dirty="0">
                <a:solidFill>
                  <a:srgbClr val="006597"/>
                </a:solidFill>
                <a:latin typeface="Calibri" panose="020F0502020204030204" pitchFamily="34" charset="0"/>
              </a:rPr>
              <a:t>Başvuru Sahibi : </a:t>
            </a:r>
            <a:r>
              <a:rPr lang="tr-TR" sz="1800" dirty="0">
                <a:solidFill>
                  <a:srgbClr val="006597"/>
                </a:solidFill>
                <a:latin typeface="Calibri" panose="020F0502020204030204" pitchFamily="34" charset="0"/>
              </a:rPr>
              <a:t>Bu bölüme işletmenin ticari unvanı otomatik olarak sistem tarafından getirilmektedir</a:t>
            </a:r>
            <a:r>
              <a:rPr lang="tr-TR" sz="1800" dirty="0" smtClean="0">
                <a:solidFill>
                  <a:srgbClr val="006597"/>
                </a:solidFill>
                <a:latin typeface="Calibri" panose="020F0502020204030204" pitchFamily="34" charset="0"/>
              </a:rPr>
              <a:t>.</a:t>
            </a:r>
          </a:p>
          <a:p>
            <a:pPr algn="just">
              <a:spcAft>
                <a:spcPts val="600"/>
              </a:spcAft>
            </a:pPr>
            <a:r>
              <a:rPr lang="tr-TR" sz="1800" b="1" dirty="0" smtClean="0">
                <a:solidFill>
                  <a:srgbClr val="006597"/>
                </a:solidFill>
                <a:latin typeface="Calibri" panose="020F0502020204030204" pitchFamily="34" charset="0"/>
              </a:rPr>
              <a:t>Vergi </a:t>
            </a:r>
            <a:r>
              <a:rPr lang="tr-TR" sz="1800" b="1" dirty="0">
                <a:solidFill>
                  <a:srgbClr val="006597"/>
                </a:solidFill>
                <a:latin typeface="Calibri" panose="020F0502020204030204" pitchFamily="34" charset="0"/>
              </a:rPr>
              <a:t>No/TC Kimlik No: </a:t>
            </a:r>
            <a:r>
              <a:rPr lang="tr-TR" sz="1800" dirty="0">
                <a:solidFill>
                  <a:srgbClr val="006597"/>
                </a:solidFill>
                <a:latin typeface="Calibri" panose="020F0502020204030204" pitchFamily="34" charset="0"/>
              </a:rPr>
              <a:t>Bu bölüme şirketler için Vergi No/Şahıs İşletmeleri için TC Kimlik No unvanı otomatik olarak sistem tarafından getirilmektedir</a:t>
            </a:r>
            <a:r>
              <a:rPr lang="tr-TR" sz="1800" dirty="0" smtClean="0">
                <a:solidFill>
                  <a:srgbClr val="006597"/>
                </a:solidFill>
                <a:latin typeface="Calibri" panose="020F0502020204030204" pitchFamily="34" charset="0"/>
              </a:rPr>
              <a:t>.</a:t>
            </a:r>
          </a:p>
          <a:p>
            <a:pPr algn="just">
              <a:spcAft>
                <a:spcPts val="600"/>
              </a:spcAft>
            </a:pPr>
            <a:r>
              <a:rPr lang="tr-TR" sz="1800" b="1" dirty="0" smtClean="0">
                <a:solidFill>
                  <a:srgbClr val="006597"/>
                </a:solidFill>
                <a:latin typeface="Calibri" panose="020F0502020204030204" pitchFamily="34" charset="0"/>
              </a:rPr>
              <a:t>Yetkilinin </a:t>
            </a:r>
            <a:r>
              <a:rPr lang="tr-TR" sz="1800" b="1" dirty="0">
                <a:solidFill>
                  <a:srgbClr val="006597"/>
                </a:solidFill>
                <a:latin typeface="Calibri" panose="020F0502020204030204" pitchFamily="34" charset="0"/>
              </a:rPr>
              <a:t>Adı, Soyadı: </a:t>
            </a:r>
            <a:r>
              <a:rPr lang="tr-TR" sz="1800" dirty="0">
                <a:solidFill>
                  <a:srgbClr val="006597"/>
                </a:solidFill>
                <a:latin typeface="Calibri" panose="020F0502020204030204" pitchFamily="34" charset="0"/>
              </a:rPr>
              <a:t>İşletme adına projeyi yürütmekle yetkili olan kişinin adı ve soyadı yazılmalıdır. </a:t>
            </a:r>
            <a:endParaRPr lang="tr-TR" sz="1800" dirty="0" smtClean="0">
              <a:solidFill>
                <a:srgbClr val="006597"/>
              </a:solidFill>
              <a:latin typeface="Calibri" panose="020F0502020204030204" pitchFamily="34" charset="0"/>
            </a:endParaRPr>
          </a:p>
          <a:p>
            <a:pPr algn="just">
              <a:spcAft>
                <a:spcPts val="600"/>
              </a:spcAft>
            </a:pPr>
            <a:r>
              <a:rPr lang="tr-TR" sz="1800" b="1" dirty="0" smtClean="0">
                <a:solidFill>
                  <a:srgbClr val="006597"/>
                </a:solidFill>
                <a:latin typeface="Calibri" panose="020F0502020204030204" pitchFamily="34" charset="0"/>
              </a:rPr>
              <a:t>Yetkili </a:t>
            </a:r>
            <a:r>
              <a:rPr lang="tr-TR" sz="1800" b="1" dirty="0">
                <a:solidFill>
                  <a:srgbClr val="006597"/>
                </a:solidFill>
                <a:latin typeface="Calibri" panose="020F0502020204030204" pitchFamily="34" charset="0"/>
              </a:rPr>
              <a:t>E-Posta Adresi: </a:t>
            </a:r>
            <a:r>
              <a:rPr lang="tr-TR" sz="1800" dirty="0">
                <a:solidFill>
                  <a:srgbClr val="006597"/>
                </a:solidFill>
                <a:latin typeface="Calibri" panose="020F0502020204030204" pitchFamily="34" charset="0"/>
              </a:rPr>
              <a:t>İşletme Proje Yöneticisinin e-posta adresi yazılmalıdır. (Proje başvurusu ile ilgili bildirimler, işletmenin KOSGEB Veri Tabanında kayıtlı e-posta adresine yapılacaktır. Proje yöneticisinin e-posta adresi ise, gerektiğinde irtibat kurulması için bilgi amaçlı olarak alınmaktadır). </a:t>
            </a:r>
          </a:p>
          <a:p>
            <a:pPr algn="just">
              <a:spcAft>
                <a:spcPts val="600"/>
              </a:spcAft>
            </a:pPr>
            <a:r>
              <a:rPr lang="tr-TR" sz="1800" b="1" dirty="0">
                <a:solidFill>
                  <a:srgbClr val="006597"/>
                </a:solidFill>
                <a:latin typeface="Calibri" panose="020F0502020204030204" pitchFamily="34" charset="0"/>
              </a:rPr>
              <a:t>Projenin Adı: </a:t>
            </a:r>
            <a:r>
              <a:rPr lang="tr-TR" sz="1800" dirty="0">
                <a:solidFill>
                  <a:srgbClr val="006597"/>
                </a:solidFill>
                <a:latin typeface="Calibri" panose="020F0502020204030204" pitchFamily="34" charset="0"/>
              </a:rPr>
              <a:t>Projenin adını </a:t>
            </a:r>
            <a:r>
              <a:rPr lang="tr-TR" sz="1800" b="1" dirty="0">
                <a:solidFill>
                  <a:srgbClr val="006597"/>
                </a:solidFill>
                <a:latin typeface="Calibri" panose="020F0502020204030204" pitchFamily="34" charset="0"/>
              </a:rPr>
              <a:t>proje içeriğini yansıtacak şekilde belirlemek</a:t>
            </a:r>
            <a:r>
              <a:rPr lang="tr-TR" sz="1800" dirty="0">
                <a:solidFill>
                  <a:srgbClr val="006597"/>
                </a:solidFill>
                <a:latin typeface="Calibri" panose="020F0502020204030204" pitchFamily="34" charset="0"/>
              </a:rPr>
              <a:t> gerekmektedir. Proje adı, mümkün olduğunca proje faaliyetlerini tek bir noktaya odaklayacak nitelikte tanımlanmalıdır. </a:t>
            </a:r>
          </a:p>
          <a:p>
            <a:pPr algn="just">
              <a:spcAft>
                <a:spcPts val="600"/>
              </a:spcAft>
            </a:pPr>
            <a:endParaRPr lang="tr-TR" sz="1800" b="1" dirty="0" smtClean="0">
              <a:solidFill>
                <a:srgbClr val="006597"/>
              </a:solidFill>
              <a:latin typeface="Calibri" panose="020F0502020204030204" pitchFamily="34" charset="0"/>
            </a:endParaRPr>
          </a:p>
          <a:p>
            <a:pPr algn="just">
              <a:spcAft>
                <a:spcPts val="600"/>
              </a:spcAft>
            </a:pPr>
            <a:endParaRPr lang="tr-TR" sz="1800" b="1" dirty="0">
              <a:solidFill>
                <a:srgbClr val="006597"/>
              </a:solidFill>
              <a:latin typeface="Calibri" panose="020F0502020204030204" pitchFamily="34" charset="0"/>
            </a:endParaRPr>
          </a:p>
          <a:p>
            <a:pPr algn="just">
              <a:spcAft>
                <a:spcPts val="600"/>
              </a:spcAft>
            </a:pPr>
            <a:endParaRPr lang="tr-TR" sz="1800" dirty="0">
              <a:solidFill>
                <a:srgbClr val="006597"/>
              </a:solidFill>
              <a:latin typeface="Calibri" panose="020F0502020204030204" pitchFamily="34" charset="0"/>
            </a:endParaRPr>
          </a:p>
        </p:txBody>
      </p:sp>
      <p:grpSp>
        <p:nvGrpSpPr>
          <p:cNvPr id="5" name="Grup 4"/>
          <p:cNvGrpSpPr/>
          <p:nvPr/>
        </p:nvGrpSpPr>
        <p:grpSpPr>
          <a:xfrm>
            <a:off x="467544" y="200989"/>
            <a:ext cx="8064896" cy="479007"/>
            <a:chOff x="467544" y="514282"/>
            <a:chExt cx="8064896" cy="479007"/>
          </a:xfrm>
        </p:grpSpPr>
        <p:sp>
          <p:nvSpPr>
            <p:cNvPr id="7" name="3 Metin kutusu"/>
            <p:cNvSpPr txBox="1"/>
            <p:nvPr/>
          </p:nvSpPr>
          <p:spPr>
            <a:xfrm>
              <a:off x="611560" y="51428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39</a:t>
            </a:fld>
            <a:endParaRPr lang="en-CA" dirty="0">
              <a:latin typeface="Calibri" panose="020F0502020204030204" pitchFamily="34" charset="0"/>
            </a:endParaRPr>
          </a:p>
        </p:txBody>
      </p:sp>
    </p:spTree>
    <p:extLst>
      <p:ext uri="{BB962C8B-B14F-4D97-AF65-F5344CB8AC3E}">
        <p14:creationId xmlns:p14="http://schemas.microsoft.com/office/powerpoint/2010/main" val="37326492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968028"/>
            <a:ext cx="8496944" cy="511256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r>
              <a:rPr lang="tr-TR" sz="2000" b="1" dirty="0">
                <a:solidFill>
                  <a:srgbClr val="006597"/>
                </a:solidFill>
                <a:latin typeface="Calibri" panose="020F0502020204030204" pitchFamily="34" charset="0"/>
              </a:rPr>
              <a:t>Projenin Kısa Tanıtımı: </a:t>
            </a:r>
            <a:r>
              <a:rPr lang="tr-TR" sz="2000" dirty="0">
                <a:solidFill>
                  <a:srgbClr val="006597"/>
                </a:solidFill>
                <a:latin typeface="Calibri" panose="020F0502020204030204" pitchFamily="34" charset="0"/>
              </a:rPr>
              <a:t>Proje ile ne amaçlandığı, neden ihtiyaç duyulduğu, neler hedeflendiği, projede ne tür faaliyetler planlandığı, projenin çıktıları ve projeden ne tür faydalar sağlanacağı 100 kelimeyi aşmayacak şekilde açıklanmalıdır. Bu bölümde işletmeyi ve ürünlerini tanıtıcı bilgilere değil, projeyi tanıtıcı bilgilere yer verilmelidir.</a:t>
            </a:r>
            <a:endParaRPr lang="tr-TR" sz="2000" b="1" dirty="0" smtClean="0">
              <a:solidFill>
                <a:srgbClr val="006597"/>
              </a:solidFill>
              <a:latin typeface="Calibri" panose="020F0502020204030204" pitchFamily="34" charset="0"/>
            </a:endParaRPr>
          </a:p>
          <a:p>
            <a:pPr algn="just">
              <a:spcAft>
                <a:spcPts val="600"/>
              </a:spcAft>
            </a:pPr>
            <a:r>
              <a:rPr lang="tr-TR" sz="2000" b="1" dirty="0" smtClean="0">
                <a:solidFill>
                  <a:srgbClr val="006597"/>
                </a:solidFill>
                <a:latin typeface="Calibri" panose="020F0502020204030204" pitchFamily="34" charset="0"/>
              </a:rPr>
              <a:t>Toplam </a:t>
            </a:r>
            <a:r>
              <a:rPr lang="tr-TR" sz="2000" b="1" dirty="0">
                <a:solidFill>
                  <a:srgbClr val="006597"/>
                </a:solidFill>
                <a:latin typeface="Calibri" panose="020F0502020204030204" pitchFamily="34" charset="0"/>
              </a:rPr>
              <a:t>Proje Süresi </a:t>
            </a:r>
            <a:r>
              <a:rPr lang="tr-TR" sz="2000" b="1" dirty="0" smtClean="0">
                <a:solidFill>
                  <a:srgbClr val="006597"/>
                </a:solidFill>
                <a:latin typeface="Calibri" panose="020F0502020204030204" pitchFamily="34" charset="0"/>
              </a:rPr>
              <a:t>(dönem): </a:t>
            </a:r>
            <a:r>
              <a:rPr lang="tr-TR" sz="2000" dirty="0">
                <a:solidFill>
                  <a:srgbClr val="006597"/>
                </a:solidFill>
                <a:latin typeface="Calibri" panose="020F0502020204030204" pitchFamily="34" charset="0"/>
              </a:rPr>
              <a:t>Proje süresi, planlanan faaliyetleri gerçekleştirme süresi ve Proje Teklif Çağrısı ile uyumlu olmalı ve dönem (Bir dönem 4 aylık süreyi kapsar) olarak belirtilmelidir</a:t>
            </a:r>
            <a:r>
              <a:rPr lang="tr-TR" sz="2000" dirty="0" smtClean="0">
                <a:solidFill>
                  <a:srgbClr val="006597"/>
                </a:solidFill>
                <a:latin typeface="Calibri" panose="020F0502020204030204" pitchFamily="34" charset="0"/>
              </a:rPr>
              <a:t>.</a:t>
            </a:r>
          </a:p>
          <a:p>
            <a:pPr algn="just">
              <a:spcAft>
                <a:spcPts val="600"/>
              </a:spcAft>
            </a:pPr>
            <a:endParaRPr lang="tr-TR" sz="2000" dirty="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a:p>
            <a:pPr algn="just">
              <a:spcAft>
                <a:spcPts val="600"/>
              </a:spcAft>
            </a:pPr>
            <a:endParaRPr lang="tr-TR" sz="2000" dirty="0" smtClean="0">
              <a:solidFill>
                <a:srgbClr val="006597"/>
              </a:solidFill>
              <a:latin typeface="Calibri" panose="020F0502020204030204" pitchFamily="34" charset="0"/>
            </a:endParaRPr>
          </a:p>
        </p:txBody>
      </p:sp>
      <p:grpSp>
        <p:nvGrpSpPr>
          <p:cNvPr id="5" name="Grup 4"/>
          <p:cNvGrpSpPr/>
          <p:nvPr/>
        </p:nvGrpSpPr>
        <p:grpSpPr>
          <a:xfrm>
            <a:off x="467544" y="175940"/>
            <a:ext cx="8064896" cy="504056"/>
            <a:chOff x="467544" y="489233"/>
            <a:chExt cx="8064896" cy="504056"/>
          </a:xfrm>
        </p:grpSpPr>
        <p:sp>
          <p:nvSpPr>
            <p:cNvPr id="7" name="3 Metin kutusu"/>
            <p:cNvSpPr txBox="1"/>
            <p:nvPr/>
          </p:nvSpPr>
          <p:spPr>
            <a:xfrm>
              <a:off x="611560" y="489233"/>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Metin kutusu 2"/>
          <p:cNvSpPr txBox="1"/>
          <p:nvPr/>
        </p:nvSpPr>
        <p:spPr>
          <a:xfrm>
            <a:off x="827584" y="3776340"/>
            <a:ext cx="7776864" cy="1077218"/>
          </a:xfrm>
          <a:prstGeom prst="rect">
            <a:avLst/>
          </a:prstGeom>
          <a:solidFill>
            <a:schemeClr val="accent6">
              <a:lumMod val="40000"/>
              <a:lumOff val="60000"/>
            </a:schemeClr>
          </a:solidFill>
        </p:spPr>
        <p:txBody>
          <a:bodyPr wrap="square" rtlCol="0">
            <a:spAutoFit/>
          </a:bodyPr>
          <a:lstStyle/>
          <a:p>
            <a:pPr algn="just"/>
            <a:r>
              <a:rPr lang="tr-TR" sz="1600" b="1" i="1" dirty="0"/>
              <a:t>Program kapsamında desteklenecek projenin asgari ve azami süresi Proje Teklif Çağrısında belirlenir. Burada belirtilen süre, Başvuru </a:t>
            </a:r>
            <a:r>
              <a:rPr lang="tr-TR" sz="1600" b="1" i="1" dirty="0" err="1"/>
              <a:t>Formu’nun</a:t>
            </a:r>
            <a:r>
              <a:rPr lang="tr-TR" sz="1600" b="1" i="1" dirty="0"/>
              <a:t> </a:t>
            </a:r>
            <a:r>
              <a:rPr lang="tr-TR" sz="1600" b="1" i="1" dirty="0">
                <a:solidFill>
                  <a:srgbClr val="FF0000"/>
                </a:solidFill>
              </a:rPr>
              <a:t>3.</a:t>
            </a:r>
            <a:r>
              <a:rPr lang="tr-TR" sz="1600" b="1" i="1" dirty="0"/>
              <a:t> Bölümünde yer alan Faaliyet-Zaman Planı ile uyumlu olmalıdır. Ayrıca </a:t>
            </a:r>
            <a:r>
              <a:rPr lang="tr-TR" sz="1600" b="1" i="1" dirty="0">
                <a:solidFill>
                  <a:srgbClr val="FF0000"/>
                </a:solidFill>
              </a:rPr>
              <a:t>4.1</a:t>
            </a:r>
            <a:r>
              <a:rPr lang="tr-TR" sz="1600" b="1" i="1" dirty="0"/>
              <a:t> Bölümdeki Talep Edilen Giderler Tablosunda talep edilen personelin çalışma süresi belirtilen proje süresini aşmamalıdır. </a:t>
            </a:r>
            <a:endParaRPr lang="tr-TR" sz="1600" dirty="0"/>
          </a:p>
        </p:txBody>
      </p:sp>
      <p:sp>
        <p:nvSpPr>
          <p:cNvPr id="12"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40</a:t>
            </a:fld>
            <a:endParaRPr lang="en-CA" dirty="0">
              <a:latin typeface="Calibri" panose="020F0502020204030204" pitchFamily="34" charset="0"/>
            </a:endParaRPr>
          </a:p>
        </p:txBody>
      </p:sp>
    </p:spTree>
    <p:extLst>
      <p:ext uri="{BB962C8B-B14F-4D97-AF65-F5344CB8AC3E}">
        <p14:creationId xmlns:p14="http://schemas.microsoft.com/office/powerpoint/2010/main" val="1264615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396336" cy="51125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1.1. Başvuru Sahibine ilişkin bilgiler</a:t>
            </a:r>
            <a:r>
              <a:rPr lang="tr-TR" sz="1800" b="1" dirty="0">
                <a:latin typeface="Calibri" panose="020F0502020204030204" pitchFamily="34" charset="0"/>
                <a:ea typeface="Times New Roman" panose="02020603050405020304" pitchFamily="18" charset="0"/>
              </a:rPr>
              <a:t> </a:t>
            </a:r>
            <a:r>
              <a:rPr lang="tr-TR" sz="1800" dirty="0">
                <a:solidFill>
                  <a:srgbClr val="006597"/>
                </a:solidFill>
                <a:latin typeface="Calibri" panose="020F0502020204030204" pitchFamily="34" charset="0"/>
              </a:rPr>
              <a:t>bölümü, sistem tarafından otomatik olarak </a:t>
            </a:r>
            <a:r>
              <a:rPr lang="tr-TR" sz="1800" dirty="0" smtClean="0">
                <a:solidFill>
                  <a:srgbClr val="006597"/>
                </a:solidFill>
                <a:latin typeface="Calibri" panose="020F0502020204030204" pitchFamily="34" charset="0"/>
              </a:rPr>
              <a:t>getirilmektedir.</a:t>
            </a:r>
            <a:endParaRPr lang="tr-TR" sz="1800" dirty="0">
              <a:solidFill>
                <a:srgbClr val="006597"/>
              </a:solidFill>
              <a:latin typeface="Calibri" panose="020F0502020204030204" pitchFamily="34" charset="0"/>
            </a:endParaRPr>
          </a:p>
          <a:p>
            <a:pPr lvl="0" algn="just">
              <a:spcBef>
                <a:spcPts val="600"/>
              </a:spcBef>
              <a:spcAft>
                <a:spcPts val="600"/>
              </a:spcAft>
              <a:buClr>
                <a:srgbClr val="154E5F"/>
              </a:buClr>
              <a:buSzPct val="100000"/>
            </a:pPr>
            <a:r>
              <a:rPr lang="tr-TR" sz="1800" dirty="0">
                <a:latin typeface="Calibri" panose="020F0502020204030204" pitchFamily="34" charset="0"/>
                <a:ea typeface="Times New Roman" panose="02020603050405020304" pitchFamily="18" charset="0"/>
              </a:rPr>
              <a:t> </a:t>
            </a: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1.2.1. Proje İle Beklenen Sonuçlar</a:t>
            </a:r>
            <a:r>
              <a:rPr lang="tr-TR" sz="1800" dirty="0">
                <a:solidFill>
                  <a:srgbClr val="006597"/>
                </a:solidFill>
                <a:latin typeface="Calibri" panose="020F0502020204030204" pitchFamily="34" charset="0"/>
              </a:rPr>
              <a:t> bölümünde Proje süresi sonunda elde edilmesi beklenen somut ve ölçülebilir kazanımlar yazılacaktır. Bu bölüm, proje sonuç raporunun değerlendirilmesinde esas teşkil etmektedir. Bu nedenle, bu bölüme uzun vadeli hedefler değil, proje bittiğinde varılacak sonuçlar yazılmalıdır. “Beklenen sonuçlar” olarak tanımlanan hususlara proje sonucunda erişme düzeyi, proje sonucunun başarılı veya başarısız tamamlanma kararının alınmasında etkili olacaktır.</a:t>
            </a: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1.2.2. Başvuru Sahibinin Sektörü, Bağlı Olduğu Oda, Bulunduğu </a:t>
            </a:r>
            <a:r>
              <a:rPr lang="tr-TR" sz="1800" b="1" dirty="0" smtClean="0">
                <a:solidFill>
                  <a:srgbClr val="006597"/>
                </a:solidFill>
                <a:latin typeface="Calibri" panose="020F0502020204030204" pitchFamily="34" charset="0"/>
              </a:rPr>
              <a:t>Yer </a:t>
            </a:r>
            <a:r>
              <a:rPr lang="tr-TR" sz="1800" dirty="0" smtClean="0">
                <a:solidFill>
                  <a:srgbClr val="006597"/>
                </a:solidFill>
                <a:latin typeface="Calibri" panose="020F0502020204030204" pitchFamily="34" charset="0"/>
              </a:rPr>
              <a:t>bölümü sistem tarafından otomatik olarak getirilmektedir.</a:t>
            </a:r>
            <a:endParaRPr lang="tr-TR" sz="1200" dirty="0">
              <a:latin typeface="Times New Roman" panose="02020603050405020304" pitchFamily="18" charset="0"/>
              <a:ea typeface="Times New Roman" panose="02020603050405020304" pitchFamily="18" charset="0"/>
            </a:endParaRP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1.2.3 Başvuru Sahibinin Sahip O</a:t>
            </a:r>
            <a:r>
              <a:rPr lang="tr-TR" sz="1800" b="1" dirty="0" smtClean="0">
                <a:solidFill>
                  <a:srgbClr val="006597"/>
                </a:solidFill>
                <a:latin typeface="Calibri" panose="020F0502020204030204" pitchFamily="34" charset="0"/>
              </a:rPr>
              <a:t>lduğu Belgeler/Sertifikalar </a:t>
            </a:r>
            <a:r>
              <a:rPr lang="tr-TR" sz="1800" dirty="0">
                <a:solidFill>
                  <a:srgbClr val="006597"/>
                </a:solidFill>
                <a:latin typeface="Calibri" panose="020F0502020204030204" pitchFamily="34" charset="0"/>
              </a:rPr>
              <a:t>bölümünde İşletmenizde belirtilen belge/sertifikalardan varsa sahip olduklarınızı işaretlemeniz gerekmektedir. Belirtilenler dışında belge/sertifika olması durumunda ise diğer seçeneğinde (birden fazla ise aralarına virgül koyarak) belirtebilirsiniz.</a:t>
            </a:r>
          </a:p>
          <a:p>
            <a:pPr algn="just">
              <a:spcBef>
                <a:spcPts val="600"/>
              </a:spcBef>
              <a:spcAft>
                <a:spcPts val="600"/>
              </a:spcAft>
            </a:pPr>
            <a:endParaRPr lang="tr-TR" sz="1200" dirty="0">
              <a:latin typeface="Times New Roman" panose="02020603050405020304" pitchFamily="18" charset="0"/>
              <a:ea typeface="Times New Roman" panose="02020603050405020304" pitchFamily="18" charset="0"/>
            </a:endParaRPr>
          </a:p>
        </p:txBody>
      </p:sp>
      <p:cxnSp>
        <p:nvCxnSpPr>
          <p:cNvPr id="9" name="Düz Bağlayıcı 8"/>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41</a:t>
            </a:fld>
            <a:endParaRPr lang="en-CA" dirty="0">
              <a:latin typeface="Calibri" panose="020F0502020204030204" pitchFamily="34" charset="0"/>
            </a:endParaRPr>
          </a:p>
        </p:txBody>
      </p:sp>
    </p:spTree>
    <p:extLst>
      <p:ext uri="{BB962C8B-B14F-4D97-AF65-F5344CB8AC3E}">
        <p14:creationId xmlns:p14="http://schemas.microsoft.com/office/powerpoint/2010/main" val="4877737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96144" y="968048"/>
            <a:ext cx="8396336" cy="51125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Bef>
                <a:spcPts val="600"/>
              </a:spcBef>
              <a:spcAft>
                <a:spcPts val="600"/>
              </a:spcAft>
              <a:buClr>
                <a:srgbClr val="154E5F"/>
              </a:buClr>
              <a:buSzPct val="100000"/>
            </a:pPr>
            <a:r>
              <a:rPr lang="tr-TR" sz="1800" b="1" dirty="0" smtClean="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1.2.4 Başvuru Sahibinin Kullandığı Yazılımlar </a:t>
            </a:r>
            <a:r>
              <a:rPr lang="tr-TR" sz="1800" dirty="0">
                <a:solidFill>
                  <a:srgbClr val="006597"/>
                </a:solidFill>
                <a:latin typeface="Calibri" panose="020F0502020204030204" pitchFamily="34" charset="0"/>
              </a:rPr>
              <a:t>bölümünde belirtilen yazılımlardan varsa sahip olduklarınızı işaretlemeniz gerekmektedir</a:t>
            </a:r>
            <a:r>
              <a:rPr lang="tr-TR" sz="1800" dirty="0" smtClean="0">
                <a:solidFill>
                  <a:srgbClr val="006597"/>
                </a:solidFill>
                <a:latin typeface="Calibri" panose="020F0502020204030204" pitchFamily="34" charset="0"/>
              </a:rPr>
              <a:t>.</a:t>
            </a:r>
          </a:p>
          <a:p>
            <a:pPr lvl="0" algn="just">
              <a:spcBef>
                <a:spcPts val="600"/>
              </a:spcBef>
              <a:spcAft>
                <a:spcPts val="600"/>
              </a:spcAft>
              <a:buClr>
                <a:srgbClr val="154E5F"/>
              </a:buClr>
              <a:buSzPct val="100000"/>
            </a:pPr>
            <a:endParaRPr lang="tr-TR" sz="1800" dirty="0">
              <a:solidFill>
                <a:srgbClr val="006597"/>
              </a:solidFill>
              <a:latin typeface="Calibri" panose="020F0502020204030204" pitchFamily="34" charset="0"/>
            </a:endParaRPr>
          </a:p>
          <a:p>
            <a:pPr lvl="0" algn="just">
              <a:spcBef>
                <a:spcPts val="600"/>
              </a:spcBef>
              <a:spcAft>
                <a:spcPts val="600"/>
              </a:spcAft>
              <a:buClr>
                <a:srgbClr val="154E5F"/>
              </a:buClr>
              <a:buSzPct val="100000"/>
            </a:pPr>
            <a:r>
              <a:rPr lang="tr-TR" sz="1800" b="1" dirty="0">
                <a:solidFill>
                  <a:srgbClr val="006597"/>
                </a:solidFill>
                <a:latin typeface="Calibri" panose="020F0502020204030204" pitchFamily="34" charset="0"/>
              </a:rPr>
              <a:t>Başvuru </a:t>
            </a:r>
            <a:r>
              <a:rPr lang="tr-TR" sz="1800" b="1" dirty="0" err="1">
                <a:solidFill>
                  <a:srgbClr val="006597"/>
                </a:solidFill>
                <a:latin typeface="Calibri" panose="020F0502020204030204" pitchFamily="34" charset="0"/>
              </a:rPr>
              <a:t>Formu’nun</a:t>
            </a:r>
            <a:r>
              <a:rPr lang="tr-TR" sz="1800" b="1" dirty="0">
                <a:solidFill>
                  <a:srgbClr val="006597"/>
                </a:solidFill>
                <a:latin typeface="Calibri" panose="020F0502020204030204" pitchFamily="34" charset="0"/>
              </a:rPr>
              <a:t> 1.2.5 Finansal ve Çalışan Bilgileri</a:t>
            </a:r>
            <a:r>
              <a:rPr lang="tr-TR" sz="1800" dirty="0">
                <a:solidFill>
                  <a:srgbClr val="006597"/>
                </a:solidFill>
                <a:latin typeface="Calibri" panose="020F0502020204030204" pitchFamily="34" charset="0"/>
              </a:rPr>
              <a:t> bölümünde İşletmenin, Finansal Bilgileri Onaylı Kurumlar/Gelir Vergisi Beyannamesine göre ilgili kurum veritabanından, Çalışan Bilgileri ise Onaylı KOBİ Bilgi Beyannamesinden veya ilgili kurum veritabanından </a:t>
            </a:r>
            <a:r>
              <a:rPr lang="tr-TR" sz="1800" b="1" u="sng" dirty="0">
                <a:solidFill>
                  <a:srgbClr val="006597"/>
                </a:solidFill>
                <a:latin typeface="Calibri" panose="020F0502020204030204" pitchFamily="34" charset="0"/>
              </a:rPr>
              <a:t>otomatik</a:t>
            </a:r>
            <a:r>
              <a:rPr lang="tr-TR" sz="1800" dirty="0">
                <a:solidFill>
                  <a:srgbClr val="006597"/>
                </a:solidFill>
                <a:latin typeface="Calibri" panose="020F0502020204030204" pitchFamily="34" charset="0"/>
              </a:rPr>
              <a:t> olarak getirilecektir</a:t>
            </a:r>
            <a:r>
              <a:rPr lang="tr-TR" sz="1800" dirty="0" smtClean="0">
                <a:solidFill>
                  <a:srgbClr val="006597"/>
                </a:solidFill>
                <a:latin typeface="Calibri" panose="020F0502020204030204" pitchFamily="34" charset="0"/>
              </a:rPr>
              <a:t>.</a:t>
            </a:r>
          </a:p>
        </p:txBody>
      </p:sp>
      <p:cxnSp>
        <p:nvCxnSpPr>
          <p:cNvPr id="9" name="Düz Bağlayıcı 8"/>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txBox="1">
            <a:spLocks/>
          </p:cNvSpPr>
          <p:nvPr/>
        </p:nvSpPr>
        <p:spPr>
          <a:xfrm>
            <a:off x="6372225" y="6456811"/>
            <a:ext cx="2133600" cy="362508"/>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solidFill>
                <a:latin typeface="+mn-lt"/>
                <a:ea typeface="ヒラギノ角ゴ Pro W3" pitchFamily="1" charset="-128"/>
                <a:cs typeface="+mn-cs"/>
              </a:defRPr>
            </a:lvl1pPr>
            <a:lvl2pPr marL="457200" algn="l" rtl="0" fontAlgn="base">
              <a:spcBef>
                <a:spcPct val="0"/>
              </a:spcBef>
              <a:spcAft>
                <a:spcPct val="0"/>
              </a:spcAft>
              <a:defRPr kern="1200">
                <a:solidFill>
                  <a:schemeClr val="tx1"/>
                </a:solidFill>
                <a:latin typeface="Calibri" pitchFamily="34" charset="0"/>
                <a:ea typeface="ヒラギノ角ゴ Pro W3" pitchFamily="1" charset="-128"/>
                <a:cs typeface="+mn-cs"/>
              </a:defRPr>
            </a:lvl2pPr>
            <a:lvl3pPr marL="914400" algn="l" rtl="0" fontAlgn="base">
              <a:spcBef>
                <a:spcPct val="0"/>
              </a:spcBef>
              <a:spcAft>
                <a:spcPct val="0"/>
              </a:spcAft>
              <a:defRPr kern="1200">
                <a:solidFill>
                  <a:schemeClr val="tx1"/>
                </a:solidFill>
                <a:latin typeface="Calibri" pitchFamily="34" charset="0"/>
                <a:ea typeface="ヒラギノ角ゴ Pro W3" pitchFamily="1" charset="-128"/>
                <a:cs typeface="+mn-cs"/>
              </a:defRPr>
            </a:lvl3pPr>
            <a:lvl4pPr marL="1371600" algn="l" rtl="0" fontAlgn="base">
              <a:spcBef>
                <a:spcPct val="0"/>
              </a:spcBef>
              <a:spcAft>
                <a:spcPct val="0"/>
              </a:spcAft>
              <a:defRPr kern="1200">
                <a:solidFill>
                  <a:schemeClr val="tx1"/>
                </a:solidFill>
                <a:latin typeface="Calibri" pitchFamily="34" charset="0"/>
                <a:ea typeface="ヒラギノ角ゴ Pro W3" pitchFamily="1" charset="-128"/>
                <a:cs typeface="+mn-cs"/>
              </a:defRPr>
            </a:lvl4pPr>
            <a:lvl5pPr marL="1828800" algn="l" rtl="0" fontAlgn="base">
              <a:spcBef>
                <a:spcPct val="0"/>
              </a:spcBef>
              <a:spcAft>
                <a:spcPct val="0"/>
              </a:spcAft>
              <a:defRPr kern="1200">
                <a:solidFill>
                  <a:schemeClr val="tx1"/>
                </a:solidFill>
                <a:latin typeface="Calibri" pitchFamily="34" charset="0"/>
                <a:ea typeface="ヒラギノ角ゴ Pro W3" pitchFamily="1" charset="-128"/>
                <a:cs typeface="+mn-cs"/>
              </a:defRPr>
            </a:lvl5pPr>
            <a:lvl6pPr marL="2286000" algn="l" defTabSz="914400" rtl="0" eaLnBrk="1" latinLnBrk="0" hangingPunct="1">
              <a:defRPr kern="1200">
                <a:solidFill>
                  <a:schemeClr val="tx1"/>
                </a:solidFill>
                <a:latin typeface="Calibri" pitchFamily="34" charset="0"/>
                <a:ea typeface="ヒラギノ角ゴ Pro W3" pitchFamily="1" charset="-128"/>
                <a:cs typeface="+mn-cs"/>
              </a:defRPr>
            </a:lvl6pPr>
            <a:lvl7pPr marL="2743200" algn="l" defTabSz="914400" rtl="0" eaLnBrk="1" latinLnBrk="0" hangingPunct="1">
              <a:defRPr kern="1200">
                <a:solidFill>
                  <a:schemeClr val="tx1"/>
                </a:solidFill>
                <a:latin typeface="Calibri" pitchFamily="34" charset="0"/>
                <a:ea typeface="ヒラギノ角ゴ Pro W3" pitchFamily="1" charset="-128"/>
                <a:cs typeface="+mn-cs"/>
              </a:defRPr>
            </a:lvl7pPr>
            <a:lvl8pPr marL="3200400" algn="l" defTabSz="914400" rtl="0" eaLnBrk="1" latinLnBrk="0" hangingPunct="1">
              <a:defRPr kern="1200">
                <a:solidFill>
                  <a:schemeClr val="tx1"/>
                </a:solidFill>
                <a:latin typeface="Calibri" pitchFamily="34" charset="0"/>
                <a:ea typeface="ヒラギノ角ゴ Pro W3" pitchFamily="1" charset="-128"/>
                <a:cs typeface="+mn-cs"/>
              </a:defRPr>
            </a:lvl8pPr>
            <a:lvl9pPr marL="3657600" algn="l" defTabSz="914400" rtl="0" eaLnBrk="1" latinLnBrk="0" hangingPunct="1">
              <a:defRPr kern="1200">
                <a:solidFill>
                  <a:schemeClr val="tx1"/>
                </a:solidFill>
                <a:latin typeface="Calibri" pitchFamily="34" charset="0"/>
                <a:ea typeface="ヒラギノ角ゴ Pro W3" pitchFamily="1" charset="-128"/>
                <a:cs typeface="+mn-cs"/>
              </a:defRPr>
            </a:lvl9pPr>
          </a:lstStyle>
          <a:p>
            <a:pPr>
              <a:defRPr/>
            </a:pPr>
            <a:fld id="{FF16F97C-866D-4F85-A1F6-DDF39F62CB6A}" type="slidenum">
              <a:rPr lang="en-CA" smtClean="0">
                <a:latin typeface="Calibri" panose="020F0502020204030204" pitchFamily="34" charset="0"/>
              </a:rPr>
              <a:pPr>
                <a:defRPr/>
              </a:pPr>
              <a:t>42</a:t>
            </a:fld>
            <a:endParaRPr lang="en-CA" dirty="0">
              <a:latin typeface="Calibri" panose="020F0502020204030204" pitchFamily="34" charset="0"/>
            </a:endParaRPr>
          </a:p>
        </p:txBody>
      </p:sp>
    </p:spTree>
    <p:extLst>
      <p:ext uri="{BB962C8B-B14F-4D97-AF65-F5344CB8AC3E}">
        <p14:creationId xmlns:p14="http://schemas.microsoft.com/office/powerpoint/2010/main" val="3412328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251520" y="874219"/>
            <a:ext cx="8424936" cy="49903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spcAft>
                <a:spcPts val="600"/>
              </a:spcAft>
              <a:buNone/>
            </a:pPr>
            <a:r>
              <a:rPr lang="tr-TR" sz="1600" b="1" dirty="0">
                <a:solidFill>
                  <a:srgbClr val="FF0000"/>
                </a:solidFill>
                <a:latin typeface="Calibri" panose="020F0502020204030204" pitchFamily="34" charset="0"/>
              </a:rPr>
              <a:t>Proje dokümanının </a:t>
            </a:r>
            <a:r>
              <a:rPr lang="tr-TR" sz="1600" b="1" dirty="0" smtClean="0">
                <a:solidFill>
                  <a:srgbClr val="FF0000"/>
                </a:solidFill>
                <a:latin typeface="Calibri" panose="020F0502020204030204" pitchFamily="34" charset="0"/>
              </a:rPr>
              <a:t>2.1 </a:t>
            </a:r>
            <a:r>
              <a:rPr lang="tr-TR" sz="1600" b="1" dirty="0">
                <a:solidFill>
                  <a:srgbClr val="FF0000"/>
                </a:solidFill>
                <a:latin typeface="Calibri" panose="020F0502020204030204" pitchFamily="34" charset="0"/>
              </a:rPr>
              <a:t>– </a:t>
            </a:r>
            <a:r>
              <a:rPr lang="tr-TR" sz="1600" b="1" dirty="0" smtClean="0">
                <a:solidFill>
                  <a:srgbClr val="FF0000"/>
                </a:solidFill>
                <a:latin typeface="Calibri" panose="020F0502020204030204" pitchFamily="34" charset="0"/>
              </a:rPr>
              <a:t>2.11 </a:t>
            </a:r>
            <a:r>
              <a:rPr lang="tr-TR" sz="1600" b="1" dirty="0">
                <a:solidFill>
                  <a:srgbClr val="FF0000"/>
                </a:solidFill>
                <a:latin typeface="Calibri" panose="020F0502020204030204" pitchFamily="34" charset="0"/>
              </a:rPr>
              <a:t>arasındaki bölümler, sistemdeki şablon doküman kullanılarak bilgisayarda hazırlanacak ve sisteme </a:t>
            </a:r>
            <a:r>
              <a:rPr lang="tr-TR" sz="1600" b="1" u="sng" dirty="0">
                <a:solidFill>
                  <a:srgbClr val="FF0000"/>
                </a:solidFill>
                <a:latin typeface="Calibri" panose="020F0502020204030204" pitchFamily="34" charset="0"/>
              </a:rPr>
              <a:t>ek olarak </a:t>
            </a:r>
            <a:r>
              <a:rPr lang="tr-TR" sz="1600" b="1" dirty="0">
                <a:solidFill>
                  <a:srgbClr val="FF0000"/>
                </a:solidFill>
                <a:latin typeface="Calibri" panose="020F0502020204030204" pitchFamily="34" charset="0"/>
              </a:rPr>
              <a:t>yüklenecektir.</a:t>
            </a:r>
          </a:p>
          <a:p>
            <a:pPr lvl="0" algn="just">
              <a:spcAft>
                <a:spcPts val="600"/>
              </a:spcAft>
            </a:pPr>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 Başvuru Sahibi İşletmenin Tarihçesi, Mevcut Faaliyetleri, Ortakları Ve Proje Deneyimleri Bölümünde; </a:t>
            </a:r>
            <a:r>
              <a:rPr lang="tr-TR" sz="1600" dirty="0">
                <a:solidFill>
                  <a:srgbClr val="006597"/>
                </a:solidFill>
                <a:latin typeface="Calibri" panose="020F0502020204030204" pitchFamily="34" charset="0"/>
              </a:rPr>
              <a:t>işletmenin kurulduğu tarihten bu yana geçirdiği aşamalar yazılmalı, işletmenin mevcut durumu ve ortakları hakkında kısa bilgiler verilmeli ve yürüttüğü ya da halen yürütmekte olduğu projeler varsa belirtilmelidir</a:t>
            </a:r>
            <a:r>
              <a:rPr lang="tr-TR" sz="1600" dirty="0" smtClean="0">
                <a:solidFill>
                  <a:srgbClr val="006597"/>
                </a:solidFill>
                <a:latin typeface="Calibri" panose="020F0502020204030204" pitchFamily="34" charset="0"/>
              </a:rPr>
              <a:t>.</a:t>
            </a: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2.2 Proje Konusu İle İlgili Mevcut Durum Bölümünde</a:t>
            </a:r>
            <a:r>
              <a:rPr lang="tr-TR" sz="1600" dirty="0">
                <a:solidFill>
                  <a:srgbClr val="006597"/>
                </a:solidFill>
                <a:latin typeface="Calibri" panose="020F0502020204030204" pitchFamily="34" charset="0"/>
              </a:rPr>
              <a:t>; Proje konusuyla ilgili olarak işletmenin mevcut faaliyetleri ve ihtiyaçların mevcut durumda nasıl karşılandığı açıklanacaktır.  Kutucuk içinde Proje Teklif Çağrısına özel alt başlıklar bulunmaktaysa, açıklamalar bu alt başlıklar altında yapılacaktır</a:t>
            </a:r>
            <a:r>
              <a:rPr lang="tr-TR" sz="1600" dirty="0" smtClean="0">
                <a:solidFill>
                  <a:srgbClr val="006597"/>
                </a:solidFill>
                <a:latin typeface="Calibri" panose="020F0502020204030204" pitchFamily="34" charset="0"/>
              </a:rPr>
              <a:t>.</a:t>
            </a: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2.3 Projenin Amacı ve Gerekçesi bölümünde; </a:t>
            </a:r>
            <a:r>
              <a:rPr lang="tr-TR" sz="1600" dirty="0">
                <a:solidFill>
                  <a:srgbClr val="006597"/>
                </a:solidFill>
                <a:latin typeface="Calibri" panose="020F0502020204030204" pitchFamily="34" charset="0"/>
              </a:rPr>
              <a:t>projeye hangi nedenlerle ihtiyaç duyulduğu ve proje ile nelerin amaçlandığı açıklanacaktır. Proje amacı ve gerekçesinin Proje Teklif Çağrısı ile ilişkisi belirtilecektir. </a:t>
            </a:r>
            <a:endParaRPr lang="tr-TR" sz="1600" dirty="0" smtClean="0">
              <a:solidFill>
                <a:srgbClr val="006597"/>
              </a:solidFill>
              <a:latin typeface="Calibri" panose="020F0502020204030204" pitchFamily="34" charset="0"/>
            </a:endParaRPr>
          </a:p>
          <a:p>
            <a:pPr lvl="0"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2.4 Projenin Konusu bölümünde; </a:t>
            </a:r>
            <a:r>
              <a:rPr lang="tr-TR" sz="1600" dirty="0">
                <a:solidFill>
                  <a:srgbClr val="006597"/>
                </a:solidFill>
                <a:latin typeface="Calibri" panose="020F0502020204030204" pitchFamily="34" charset="0"/>
              </a:rPr>
              <a:t>proje kapsamında gerçekleştirilecek faaliyetler, proje bütünlüğünü yansıtacak şekilde ana </a:t>
            </a:r>
            <a:r>
              <a:rPr lang="tr-TR" sz="1600" dirty="0" smtClean="0">
                <a:solidFill>
                  <a:srgbClr val="006597"/>
                </a:solidFill>
                <a:latin typeface="Calibri" panose="020F0502020204030204" pitchFamily="34" charset="0"/>
              </a:rPr>
              <a:t>hatlarıyla </a:t>
            </a:r>
            <a:r>
              <a:rPr lang="tr-TR" sz="1600" dirty="0">
                <a:solidFill>
                  <a:srgbClr val="006597"/>
                </a:solidFill>
                <a:latin typeface="Calibri" panose="020F0502020204030204" pitchFamily="34" charset="0"/>
              </a:rPr>
              <a:t>özetlenecektir.</a:t>
            </a: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43</a:t>
            </a:fld>
            <a:endParaRPr lang="en-CA" dirty="0">
              <a:latin typeface="Calibri" panose="020F0502020204030204" pitchFamily="34" charset="0"/>
            </a:endParaRPr>
          </a:p>
        </p:txBody>
      </p:sp>
      <p:pic>
        <p:nvPicPr>
          <p:cNvPr id="12"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cxnSp>
        <p:nvCxnSpPr>
          <p:cNvPr id="13" name="Düz Bağlayıcı 12"/>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14609402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251520" y="874219"/>
            <a:ext cx="8424936" cy="499035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spcAft>
                <a:spcPts val="600"/>
              </a:spcAft>
            </a:pPr>
            <a:r>
              <a:rPr lang="tr-TR" sz="1600" b="1" i="1" dirty="0" smtClean="0">
                <a:solidFill>
                  <a:srgbClr val="006597"/>
                </a:solidFill>
                <a:latin typeface="Calibri" panose="020F0502020204030204" pitchFamily="34" charset="0"/>
              </a:rPr>
              <a:t>Başvuru </a:t>
            </a:r>
            <a:r>
              <a:rPr lang="tr-TR" sz="1600" b="1" i="1" dirty="0">
                <a:solidFill>
                  <a:srgbClr val="006597"/>
                </a:solidFill>
                <a:latin typeface="Calibri" panose="020F0502020204030204" pitchFamily="34" charset="0"/>
              </a:rPr>
              <a:t>formunun 2.5 Proje Hedef ve Faaliyetleri bölümünde; </a:t>
            </a:r>
            <a:r>
              <a:rPr lang="tr-TR" sz="1600" dirty="0">
                <a:solidFill>
                  <a:srgbClr val="006597"/>
                </a:solidFill>
                <a:latin typeface="Calibri" panose="020F0502020204030204" pitchFamily="34" charset="0"/>
              </a:rPr>
              <a:t>proje hedef ve faaliyetleri tüm detaylarıyla açıklanacaktır. Projenin HEDEFLERİ tanımlanacak, her bir HEDEFİN AÇIKLAMASI yazılacak, </a:t>
            </a:r>
            <a:r>
              <a:rPr lang="tr-TR" sz="1600" dirty="0" smtClean="0">
                <a:solidFill>
                  <a:srgbClr val="006597"/>
                </a:solidFill>
                <a:latin typeface="Calibri" panose="020F0502020204030204" pitchFamily="34" charset="0"/>
              </a:rPr>
              <a:t>her bir </a:t>
            </a:r>
            <a:r>
              <a:rPr lang="tr-TR" sz="1600" dirty="0">
                <a:solidFill>
                  <a:srgbClr val="006597"/>
                </a:solidFill>
                <a:latin typeface="Calibri" panose="020F0502020204030204" pitchFamily="34" charset="0"/>
              </a:rPr>
              <a:t>hedefe ulaşmak için yürütülecek FAALİYETLER ve FAALİYETLERİN ÇIKTILARI maddeler halinde listelenecek, her bir HEDEFLE İLGİLİ PROJE GİDERLERİ gerekçeleriyle birlikte anlatılacaktır.  Bu bölüme yazılan faaliyetler “3.1 </a:t>
            </a:r>
            <a:r>
              <a:rPr lang="tr-TR" sz="1600" dirty="0" smtClean="0">
                <a:solidFill>
                  <a:srgbClr val="006597"/>
                </a:solidFill>
                <a:latin typeface="Calibri" panose="020F0502020204030204" pitchFamily="34" charset="0"/>
              </a:rPr>
              <a:t>Faaliyetler ve Faaliyet-Zaman </a:t>
            </a:r>
            <a:r>
              <a:rPr lang="tr-TR" sz="1600" dirty="0">
                <a:solidFill>
                  <a:srgbClr val="006597"/>
                </a:solidFill>
                <a:latin typeface="Calibri" panose="020F0502020204030204" pitchFamily="34" charset="0"/>
              </a:rPr>
              <a:t>Planı”  bölümündeki faaliyetleri ile aynı olacaktır.</a:t>
            </a:r>
          </a:p>
          <a:p>
            <a:pPr marL="0" lvl="0" indent="0" algn="just" defTabSz="363538">
              <a:spcAft>
                <a:spcPts val="600"/>
              </a:spcAft>
              <a:buNone/>
            </a:pPr>
            <a:r>
              <a:rPr lang="tr-TR" sz="1600" dirty="0">
                <a:solidFill>
                  <a:srgbClr val="006597"/>
                </a:solidFill>
                <a:latin typeface="Calibri" panose="020F0502020204030204" pitchFamily="34" charset="0"/>
              </a:rPr>
              <a:t>	</a:t>
            </a:r>
            <a:r>
              <a:rPr lang="tr-TR" sz="1600" dirty="0" smtClean="0">
                <a:solidFill>
                  <a:srgbClr val="006597"/>
                </a:solidFill>
                <a:latin typeface="Calibri" panose="020F0502020204030204" pitchFamily="34" charset="0"/>
              </a:rPr>
              <a:t>Faaliyet </a:t>
            </a:r>
            <a:r>
              <a:rPr lang="tr-TR" sz="1600" dirty="0">
                <a:solidFill>
                  <a:srgbClr val="006597"/>
                </a:solidFill>
                <a:latin typeface="Calibri" panose="020F0502020204030204" pitchFamily="34" charset="0"/>
              </a:rPr>
              <a:t>tanımları “gider ismi” şeklinde yazılmamalıdır. Gider sadece, bir faaliyetin </a:t>
            </a:r>
            <a:r>
              <a:rPr lang="tr-TR" sz="1600" dirty="0" smtClean="0">
                <a:solidFill>
                  <a:srgbClr val="006597"/>
                </a:solidFill>
                <a:latin typeface="Calibri" panose="020F0502020204030204" pitchFamily="34" charset="0"/>
              </a:rPr>
              <a:t>	gerçekleştirilmesi </a:t>
            </a:r>
            <a:r>
              <a:rPr lang="tr-TR" sz="1600" dirty="0">
                <a:solidFill>
                  <a:srgbClr val="006597"/>
                </a:solidFill>
                <a:latin typeface="Calibri" panose="020F0502020204030204" pitchFamily="34" charset="0"/>
              </a:rPr>
              <a:t>için satın alınacak ürün veya hizmetlerin adıdır. </a:t>
            </a:r>
          </a:p>
          <a:p>
            <a:pPr marL="0" lvl="0" indent="0" algn="just">
              <a:spcAft>
                <a:spcPts val="600"/>
              </a:spcAft>
              <a:buNone/>
            </a:pPr>
            <a:endParaRPr lang="tr-TR" sz="1600" b="1" dirty="0">
              <a:solidFill>
                <a:srgbClr val="006597"/>
              </a:solidFill>
              <a:latin typeface="Calibri" panose="020F0502020204030204" pitchFamily="34" charset="0"/>
            </a:endParaRPr>
          </a:p>
          <a:p>
            <a:pPr marL="0" lvl="0" indent="0" algn="just">
              <a:spcAft>
                <a:spcPts val="600"/>
              </a:spcAft>
              <a:buNone/>
            </a:pPr>
            <a:endParaRPr lang="tr-TR" sz="1600" b="1" dirty="0">
              <a:solidFill>
                <a:srgbClr val="006597"/>
              </a:solidFill>
              <a:latin typeface="Calibri" panose="020F0502020204030204" pitchFamily="34" charset="0"/>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44</a:t>
            </a:fld>
            <a:endParaRPr lang="en-CA" dirty="0">
              <a:latin typeface="Calibri" panose="020F0502020204030204" pitchFamily="34" charset="0"/>
            </a:endParaRPr>
          </a:p>
        </p:txBody>
      </p:sp>
      <p:pic>
        <p:nvPicPr>
          <p:cNvPr id="12"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cxnSp>
        <p:nvCxnSpPr>
          <p:cNvPr id="13" name="Düz Bağlayıcı 12"/>
          <p:cNvCxnSpPr/>
          <p:nvPr/>
        </p:nvCxnSpPr>
        <p:spPr>
          <a:xfrm>
            <a:off x="467544" y="679996"/>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3 Metin kutusu"/>
          <p:cNvSpPr txBox="1"/>
          <p:nvPr/>
        </p:nvSpPr>
        <p:spPr>
          <a:xfrm>
            <a:off x="683568" y="175940"/>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22710340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45</a:t>
            </a:fld>
            <a:endParaRPr lang="en-CA" dirty="0">
              <a:latin typeface="Calibri" panose="020F0502020204030204" pitchFamily="34" charset="0"/>
            </a:endParaRPr>
          </a:p>
        </p:txBody>
      </p:sp>
      <p:sp>
        <p:nvSpPr>
          <p:cNvPr id="3" name="Dikdörtgen 2"/>
          <p:cNvSpPr/>
          <p:nvPr/>
        </p:nvSpPr>
        <p:spPr>
          <a:xfrm>
            <a:off x="3805891" y="522969"/>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4" name="Tablo 3"/>
          <p:cNvGraphicFramePr>
            <a:graphicFrameLocks noGrp="1"/>
          </p:cNvGraphicFramePr>
          <p:nvPr>
            <p:extLst>
              <p:ext uri="{D42A27DB-BD31-4B8C-83A1-F6EECF244321}">
                <p14:modId xmlns:p14="http://schemas.microsoft.com/office/powerpoint/2010/main" val="2034380195"/>
              </p:ext>
            </p:extLst>
          </p:nvPr>
        </p:nvGraphicFramePr>
        <p:xfrm>
          <a:off x="683568" y="824013"/>
          <a:ext cx="7966274" cy="536940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val="47966621"/>
                    </a:ext>
                  </a:extLst>
                </a:gridCol>
                <a:gridCol w="5013944">
                  <a:extLst>
                    <a:ext uri="{9D8B030D-6E8A-4147-A177-3AD203B41FA5}">
                      <a16:colId xmlns:a16="http://schemas.microsoft.com/office/drawing/2014/main" val="4078720817"/>
                    </a:ext>
                  </a:extLst>
                </a:gridCol>
              </a:tblGrid>
              <a:tr h="377319">
                <a:tc gridSpan="2">
                  <a:txBody>
                    <a:bodyPr/>
                    <a:lstStyle/>
                    <a:p>
                      <a:pPr marL="444500" indent="12700" algn="l">
                        <a:lnSpc>
                          <a:spcPct val="115000"/>
                        </a:lnSpc>
                        <a:spcAft>
                          <a:spcPts val="0"/>
                        </a:spcAft>
                      </a:pPr>
                      <a:r>
                        <a:rPr lang="tr-TR" sz="1800" dirty="0" smtClean="0">
                          <a:effectLst/>
                          <a:latin typeface="Calibri" panose="020F0502020204030204" pitchFamily="34" charset="0"/>
                          <a:cs typeface="Calibri" panose="020F0502020204030204" pitchFamily="34" charset="0"/>
                        </a:rPr>
                        <a:t>Hedef 1  </a:t>
                      </a:r>
                      <a:endParaRPr lang="tr-TR" sz="1800"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383941679"/>
                  </a:ext>
                </a:extLst>
              </a:tr>
              <a:tr h="77311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tanımı:</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Proje amacına ulaşmayı sağlayacak alt hedeflerin birincisinin tanımını aşağıdaki kutucuğa “…. ….. ….…..  ………..</a:t>
                      </a:r>
                      <a:r>
                        <a:rPr lang="tr-TR" sz="1400" b="1" dirty="0" err="1" smtClean="0">
                          <a:effectLst/>
                          <a:latin typeface="Calibri" panose="020F0502020204030204" pitchFamily="34" charset="0"/>
                          <a:cs typeface="Calibri" panose="020F0502020204030204" pitchFamily="34" charset="0"/>
                        </a:rPr>
                        <a:t>mesi</a:t>
                      </a:r>
                      <a:r>
                        <a:rPr lang="tr-TR" sz="1400" b="1" dirty="0" smtClean="0">
                          <a:effectLst/>
                          <a:latin typeface="Calibri" panose="020F0502020204030204" pitchFamily="34" charset="0"/>
                          <a:cs typeface="Calibri" panose="020F0502020204030204" pitchFamily="34" charset="0"/>
                        </a:rPr>
                        <a:t>” formatında yazınız.)</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89641482"/>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93327663"/>
                  </a:ext>
                </a:extLst>
              </a:tr>
              <a:tr h="503421">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Hedef açıklaması ve bu hedef kapsamında yürütülecek faaliyetler:</a:t>
                      </a: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Bu hedef kapsamında yürütülecek faaliyetleri ve gerekçelerini </a:t>
                      </a:r>
                      <a:r>
                        <a:rPr lang="tr-TR" sz="1400" b="1" u="sng" dirty="0" smtClean="0">
                          <a:effectLst/>
                          <a:latin typeface="Calibri" panose="020F0502020204030204" pitchFamily="34" charset="0"/>
                          <a:cs typeface="Calibri" panose="020F0502020204030204" pitchFamily="34" charset="0"/>
                        </a:rPr>
                        <a:t>DETAYLI OLARAK</a:t>
                      </a:r>
                      <a:r>
                        <a:rPr lang="tr-TR" sz="1400" b="1" dirty="0" smtClean="0">
                          <a:effectLst/>
                          <a:latin typeface="Calibri" panose="020F0502020204030204" pitchFamily="34" charset="0"/>
                          <a:cs typeface="Calibri" panose="020F0502020204030204" pitchFamily="34" charset="0"/>
                        </a:rPr>
                        <a:t> anlatınız.) </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257318548"/>
                  </a:ext>
                </a:extLst>
              </a:tr>
              <a:tr h="710712">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400" b="1" dirty="0" smtClean="0">
                        <a:latin typeface="Calibri" panose="020F0502020204030204" pitchFamily="34" charset="0"/>
                        <a:cs typeface="Calibri" panose="020F0502020204030204" pitchFamily="34" charset="0"/>
                      </a:endParaRPr>
                    </a:p>
                    <a:p>
                      <a:endParaRPr lang="tr-TR" sz="1400" b="1" dirty="0" smtClean="0">
                        <a:latin typeface="Calibri" panose="020F0502020204030204" pitchFamily="34" charset="0"/>
                        <a:cs typeface="Calibri" panose="020F0502020204030204" pitchFamily="34" charset="0"/>
                      </a:endParaRPr>
                    </a:p>
                    <a:p>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30574446"/>
                  </a:ext>
                </a:extLst>
              </a:tr>
              <a:tr h="918004">
                <a:tc row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isimleri:</a:t>
                      </a:r>
                    </a:p>
                    <a:p>
                      <a:endParaRPr lang="tr-TR" sz="1400" b="1" dirty="0">
                        <a:latin typeface="Calibri" panose="020F0502020204030204" pitchFamily="34" charset="0"/>
                        <a:cs typeface="Calibri" panose="020F050202020403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tr-TR" sz="1400" b="1" dirty="0" smtClean="0">
                        <a:effectLst/>
                        <a:latin typeface="Calibri" panose="020F0502020204030204" pitchFamily="34" charset="0"/>
                        <a:ea typeface="Times New Roman" panose="02020603050405020304" pitchFamily="18"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(Yukarıda detaylı olarak açıklanan faaliyetlere “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 formatında birer satırlık kısa tanımlama (isim) yazınız. Bu faaliyet isimleri, projenin “3.1 Faaliyetler ve Faaliyet - Zaman Planı” bölümünde de aynı şekliyle kullanılmalıdır.) </a:t>
                      </a:r>
                    </a:p>
                  </a:txBody>
                  <a:tcPr/>
                </a:tc>
                <a:extLst>
                  <a:ext uri="{0D108BD9-81ED-4DB2-BD59-A6C34878D82A}">
                    <a16:rowId xmlns:a16="http://schemas.microsoft.com/office/drawing/2014/main" val="10005"/>
                  </a:ext>
                </a:extLst>
              </a:tr>
              <a:tr h="315827">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r>
                        <a:rPr lang="tr-TR" sz="1400" b="1" dirty="0" smtClean="0">
                          <a:latin typeface="Calibri" panose="020F0502020204030204" pitchFamily="34" charset="0"/>
                          <a:cs typeface="Calibri" panose="020F0502020204030204" pitchFamily="34" charset="0"/>
                        </a:rPr>
                        <a:t>Faaliyet 1.1- ………………………………………………………………..</a:t>
                      </a:r>
                      <a:r>
                        <a:rPr lang="tr-TR" sz="1400" b="1" dirty="0" err="1" smtClean="0">
                          <a:latin typeface="Calibri" panose="020F0502020204030204" pitchFamily="34" charset="0"/>
                          <a:cs typeface="Calibri" panose="020F0502020204030204" pitchFamily="34" charset="0"/>
                        </a:rPr>
                        <a:t>cektir</a:t>
                      </a:r>
                      <a:r>
                        <a:rPr lang="tr-TR" sz="1400" b="1" dirty="0" smtClean="0">
                          <a:latin typeface="Calibri" panose="020F0502020204030204" pitchFamily="34" charset="0"/>
                          <a:cs typeface="Calibri" panose="020F0502020204030204" pitchFamily="34" charset="0"/>
                        </a:rPr>
                        <a:t>.</a:t>
                      </a:r>
                      <a:endParaRPr lang="tr-TR" sz="14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947479">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b="1" dirty="0" smtClean="0">
                          <a:effectLst/>
                          <a:latin typeface="Calibri" panose="020F0502020204030204" pitchFamily="34" charset="0"/>
                          <a:cs typeface="Calibri" panose="020F0502020204030204" pitchFamily="34" charset="0"/>
                        </a:rPr>
                        <a:t>Faaliyet 1.2- ………………………………………………………………..</a:t>
                      </a:r>
                      <a:r>
                        <a:rPr lang="tr-TR" sz="1400" b="1" dirty="0" err="1" smtClean="0">
                          <a:effectLst/>
                          <a:latin typeface="Calibri" panose="020F0502020204030204" pitchFamily="34" charset="0"/>
                          <a:cs typeface="Calibri" panose="020F0502020204030204" pitchFamily="34" charset="0"/>
                        </a:rPr>
                        <a:t>cektir</a:t>
                      </a:r>
                      <a:r>
                        <a:rPr lang="tr-TR" sz="1400" b="1" dirty="0" smtClean="0">
                          <a:effectLst/>
                          <a:latin typeface="Calibri" panose="020F0502020204030204" pitchFamily="34" charset="0"/>
                          <a:cs typeface="Calibri" panose="020F0502020204030204" pitchFamily="34" charset="0"/>
                        </a:rPr>
                        <a:t>.</a:t>
                      </a: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6374483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46</a:t>
            </a:fld>
            <a:endParaRPr lang="en-CA" dirty="0">
              <a:latin typeface="Calibri" panose="020F0502020204030204" pitchFamily="34" charset="0"/>
            </a:endParaRPr>
          </a:p>
        </p:txBody>
      </p:sp>
      <p:sp>
        <p:nvSpPr>
          <p:cNvPr id="3" name="Dikdörtgen 2"/>
          <p:cNvSpPr/>
          <p:nvPr/>
        </p:nvSpPr>
        <p:spPr>
          <a:xfrm>
            <a:off x="3805891" y="596594"/>
            <a:ext cx="1388201" cy="400110"/>
          </a:xfrm>
          <a:prstGeom prst="rect">
            <a:avLst/>
          </a:prstGeom>
        </p:spPr>
        <p:txBody>
          <a:bodyPr wrap="none">
            <a:spAutoFit/>
          </a:bodyPr>
          <a:lstStyle/>
          <a:p>
            <a:pPr marL="0" indent="0" algn="ctr">
              <a:spcBef>
                <a:spcPts val="600"/>
              </a:spcBef>
              <a:spcAft>
                <a:spcPts val="600"/>
              </a:spcAft>
              <a:buClr>
                <a:srgbClr val="52AADF"/>
              </a:buClr>
              <a:buNone/>
              <a:tabLst>
                <a:tab pos="723900" algn="l"/>
              </a:tabLst>
              <a:defRPr/>
            </a:pPr>
            <a:r>
              <a:rPr lang="tr-TR" sz="2000" b="1" dirty="0" smtClean="0">
                <a:solidFill>
                  <a:srgbClr val="FF0000"/>
                </a:solidFill>
              </a:rPr>
              <a:t>Hedef Kartı</a:t>
            </a:r>
            <a:endParaRPr lang="tr-TR" sz="2000" b="1" dirty="0">
              <a:solidFill>
                <a:srgbClr val="FF0000"/>
              </a:solidFill>
            </a:endParaRPr>
          </a:p>
        </p:txBody>
      </p:sp>
      <p:graphicFrame>
        <p:nvGraphicFramePr>
          <p:cNvPr id="4" name="Tablo 3"/>
          <p:cNvGraphicFramePr>
            <a:graphicFrameLocks noGrp="1"/>
          </p:cNvGraphicFramePr>
          <p:nvPr>
            <p:extLst>
              <p:ext uri="{D42A27DB-BD31-4B8C-83A1-F6EECF244321}">
                <p14:modId xmlns:p14="http://schemas.microsoft.com/office/powerpoint/2010/main" val="758571140"/>
              </p:ext>
            </p:extLst>
          </p:nvPr>
        </p:nvGraphicFramePr>
        <p:xfrm>
          <a:off x="755576" y="1015793"/>
          <a:ext cx="7966274" cy="4358114"/>
        </p:xfrm>
        <a:graphic>
          <a:graphicData uri="http://schemas.openxmlformats.org/drawingml/2006/table">
            <a:tbl>
              <a:tblPr firstRow="1" bandRow="1">
                <a:tableStyleId>{5C22544A-7EE6-4342-B048-85BDC9FD1C3A}</a:tableStyleId>
              </a:tblPr>
              <a:tblGrid>
                <a:gridCol w="2952330">
                  <a:extLst>
                    <a:ext uri="{9D8B030D-6E8A-4147-A177-3AD203B41FA5}">
                      <a16:colId xmlns:a16="http://schemas.microsoft.com/office/drawing/2014/main" val="47966621"/>
                    </a:ext>
                  </a:extLst>
                </a:gridCol>
                <a:gridCol w="5013944">
                  <a:extLst>
                    <a:ext uri="{9D8B030D-6E8A-4147-A177-3AD203B41FA5}">
                      <a16:colId xmlns:a16="http://schemas.microsoft.com/office/drawing/2014/main" val="4078720817"/>
                    </a:ext>
                  </a:extLst>
                </a:gridCol>
              </a:tblGrid>
              <a:tr h="370840">
                <a:tc gridSpan="2">
                  <a:txBody>
                    <a:bodyPr/>
                    <a:lstStyle/>
                    <a:p>
                      <a:pPr marL="444500" indent="12700" algn="l">
                        <a:lnSpc>
                          <a:spcPct val="115000"/>
                        </a:lnSpc>
                        <a:spcAft>
                          <a:spcPts val="0"/>
                        </a:spcAft>
                      </a:pPr>
                      <a:r>
                        <a:rPr lang="tr-TR" sz="1600" dirty="0" smtClean="0">
                          <a:effectLst/>
                          <a:latin typeface="Calibri" panose="020F0502020204030204" pitchFamily="34" charset="0"/>
                          <a:cs typeface="Calibri" panose="020F0502020204030204" pitchFamily="34" charset="0"/>
                        </a:rPr>
                        <a:t>Hedef 1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a:tc>
                <a:tc hMerge="1">
                  <a:txBody>
                    <a:bodyPr/>
                    <a:lstStyle/>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2383941679"/>
                  </a:ext>
                </a:extLst>
              </a:tr>
              <a:tr h="907778">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Çıktılar: </a:t>
                      </a: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(Bu hedef kapsamında yürütülecek faaliyetlerin çıktılarını anlatınız.) </a:t>
                      </a:r>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489641482"/>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smtClean="0">
                        <a:latin typeface="Calibri" panose="020F0502020204030204" pitchFamily="34"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93327663"/>
                  </a:ext>
                </a:extLst>
              </a:tr>
              <a:tr h="370840">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Hedefle ilgili giderler ve gerekçeleri: </a:t>
                      </a:r>
                    </a:p>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faaliyetler:</a:t>
                      </a:r>
                      <a:endParaRPr lang="tr-TR" sz="1600" b="1" dirty="0" smtClean="0">
                        <a:effectLst/>
                        <a:latin typeface="Calibri" panose="020F0502020204030204" pitchFamily="34" charset="0"/>
                        <a:ea typeface="Times New Roman" panose="02020603050405020304" pitchFamily="18" charset="0"/>
                        <a:cs typeface="Calibri" panose="020F0502020204030204" pitchFamily="34" charset="0"/>
                      </a:endParaRPr>
                    </a:p>
                    <a:p>
                      <a:endParaRPr lang="tr-TR" sz="1600" b="1" dirty="0">
                        <a:latin typeface="Calibri" panose="020F0502020204030204" pitchFamily="34" charset="0"/>
                        <a:cs typeface="Calibri" panose="020F050202020403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600" b="1" dirty="0" smtClean="0">
                          <a:effectLst/>
                          <a:latin typeface="Calibri" panose="020F0502020204030204" pitchFamily="34" charset="0"/>
                          <a:cs typeface="Calibri" panose="020F0502020204030204" pitchFamily="34" charset="0"/>
                        </a:rPr>
                        <a:t> (Tutar belirtmeden, bu hedefle ilişkili gider türlerini ana hatlarıyla belirtiniz ve gerekçelerini yazınız.)</a:t>
                      </a:r>
                    </a:p>
                  </a:txBody>
                  <a:tcPr/>
                </a:tc>
                <a:extLst>
                  <a:ext uri="{0D108BD9-81ED-4DB2-BD59-A6C34878D82A}">
                    <a16:rowId xmlns:a16="http://schemas.microsoft.com/office/drawing/2014/main" val="4257318548"/>
                  </a:ext>
                </a:extLst>
              </a:tr>
              <a:tr h="370840">
                <a:tc vMerge="1">
                  <a:txBody>
                    <a:bodyPr/>
                    <a:lstStyle/>
                    <a:p>
                      <a:endParaRPr lang="tr-TR" sz="1800" dirty="0">
                        <a:latin typeface="Calibri" panose="020F0502020204030204" pitchFamily="34" charset="0"/>
                        <a:cs typeface="Calibri" panose="020F0502020204030204" pitchFamily="34" charset="0"/>
                      </a:endParaRPr>
                    </a:p>
                  </a:txBody>
                  <a:tcPr/>
                </a:tc>
                <a:tc>
                  <a:txBody>
                    <a:bodyPr/>
                    <a:lstStyle/>
                    <a:p>
                      <a:endParaRPr lang="tr-TR" sz="1800" dirty="0" smtClean="0">
                        <a:latin typeface="Calibri" panose="020F0502020204030204" pitchFamily="34" charset="0"/>
                        <a:cs typeface="Calibri" panose="020F0502020204030204" pitchFamily="34" charset="0"/>
                      </a:endParaRPr>
                    </a:p>
                    <a:p>
                      <a:endParaRPr lang="tr-TR" sz="1800" dirty="0" smtClean="0">
                        <a:latin typeface="Calibri" panose="020F0502020204030204" pitchFamily="34" charset="0"/>
                        <a:cs typeface="Calibri" panose="020F0502020204030204" pitchFamily="34" charset="0"/>
                      </a:endParaRPr>
                    </a:p>
                    <a:p>
                      <a:endParaRPr lang="tr-TR" sz="1800" dirty="0" smtClean="0">
                        <a:latin typeface="Calibri" panose="020F0502020204030204" pitchFamily="34" charset="0"/>
                        <a:cs typeface="Calibri" panose="020F0502020204030204" pitchFamily="34" charset="0"/>
                      </a:endParaRPr>
                    </a:p>
                    <a:p>
                      <a:endParaRPr lang="tr-TR" sz="180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730574446"/>
                  </a:ext>
                </a:extLst>
              </a:tr>
            </a:tbl>
          </a:graphicData>
        </a:graphic>
      </p:graphicFrame>
    </p:spTree>
    <p:extLst>
      <p:ext uri="{BB962C8B-B14F-4D97-AF65-F5344CB8AC3E}">
        <p14:creationId xmlns:p14="http://schemas.microsoft.com/office/powerpoint/2010/main" val="1623923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316416" y="34"/>
            <a:ext cx="720080" cy="507913"/>
          </a:xfrm>
          <a:prstGeom prst="rect">
            <a:avLst/>
          </a:prstGeom>
          <a:noFill/>
          <a:ln w="9525">
            <a:noFill/>
            <a:miter lim="800000"/>
            <a:headEnd/>
            <a:tailEnd/>
          </a:ln>
        </p:spPr>
      </p:pic>
      <p:sp>
        <p:nvSpPr>
          <p:cNvPr id="11" name="Rectangle 2"/>
          <p:cNvSpPr txBox="1">
            <a:spLocks noChangeArrowheads="1"/>
          </p:cNvSpPr>
          <p:nvPr/>
        </p:nvSpPr>
        <p:spPr>
          <a:xfrm>
            <a:off x="255836" y="507947"/>
            <a:ext cx="8496944" cy="565065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spcAft>
                <a:spcPts val="600"/>
              </a:spcAft>
            </a:pPr>
            <a:endParaRPr lang="tr-TR" sz="1600" b="1" i="1" dirty="0" smtClean="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2.6 Projenin Hedeflere, Pazara ve Rekabet Durumuna Etkisi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işletmenin orta ve uzun dönem hedefleri ile projenin bu hedeflere ulaşmada ne şekilde katkı sağlayacağı ne şekilde etki edeceği açıklanacaktır. Ayrıca; işletme ve proje için uygun olan alt başlıklar bazında projenin varsa; üretim / hizmet sunum kapasitesine, ürün / hizmet çeşitliliğine, teknoloji düzeyine, teknik </a:t>
            </a:r>
            <a:r>
              <a:rPr lang="tr-TR" sz="1600" dirty="0" err="1">
                <a:solidFill>
                  <a:srgbClr val="006597"/>
                </a:solidFill>
                <a:latin typeface="Calibri" panose="020F0502020204030204" pitchFamily="34" charset="0"/>
              </a:rPr>
              <a:t>know</a:t>
            </a:r>
            <a:r>
              <a:rPr lang="tr-TR" sz="1600" dirty="0">
                <a:solidFill>
                  <a:srgbClr val="006597"/>
                </a:solidFill>
                <a:latin typeface="Calibri" panose="020F0502020204030204" pitchFamily="34" charset="0"/>
              </a:rPr>
              <a:t>-how gelişimine, ihracat potansiyeline, pazar payına, pazar genişliğine, insan kaynağı niteliğine, ana sanayi ile entegrasyon sağlamaya ve ilgili alanda millileşmeye etkisi açıklanacaktır. </a:t>
            </a:r>
            <a:endParaRPr lang="tr-TR" sz="1600" i="1" dirty="0">
              <a:solidFill>
                <a:srgbClr val="006597"/>
              </a:solidFill>
              <a:latin typeface="Calibri" panose="020F0502020204030204" pitchFamily="34" charset="0"/>
            </a:endParaRP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2.7 Riskler, Önlemler ve Varsayımlar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Projenin uygulanma sürecinde ve sonrasında karşılaşabilecek muhtemel riskler ve bunlara ilişkin alınacak önlemler ile proje uygulama sürecine olumlu etkisi olabilecek hususlar (varsayımlar) açıklanır.</a:t>
            </a:r>
          </a:p>
          <a:p>
            <a:pPr algn="just">
              <a:spcAft>
                <a:spcPts val="600"/>
              </a:spcAft>
            </a:pPr>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2.8 Projede Kullanılacak İşletme Kaynakları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Projede kullanılmak üzere, işletmenin sahip olduğu kaynaklar (personel, makine-teçhizat, yazılım </a:t>
            </a:r>
            <a:r>
              <a:rPr lang="tr-TR" sz="1600" dirty="0" err="1">
                <a:solidFill>
                  <a:srgbClr val="006597"/>
                </a:solidFill>
                <a:latin typeface="Calibri" panose="020F0502020204030204" pitchFamily="34" charset="0"/>
              </a:rPr>
              <a:t>vb</a:t>
            </a:r>
            <a:r>
              <a:rPr lang="tr-TR" sz="1600" dirty="0">
                <a:solidFill>
                  <a:srgbClr val="006597"/>
                </a:solidFill>
                <a:latin typeface="Calibri" panose="020F0502020204030204" pitchFamily="34" charset="0"/>
              </a:rPr>
              <a:t>) ve/veya proje sürecinde kendi imkanları ile gerçekleştirileceği giderler ve bunların projeye olan katkısı açıklanacaktır. Örnek1: İşletme, mevcut çalışanlarını da projede görevlendirebilecektir. Örnek 2: mevcut makine teçhizatını veya yazılımını projede kullanabilecektir. Ancak bu durumlarda KOSGEB’den destek talep edilemeyecektir</a:t>
            </a:r>
            <a:r>
              <a:rPr lang="tr-TR" sz="1600" dirty="0" smtClean="0">
                <a:solidFill>
                  <a:srgbClr val="006597"/>
                </a:solidFill>
                <a:latin typeface="Calibri" panose="020F0502020204030204" pitchFamily="34" charset="0"/>
              </a:rPr>
              <a:t>.</a:t>
            </a:r>
            <a:endParaRPr lang="tr-TR" sz="1600" i="1" dirty="0">
              <a:solidFill>
                <a:srgbClr val="006597"/>
              </a:solidFill>
              <a:latin typeface="Calibri" panose="020F0502020204030204" pitchFamily="34" charset="0"/>
            </a:endParaRPr>
          </a:p>
          <a:p>
            <a:pPr lvl="0">
              <a:spcAft>
                <a:spcPts val="600"/>
              </a:spcAft>
            </a:pPr>
            <a:endParaRPr lang="tr-TR" sz="1600" dirty="0">
              <a:solidFill>
                <a:srgbClr val="006597"/>
              </a:solidFill>
              <a:latin typeface="Calibri" panose="020F0502020204030204" pitchFamily="34" charset="0"/>
            </a:endParaRPr>
          </a:p>
          <a:p>
            <a:pPr lvl="0" algn="just">
              <a:spcAft>
                <a:spcPts val="600"/>
              </a:spcAft>
            </a:pPr>
            <a:endParaRPr lang="tr-TR" sz="1600" dirty="0">
              <a:solidFill>
                <a:srgbClr val="006597"/>
              </a:solidFill>
              <a:latin typeface="Calibri" panose="020F0502020204030204" pitchFamily="34" charset="0"/>
            </a:endParaRPr>
          </a:p>
          <a:p>
            <a:pPr algn="just">
              <a:spcAft>
                <a:spcPts val="600"/>
              </a:spcAft>
            </a:pPr>
            <a:endParaRPr lang="tr-TR" sz="1600" b="1" dirty="0">
              <a:solidFill>
                <a:srgbClr val="006597"/>
              </a:solidFill>
              <a:latin typeface="Calibri" panose="020F0502020204030204" pitchFamily="34" charset="0"/>
            </a:endParaRPr>
          </a:p>
        </p:txBody>
      </p:sp>
      <p:cxnSp>
        <p:nvCxnSpPr>
          <p:cNvPr id="9" name="Düz Bağlayıcı 8"/>
          <p:cNvCxnSpPr/>
          <p:nvPr/>
        </p:nvCxnSpPr>
        <p:spPr>
          <a:xfrm>
            <a:off x="467544" y="507913"/>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3 Metin kutusu"/>
          <p:cNvSpPr txBox="1"/>
          <p:nvPr/>
        </p:nvSpPr>
        <p:spPr>
          <a:xfrm>
            <a:off x="683568" y="103932"/>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7"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47</a:t>
            </a:fld>
            <a:endParaRPr lang="en-CA" dirty="0">
              <a:latin typeface="Calibri" panose="020F0502020204030204" pitchFamily="34" charset="0"/>
            </a:endParaRPr>
          </a:p>
        </p:txBody>
      </p:sp>
    </p:spTree>
    <p:extLst>
      <p:ext uri="{BB962C8B-B14F-4D97-AF65-F5344CB8AC3E}">
        <p14:creationId xmlns:p14="http://schemas.microsoft.com/office/powerpoint/2010/main" val="11915077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5328539"/>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just">
              <a:buNone/>
            </a:pPr>
            <a:r>
              <a:rPr lang="tr-TR" sz="1600" b="1" i="1" dirty="0">
                <a:solidFill>
                  <a:srgbClr val="006597"/>
                </a:solidFill>
                <a:latin typeface="Calibri" panose="020F0502020204030204" pitchFamily="34" charset="0"/>
              </a:rPr>
              <a:t> </a:t>
            </a:r>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2.9 Proje Yönetimi bölümünde</a:t>
            </a:r>
            <a:r>
              <a:rPr lang="tr-TR" sz="1600" i="1" dirty="0">
                <a:solidFill>
                  <a:srgbClr val="006597"/>
                </a:solidFill>
                <a:latin typeface="Calibri" panose="020F0502020204030204" pitchFamily="34" charset="0"/>
              </a:rPr>
              <a:t> </a:t>
            </a:r>
            <a:r>
              <a:rPr lang="tr-TR" sz="1600" dirty="0">
                <a:solidFill>
                  <a:srgbClr val="006597"/>
                </a:solidFill>
                <a:latin typeface="Calibri" panose="020F0502020204030204" pitchFamily="34" charset="0"/>
              </a:rPr>
              <a:t>Proje Yöneticisi ile işletme yöneticileri ve ilgili birimler (satın alma ve personel birimleri dahil) arasında proje /mevzuatsal şartlar konusundaki iletişim ve koordinasyonun nasıl sağlanacağı, proje ilerleyişi ile ilgili gözden geçirme sistematiği, KOSGEB proje izleme süreçlerine ilişkin görev dağılımı açıklanacaktır. Proje Yöneticisi değişikliği durumunda proje yönetiminde aksama olmayacak şekilde kurgu oluşturulmalıdır. </a:t>
            </a:r>
            <a:endParaRPr lang="tr-TR" sz="1600" b="1" i="1" dirty="0" smtClean="0">
              <a:solidFill>
                <a:srgbClr val="006597"/>
              </a:solidFill>
              <a:latin typeface="Calibri" panose="020F0502020204030204" pitchFamily="34" charset="0"/>
            </a:endParaRP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2.10 Sürdürülebilirlik bölümünde </a:t>
            </a:r>
            <a:r>
              <a:rPr lang="tr-TR" sz="1600" dirty="0">
                <a:solidFill>
                  <a:srgbClr val="006597"/>
                </a:solidFill>
                <a:latin typeface="Calibri" panose="020F0502020204030204" pitchFamily="34" charset="0"/>
              </a:rPr>
              <a:t>Proje tamamlandıktan sonra, projenin beklenen sonuçlarının sürdürülebilirliğinin nasıl sağlanacağı açıklanacaktır. Bu bölümde hem kurumsal, hem mali açıdan sürdürülebilirlik açıklamasına yer verilmelidir.</a:t>
            </a:r>
          </a:p>
          <a:p>
            <a:pPr algn="just"/>
            <a:endParaRPr lang="tr-TR" sz="1600" b="1" i="1" dirty="0">
              <a:solidFill>
                <a:srgbClr val="006597"/>
              </a:solidFill>
              <a:latin typeface="Calibri" panose="020F0502020204030204" pitchFamily="34" charset="0"/>
            </a:endParaRPr>
          </a:p>
          <a:p>
            <a:pPr algn="just"/>
            <a:r>
              <a:rPr lang="tr-TR" sz="1600" b="1" i="1" dirty="0" smtClean="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2.11 Çağrıya Özel Hususlar bölümünde; </a:t>
            </a:r>
            <a:r>
              <a:rPr lang="tr-TR" sz="1600" dirty="0">
                <a:solidFill>
                  <a:srgbClr val="006597"/>
                </a:solidFill>
                <a:latin typeface="Calibri" panose="020F0502020204030204" pitchFamily="34" charset="0"/>
              </a:rPr>
              <a:t>Proje Teklif Çağrısında ve/ veya Başvuru - Uygulama Kılavuzunda bu bölümde açıklanması gerektiği belirtilen çağrıya özel hususlar varsa, yazılacaktır</a:t>
            </a:r>
            <a:r>
              <a:rPr lang="tr-TR" sz="1600" dirty="0" smtClean="0">
                <a:solidFill>
                  <a:srgbClr val="006597"/>
                </a:solidFill>
                <a:latin typeface="Calibri" panose="020F0502020204030204" pitchFamily="34" charset="0"/>
              </a:rPr>
              <a:t>.</a:t>
            </a:r>
          </a:p>
          <a:p>
            <a:pPr algn="just"/>
            <a:endParaRPr lang="tr-TR" sz="1600" dirty="0">
              <a:solidFill>
                <a:srgbClr val="006597"/>
              </a:solidFill>
              <a:latin typeface="Calibri" panose="020F0502020204030204" pitchFamily="34" charset="0"/>
            </a:endParaRPr>
          </a:p>
          <a:p>
            <a:pPr algn="just"/>
            <a:r>
              <a:rPr lang="tr-TR" sz="1600" b="1" i="1" dirty="0">
                <a:solidFill>
                  <a:srgbClr val="006597"/>
                </a:solidFill>
                <a:latin typeface="Calibri" panose="020F0502020204030204" pitchFamily="34" charset="0"/>
              </a:rPr>
              <a:t>Başvuru </a:t>
            </a:r>
            <a:r>
              <a:rPr lang="tr-TR" sz="1600" b="1" i="1" dirty="0" err="1">
                <a:solidFill>
                  <a:srgbClr val="006597"/>
                </a:solidFill>
                <a:latin typeface="Calibri" panose="020F0502020204030204" pitchFamily="34" charset="0"/>
              </a:rPr>
              <a:t>Formu’nun</a:t>
            </a:r>
            <a:r>
              <a:rPr lang="tr-TR" sz="1600" b="1" i="1" dirty="0">
                <a:solidFill>
                  <a:srgbClr val="006597"/>
                </a:solidFill>
                <a:latin typeface="Calibri" panose="020F0502020204030204" pitchFamily="34" charset="0"/>
              </a:rPr>
              <a:t> 3. Projenin Faaliyetleri ve Faaliyet-Zaman Planı</a:t>
            </a:r>
            <a:r>
              <a:rPr lang="tr-TR" sz="1600" dirty="0">
                <a:solidFill>
                  <a:srgbClr val="006597"/>
                </a:solidFill>
                <a:latin typeface="Calibri" panose="020F0502020204030204" pitchFamily="34" charset="0"/>
              </a:rPr>
              <a:t> bölümünde; proje kapsamında ulaşılmak istenen hedeflere yönelik olarak yapılacak faaliyetler tanımlanacak ve bu faaliyetlerin gerçekleştirileceği dönemlerin (bir dönem 4 aylık süreyi kapsar) planlaması yapılarak faaliyet zaman planı oluşturulacaktır.</a:t>
            </a:r>
          </a:p>
          <a:p>
            <a:pPr algn="just"/>
            <a:endParaRPr lang="tr-TR" sz="1600" dirty="0">
              <a:solidFill>
                <a:srgbClr val="006597"/>
              </a:solidFill>
              <a:latin typeface="Calibri" panose="020F0502020204030204" pitchFamily="34" charset="0"/>
            </a:endParaRPr>
          </a:p>
          <a:p>
            <a:pPr algn="just"/>
            <a:endParaRPr lang="tr-TR" sz="1600" dirty="0">
              <a:solidFill>
                <a:srgbClr val="006597"/>
              </a:solidFill>
              <a:latin typeface="Calibri" panose="020F0502020204030204" pitchFamily="34" charset="0"/>
            </a:endParaRPr>
          </a:p>
          <a:p>
            <a:pPr lvl="0" algn="just"/>
            <a:endParaRPr lang="tr-TR" sz="1600" dirty="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0" name="3 Metin kutusu"/>
          <p:cNvSpPr txBox="1"/>
          <p:nvPr/>
        </p:nvSpPr>
        <p:spPr>
          <a:xfrm>
            <a:off x="683568" y="186751"/>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48</a:t>
            </a:fld>
            <a:endParaRPr lang="en-CA" dirty="0">
              <a:latin typeface="Calibri" panose="020F0502020204030204" pitchFamily="34" charset="0"/>
            </a:endParaRPr>
          </a:p>
        </p:txBody>
      </p:sp>
    </p:spTree>
    <p:extLst>
      <p:ext uri="{BB962C8B-B14F-4D97-AF65-F5344CB8AC3E}">
        <p14:creationId xmlns:p14="http://schemas.microsoft.com/office/powerpoint/2010/main" val="4285746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lgn="just"/>
            <a:endParaRPr lang="tr-TR" sz="1600" b="1" i="1" dirty="0" smtClean="0">
              <a:solidFill>
                <a:srgbClr val="006597"/>
              </a:solidFill>
              <a:latin typeface="Calibri" panose="020F0502020204030204" pitchFamily="34" charset="0"/>
            </a:endParaRPr>
          </a:p>
          <a:p>
            <a:pPr algn="just"/>
            <a:endParaRPr lang="tr-TR" sz="1600" b="1" dirty="0">
              <a:solidFill>
                <a:srgbClr val="006597"/>
              </a:solidFill>
              <a:latin typeface="Calibri" panose="020F0502020204030204" pitchFamily="34" charset="0"/>
            </a:endParaRPr>
          </a:p>
        </p:txBody>
      </p:sp>
      <p:grpSp>
        <p:nvGrpSpPr>
          <p:cNvPr id="5" name="Grup 4"/>
          <p:cNvGrpSpPr/>
          <p:nvPr/>
        </p:nvGrpSpPr>
        <p:grpSpPr>
          <a:xfrm>
            <a:off x="280244" y="341442"/>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Dikdörtgen 2"/>
          <p:cNvSpPr/>
          <p:nvPr/>
        </p:nvSpPr>
        <p:spPr>
          <a:xfrm>
            <a:off x="683263" y="802496"/>
            <a:ext cx="8064896" cy="2339102"/>
          </a:xfrm>
          <a:prstGeom prst="rect">
            <a:avLst/>
          </a:prstGeom>
          <a:solidFill>
            <a:schemeClr val="accent6">
              <a:lumMod val="40000"/>
              <a:lumOff val="60000"/>
            </a:schemeClr>
          </a:solidFill>
        </p:spPr>
        <p:txBody>
          <a:bodyPr wrap="square">
            <a:spAutoFit/>
          </a:bodyPr>
          <a:lstStyle/>
          <a:p>
            <a:pPr lvl="0" algn="just"/>
            <a:r>
              <a:rPr lang="tr-TR" sz="1600" b="1" dirty="0">
                <a:solidFill>
                  <a:srgbClr val="C00000"/>
                </a:solidFill>
              </a:rPr>
              <a:t> </a:t>
            </a:r>
            <a:r>
              <a:rPr lang="tr-TR" b="1" dirty="0">
                <a:solidFill>
                  <a:srgbClr val="FF0000"/>
                </a:solidFill>
              </a:rPr>
              <a:t>!</a:t>
            </a:r>
            <a:r>
              <a:rPr lang="tr-TR" b="1" dirty="0"/>
              <a:t> </a:t>
            </a:r>
            <a:r>
              <a:rPr lang="tr-TR" sz="1600" b="1" dirty="0" smtClean="0"/>
              <a:t>Faaliyet-Zaman </a:t>
            </a:r>
            <a:r>
              <a:rPr lang="tr-TR" sz="1600" b="1" dirty="0"/>
              <a:t>Planı, Dönemsel İzlemelere esas teşkil ettiği ve ödeme sürecini etkilediği için dikkatli hazırlanması gereken bir bölümdür. Uygulama birimi tarafından ilgili izleme dönemleri içinde bu tabloda tanımlanacak faaliyetler izlenecek olup, faaliyetlerin gerçekleşmemesi durumunda destek ödemeleri yapılmayacak, gerçekleşmeyen faaliyetlerin proje için önemine göre projenin sonlandırılma veya başarılı tamamlamama durumları da ortaya çıkabilecektir. Zamana yaygın faaliyetlerin faaliyet-zaman planında gösteriminde, faaliyet başlangıç ve bitiş tarihlerinin muhtemel gecikmeler dikkate alınarak işaretlenmesi bu anlamda önemlidir. Bu bölüm hazırlanırken, Program Uygulama Esasları’nın 18. ve 22. Maddesi incelenmelidir.</a:t>
            </a:r>
          </a:p>
        </p:txBody>
      </p:sp>
      <p:sp>
        <p:nvSpPr>
          <p:cNvPr id="10" name="3 Metin kutusu"/>
          <p:cNvSpPr txBox="1"/>
          <p:nvPr/>
        </p:nvSpPr>
        <p:spPr>
          <a:xfrm>
            <a:off x="689145" y="193381"/>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2" name="Slayt Numarası Yer Tutucusu 1"/>
          <p:cNvSpPr>
            <a:spLocks noGrp="1"/>
          </p:cNvSpPr>
          <p:nvPr>
            <p:ph type="sldNum" sz="quarter" idx="12"/>
          </p:nvPr>
        </p:nvSpPr>
        <p:spPr>
          <a:xfrm>
            <a:off x="6372225" y="6456811"/>
            <a:ext cx="2133600" cy="362508"/>
          </a:xfrm>
        </p:spPr>
        <p:txBody>
          <a:bodyPr/>
          <a:lstStyle/>
          <a:p>
            <a:pPr>
              <a:defRPr/>
            </a:pPr>
            <a:fld id="{FF16F97C-866D-4F85-A1F6-DDF39F62CB6A}" type="slidenum">
              <a:rPr lang="en-CA" smtClean="0">
                <a:latin typeface="Calibri" panose="020F0502020204030204" pitchFamily="34" charset="0"/>
              </a:rPr>
              <a:pPr>
                <a:defRPr/>
              </a:pPr>
              <a:t>49</a:t>
            </a:fld>
            <a:endParaRPr lang="en-CA" dirty="0">
              <a:latin typeface="Calibri" panose="020F0502020204030204" pitchFamily="34" charset="0"/>
            </a:endParaRPr>
          </a:p>
        </p:txBody>
      </p:sp>
      <p:sp>
        <p:nvSpPr>
          <p:cNvPr id="13" name="Dikdörtgen 12"/>
          <p:cNvSpPr/>
          <p:nvPr/>
        </p:nvSpPr>
        <p:spPr>
          <a:xfrm>
            <a:off x="683263" y="3336847"/>
            <a:ext cx="8064896" cy="615553"/>
          </a:xfrm>
          <a:prstGeom prst="rect">
            <a:avLst/>
          </a:prstGeom>
          <a:solidFill>
            <a:schemeClr val="accent6">
              <a:lumMod val="40000"/>
              <a:lumOff val="60000"/>
            </a:schemeClr>
          </a:solidFill>
        </p:spPr>
        <p:txBody>
          <a:bodyPr wrap="square">
            <a:spAutoFit/>
          </a:bodyPr>
          <a:lstStyle/>
          <a:p>
            <a:pPr lvl="0" algn="just"/>
            <a:r>
              <a:rPr lang="tr-TR" sz="1600" b="1" dirty="0" smtClean="0">
                <a:solidFill>
                  <a:srgbClr val="C00000"/>
                </a:solidFill>
              </a:rPr>
              <a:t> </a:t>
            </a:r>
            <a:r>
              <a:rPr lang="tr-TR" b="1" dirty="0" smtClean="0">
                <a:solidFill>
                  <a:srgbClr val="FF0000"/>
                </a:solidFill>
              </a:rPr>
              <a:t>!</a:t>
            </a:r>
            <a:r>
              <a:rPr lang="tr-TR" b="1" dirty="0" smtClean="0">
                <a:solidFill>
                  <a:srgbClr val="C00000"/>
                </a:solidFill>
              </a:rPr>
              <a:t> </a:t>
            </a:r>
            <a:r>
              <a:rPr lang="tr-TR" sz="1600" b="1" dirty="0"/>
              <a:t>Faaliyet </a:t>
            </a:r>
            <a:r>
              <a:rPr lang="tr-TR" sz="1600" b="1" dirty="0" smtClean="0"/>
              <a:t>satırlarına </a:t>
            </a:r>
            <a:r>
              <a:rPr lang="tr-TR" sz="1600" b="1" dirty="0"/>
              <a:t>gider ismi yazılmamalıdır. Gider sadece bir faaliyetin gerçekleştirilmesi için satın alınacak ürün veya hizmetlerin adıdır.</a:t>
            </a:r>
          </a:p>
        </p:txBody>
      </p:sp>
      <p:sp>
        <p:nvSpPr>
          <p:cNvPr id="14" name="Dikdörtgen 13"/>
          <p:cNvSpPr/>
          <p:nvPr/>
        </p:nvSpPr>
        <p:spPr>
          <a:xfrm>
            <a:off x="565043" y="4280688"/>
            <a:ext cx="8399445" cy="1992853"/>
          </a:xfrm>
          <a:prstGeom prst="rect">
            <a:avLst/>
          </a:prstGeom>
        </p:spPr>
        <p:txBody>
          <a:bodyPr wrap="square">
            <a:spAutoFit/>
          </a:bodyPr>
          <a:lstStyle/>
          <a:p>
            <a:pPr marL="457200" algn="just">
              <a:spcBef>
                <a:spcPts val="1200"/>
              </a:spcBef>
              <a:spcAft>
                <a:spcPts val="1200"/>
              </a:spcAft>
            </a:pPr>
            <a:r>
              <a:rPr lang="tr-TR" sz="1600" u="sng" dirty="0" smtClean="0">
                <a:solidFill>
                  <a:srgbClr val="FF0000"/>
                </a:solidFill>
                <a:ea typeface="Calibri" panose="020F0502020204030204" pitchFamily="34" charset="0"/>
                <a:cs typeface="Calibri" panose="020F0502020204030204" pitchFamily="34" charset="0"/>
              </a:rPr>
              <a:t>Örnek</a:t>
            </a:r>
            <a:r>
              <a:rPr lang="tr-TR" sz="1600" u="sng" dirty="0">
                <a:solidFill>
                  <a:srgbClr val="FF0000"/>
                </a:solidFill>
                <a:ea typeface="Calibri" panose="020F0502020204030204" pitchFamily="34" charset="0"/>
                <a:cs typeface="Calibri" panose="020F0502020204030204" pitchFamily="34" charset="0"/>
              </a:rPr>
              <a:t>: </a:t>
            </a:r>
            <a:endParaRPr lang="tr-TR" sz="1600" dirty="0">
              <a:solidFill>
                <a:srgbClr val="FF0000"/>
              </a:solidFill>
              <a:ea typeface="Calibri" panose="020F0502020204030204" pitchFamily="34" charset="0"/>
              <a:cs typeface="Calibri" panose="020F0502020204030204" pitchFamily="34" charset="0"/>
            </a:endParaRPr>
          </a:p>
          <a:p>
            <a:pPr algn="just">
              <a:spcBef>
                <a:spcPts val="300"/>
              </a:spcBef>
              <a:spcAft>
                <a:spcPts val="300"/>
              </a:spcAft>
            </a:pPr>
            <a:r>
              <a:rPr lang="tr-TR" sz="1600" b="1" dirty="0">
                <a:solidFill>
                  <a:srgbClr val="FF0000"/>
                </a:solidFill>
                <a:ea typeface="+mn-ea"/>
              </a:rPr>
              <a:t>X </a:t>
            </a:r>
            <a:r>
              <a:rPr lang="tr-TR" sz="1600" dirty="0">
                <a:solidFill>
                  <a:srgbClr val="006597"/>
                </a:solidFill>
                <a:ea typeface="+mn-ea"/>
              </a:rPr>
              <a:t> Yanlış proje faaliyet ismi:   X tezgahı satın alımı </a:t>
            </a:r>
          </a:p>
          <a:p>
            <a:pPr algn="just">
              <a:spcBef>
                <a:spcPts val="300"/>
              </a:spcBef>
              <a:spcAft>
                <a:spcPts val="300"/>
              </a:spcAft>
            </a:pPr>
            <a:r>
              <a:rPr lang="tr-TR" sz="1600" dirty="0">
                <a:solidFill>
                  <a:srgbClr val="006597"/>
                </a:solidFill>
                <a:ea typeface="+mn-ea"/>
              </a:rPr>
              <a:t>	                               Y mühendisi istihdamı</a:t>
            </a:r>
          </a:p>
          <a:p>
            <a:pPr lvl="0" algn="just">
              <a:spcBef>
                <a:spcPts val="300"/>
              </a:spcBef>
              <a:spcAft>
                <a:spcPts val="300"/>
              </a:spcAft>
              <a:buClr>
                <a:srgbClr val="FF0000"/>
              </a:buClr>
              <a:buFont typeface="Wingdings" panose="05000000000000000000" pitchFamily="2" charset="2"/>
              <a:buChar char=""/>
              <a:tabLst>
                <a:tab pos="630555" algn="l"/>
              </a:tabLst>
            </a:pPr>
            <a:r>
              <a:rPr lang="tr-TR" sz="1600" dirty="0">
                <a:solidFill>
                  <a:srgbClr val="006597"/>
                </a:solidFill>
                <a:ea typeface="+mn-ea"/>
              </a:rPr>
              <a:t> Doğru proje faaliyet ismi: Talaşlı işleme hattına otomasyon kabiliyeti kazandırılacaktır </a:t>
            </a:r>
          </a:p>
          <a:p>
            <a:pPr marL="2250440" algn="just">
              <a:spcBef>
                <a:spcPts val="300"/>
              </a:spcBef>
              <a:spcAft>
                <a:spcPts val="300"/>
              </a:spcAft>
            </a:pPr>
            <a:r>
              <a:rPr lang="tr-TR" sz="1600" dirty="0">
                <a:solidFill>
                  <a:srgbClr val="006597"/>
                </a:solidFill>
                <a:ea typeface="+mn-ea"/>
              </a:rPr>
              <a:t>(bu faaliyet ile ilgili olarak gider adı: X tezgahı satın alımı ve /veya Y mühendisi istihdamı şeklinde bütçe kısmında yazılabilir)</a:t>
            </a:r>
          </a:p>
        </p:txBody>
      </p:sp>
    </p:spTree>
    <p:extLst>
      <p:ext uri="{BB962C8B-B14F-4D97-AF65-F5344CB8AC3E}">
        <p14:creationId xmlns:p14="http://schemas.microsoft.com/office/powerpoint/2010/main" val="24850681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602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50</a:t>
            </a:fld>
            <a:endParaRPr lang="en-CA" dirty="0">
              <a:latin typeface="Calibri" panose="020F0502020204030204" pitchFamily="34" charset="0"/>
            </a:endParaRPr>
          </a:p>
        </p:txBody>
      </p:sp>
      <p:sp>
        <p:nvSpPr>
          <p:cNvPr id="4" name="Metin kutusu 3"/>
          <p:cNvSpPr txBox="1"/>
          <p:nvPr/>
        </p:nvSpPr>
        <p:spPr>
          <a:xfrm>
            <a:off x="359532" y="1040055"/>
            <a:ext cx="8280920" cy="2308324"/>
          </a:xfrm>
          <a:prstGeom prst="rect">
            <a:avLst/>
          </a:prstGeom>
          <a:noFill/>
        </p:spPr>
        <p:txBody>
          <a:bodyPr wrap="square" rtlCol="0">
            <a:spAutoFit/>
          </a:bodyPr>
          <a:lstStyle/>
          <a:p>
            <a:pPr lvl="0" algn="just"/>
            <a:r>
              <a:rPr lang="tr-TR" b="1" i="1" dirty="0">
                <a:solidFill>
                  <a:srgbClr val="006597"/>
                </a:solidFill>
              </a:rPr>
              <a:t>Başvuru </a:t>
            </a:r>
            <a:r>
              <a:rPr lang="tr-TR" b="1" i="1" dirty="0" err="1">
                <a:solidFill>
                  <a:srgbClr val="006597"/>
                </a:solidFill>
              </a:rPr>
              <a:t>Formu’nun</a:t>
            </a:r>
            <a:r>
              <a:rPr lang="tr-TR" b="1" i="1" dirty="0">
                <a:solidFill>
                  <a:srgbClr val="006597"/>
                </a:solidFill>
              </a:rPr>
              <a:t> 4. KOSGEB’den Talep Edilen Proje Giderleri bölümünde; </a:t>
            </a:r>
            <a:r>
              <a:rPr lang="tr-TR" dirty="0">
                <a:solidFill>
                  <a:srgbClr val="006597"/>
                </a:solidFill>
              </a:rPr>
              <a:t>P</a:t>
            </a:r>
            <a:r>
              <a:rPr lang="tr-TR" dirty="0" smtClean="0">
                <a:solidFill>
                  <a:srgbClr val="006597"/>
                </a:solidFill>
              </a:rPr>
              <a:t>roje </a:t>
            </a:r>
            <a:r>
              <a:rPr lang="tr-TR" dirty="0">
                <a:solidFill>
                  <a:srgbClr val="006597"/>
                </a:solidFill>
              </a:rPr>
              <a:t>bütçesine esas proje giderlerinin tanımlaması yapılır. Projede öngörülen giderler; proje faaliyetleri ve hedefleri için gerekli ve tutarlı olmalıdır. KOSGEB Proje Teklif Çağrısında belirlenen konunun özelinde desteklenecek proje giderlerini belirleyecek ve giderlere ilişkin şartları tanımlayacaktır. </a:t>
            </a:r>
            <a:endParaRPr lang="tr-TR" dirty="0" smtClean="0">
              <a:solidFill>
                <a:srgbClr val="006597"/>
              </a:solidFill>
            </a:endParaRPr>
          </a:p>
          <a:p>
            <a:pPr lvl="0" algn="just"/>
            <a:endParaRPr lang="tr-TR" dirty="0" smtClean="0">
              <a:solidFill>
                <a:srgbClr val="006597"/>
              </a:solidFill>
            </a:endParaRPr>
          </a:p>
          <a:p>
            <a:pPr lvl="0" algn="just"/>
            <a:r>
              <a:rPr lang="tr-TR" dirty="0" smtClean="0">
                <a:solidFill>
                  <a:srgbClr val="006597"/>
                </a:solidFill>
              </a:rPr>
              <a:t>Her bir giderin uygun başlık altında tanımlanması ve asgari teknik özelliklerin dikkatlice belirlenerek forma işlenmesi gerekmektedir.</a:t>
            </a:r>
            <a:endParaRPr lang="tr-TR" dirty="0">
              <a:solidFill>
                <a:srgbClr val="006597"/>
              </a:solidFill>
            </a:endParaRPr>
          </a:p>
        </p:txBody>
      </p:sp>
      <p:sp>
        <p:nvSpPr>
          <p:cNvPr id="10" name="3 Metin kutusu"/>
          <p:cNvSpPr txBox="1"/>
          <p:nvPr/>
        </p:nvSpPr>
        <p:spPr>
          <a:xfrm>
            <a:off x="610435" y="194657"/>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Tree>
    <p:extLst>
      <p:ext uri="{BB962C8B-B14F-4D97-AF65-F5344CB8AC3E}">
        <p14:creationId xmlns:p14="http://schemas.microsoft.com/office/powerpoint/2010/main" val="19027833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cstate="print"/>
          <a:srcRect/>
          <a:stretch>
            <a:fillRect/>
          </a:stretch>
        </p:blipFill>
        <p:spPr bwMode="auto">
          <a:xfrm>
            <a:off x="8172400" y="172083"/>
            <a:ext cx="720080" cy="507913"/>
          </a:xfrm>
          <a:prstGeom prst="rect">
            <a:avLst/>
          </a:prstGeom>
          <a:noFill/>
          <a:ln w="9525">
            <a:noFill/>
            <a:miter lim="800000"/>
            <a:headEnd/>
            <a:tailEnd/>
          </a:ln>
        </p:spPr>
      </p:pic>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31995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51</a:t>
            </a:fld>
            <a:endParaRPr lang="en-CA" dirty="0">
              <a:latin typeface="Calibri" panose="020F0502020204030204" pitchFamily="34" charset="0"/>
            </a:endParaRPr>
          </a:p>
        </p:txBody>
      </p:sp>
      <p:sp>
        <p:nvSpPr>
          <p:cNvPr id="10" name="3 Metin kutusu"/>
          <p:cNvSpPr txBox="1"/>
          <p:nvPr/>
        </p:nvSpPr>
        <p:spPr>
          <a:xfrm>
            <a:off x="610435" y="194657"/>
            <a:ext cx="7632848" cy="338554"/>
          </a:xfrm>
          <a:prstGeom prst="rect">
            <a:avLst/>
          </a:prstGeom>
          <a:noFill/>
        </p:spPr>
        <p:txBody>
          <a:bodyPr wrap="square" rtlCol="0">
            <a:spAutoFit/>
          </a:bodyPr>
          <a:lstStyle/>
          <a:p>
            <a:pPr algn="ctr"/>
            <a:r>
              <a:rPr lang="tr-TR" sz="1600" b="1" dirty="0" smtClean="0">
                <a:solidFill>
                  <a:srgbClr val="C00000"/>
                </a:solidFill>
              </a:rPr>
              <a:t>PROJE BAŞVURU FORMU</a:t>
            </a:r>
            <a:endParaRPr lang="tr-TR" sz="1600" b="1" dirty="0">
              <a:solidFill>
                <a:srgbClr val="C00000"/>
              </a:solidFill>
            </a:endParaRPr>
          </a:p>
        </p:txBody>
      </p:sp>
      <p:sp>
        <p:nvSpPr>
          <p:cNvPr id="13" name="Metin Kutusu 2"/>
          <p:cNvSpPr txBox="1">
            <a:spLocks noChangeArrowheads="1"/>
          </p:cNvSpPr>
          <p:nvPr/>
        </p:nvSpPr>
        <p:spPr bwMode="auto">
          <a:xfrm>
            <a:off x="280244" y="4136380"/>
            <a:ext cx="8536305" cy="2438953"/>
          </a:xfrm>
          <a:prstGeom prst="flowChartAlternateProcess">
            <a:avLst/>
          </a:prstGeom>
          <a:solidFill>
            <a:sysClr val="window" lastClr="FFFFFF"/>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Proje </a:t>
            </a:r>
            <a:r>
              <a:rPr lang="tr-TR" sz="1400" i="1" dirty="0">
                <a:effectLst/>
                <a:ea typeface="Times New Roman" panose="02020603050405020304" pitchFamily="18" charset="0"/>
              </a:rPr>
              <a:t>giderleri tanımlanırken gruplama yapmaktan kaçınılmalıdır. Gruplanarak yazılan giderlerin proje faaliyetlerinden hangisi ile ilişkili olduğunun değerlendirilmesi, fiyat uygunluğunun belirlenmesi güç olacaktır. Bu değerlendirmelerin yapılmadığı giderler destek kapsamına alınmayacaktır.</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a:t>
            </a:r>
            <a:r>
              <a:rPr lang="tr-TR" sz="1400" dirty="0">
                <a:solidFill>
                  <a:srgbClr val="FF0000"/>
                </a:solidFill>
                <a:effectLst/>
                <a:ea typeface="Times New Roman" panose="02020603050405020304" pitchFamily="18" charset="0"/>
              </a:rPr>
              <a:t> </a:t>
            </a:r>
            <a:r>
              <a:rPr lang="tr-TR" sz="1400" i="1" dirty="0">
                <a:effectLst/>
                <a:ea typeface="Times New Roman" panose="02020603050405020304" pitchFamily="18" charset="0"/>
              </a:rPr>
              <a:t>Proje ile ilişkilendirilen ve destek talep edilen giderler, “Talep Edilen Giderler </a:t>
            </a:r>
            <a:r>
              <a:rPr lang="tr-TR" sz="1400" i="1" dirty="0" err="1">
                <a:effectLst/>
                <a:ea typeface="Times New Roman" panose="02020603050405020304" pitchFamily="18" charset="0"/>
              </a:rPr>
              <a:t>Tablosu”na</a:t>
            </a:r>
            <a:r>
              <a:rPr lang="tr-TR" sz="1400" i="1" dirty="0">
                <a:effectLst/>
                <a:ea typeface="Times New Roman" panose="02020603050405020304" pitchFamily="18" charset="0"/>
              </a:rPr>
              <a:t> işlenecektir. Proje Teklif Çağrısında destek kapsamına alınmayan gider grupları için destek talep edilemeyecektir.  </a:t>
            </a:r>
            <a:endParaRPr lang="tr-TR" sz="1400" dirty="0">
              <a:effectLst/>
              <a:ea typeface="Times New Roman" panose="02020603050405020304" pitchFamily="18" charset="0"/>
            </a:endParaRPr>
          </a:p>
          <a:p>
            <a:pPr algn="just">
              <a:spcAft>
                <a:spcPts val="0"/>
              </a:spcAft>
            </a:pPr>
            <a:r>
              <a:rPr lang="tr-TR" sz="1400" b="1" dirty="0">
                <a:solidFill>
                  <a:srgbClr val="FF0000"/>
                </a:solidFill>
                <a:effectLst/>
                <a:ea typeface="Times New Roman" panose="02020603050405020304" pitchFamily="18" charset="0"/>
              </a:rPr>
              <a:t>! </a:t>
            </a:r>
            <a:r>
              <a:rPr lang="tr-TR" sz="1400" i="1" dirty="0" smtClean="0">
                <a:effectLst/>
                <a:ea typeface="Times New Roman" panose="02020603050405020304" pitchFamily="18" charset="0"/>
              </a:rPr>
              <a:t>Yazılıma ilişkin eğitim ve danışmanlık hizmeti giderleri, Proje Teklif Çağrısındaki yazılım gideri üst limitine dahildir.</a:t>
            </a:r>
            <a:endParaRPr lang="tr-TR" sz="1400" dirty="0" smtClean="0">
              <a:effectLst/>
              <a:ea typeface="Times New Roman" panose="02020603050405020304" pitchFamily="18" charset="0"/>
            </a:endParaRPr>
          </a:p>
          <a:p>
            <a:pPr algn="just">
              <a:spcAft>
                <a:spcPts val="0"/>
              </a:spcAft>
            </a:pPr>
            <a:r>
              <a:rPr lang="tr-TR" sz="1400" b="1" dirty="0" smtClean="0">
                <a:solidFill>
                  <a:srgbClr val="FF0000"/>
                </a:solidFill>
                <a:effectLst/>
                <a:ea typeface="Times New Roman" panose="02020603050405020304" pitchFamily="18" charset="0"/>
              </a:rPr>
              <a:t>!</a:t>
            </a:r>
            <a:r>
              <a:rPr lang="tr-TR" sz="1400" i="1" dirty="0" smtClean="0">
                <a:effectLst/>
                <a:ea typeface="Times New Roman" panose="02020603050405020304" pitchFamily="18" charset="0"/>
              </a:rPr>
              <a:t> “Proje başvuru formu hazırlama danışmanlığı” gideri için destek talebi varsa, Faaliyetler ve Faaliyet-Zaman Planı bölümünde projenin birinci dönemi için “Proje başvuru formu hazırlama danışmanlığı” şeklinde faaliyet eklenmelidir.</a:t>
            </a:r>
            <a:endParaRPr lang="tr-TR" sz="1400" dirty="0" smtClean="0">
              <a:effectLst/>
              <a:ea typeface="Times New Roman" panose="02020603050405020304" pitchFamily="18" charset="0"/>
            </a:endParaRPr>
          </a:p>
          <a:p>
            <a:pPr algn="just">
              <a:spcAft>
                <a:spcPts val="0"/>
              </a:spcAft>
            </a:pPr>
            <a:r>
              <a:rPr lang="tr-TR" sz="1400" i="1" dirty="0">
                <a:effectLst/>
                <a:ea typeface="Times New Roman" panose="02020603050405020304" pitchFamily="18" charset="0"/>
              </a:rPr>
              <a:t> </a:t>
            </a:r>
            <a:endParaRPr lang="tr-TR" sz="1400" dirty="0">
              <a:effectLst/>
              <a:ea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3636935883"/>
              </p:ext>
            </p:extLst>
          </p:nvPr>
        </p:nvGraphicFramePr>
        <p:xfrm>
          <a:off x="343083" y="1760116"/>
          <a:ext cx="8405380" cy="2313432"/>
        </p:xfrm>
        <a:graphic>
          <a:graphicData uri="http://schemas.openxmlformats.org/drawingml/2006/table">
            <a:tbl>
              <a:tblPr firstRow="1" firstCol="1" lastRow="1" lastCol="1" bandRow="1" bandCol="1">
                <a:tableStyleId>{5C22544A-7EE6-4342-B048-85BDC9FD1C3A}</a:tableStyleId>
              </a:tblPr>
              <a:tblGrid>
                <a:gridCol w="521133">
                  <a:extLst>
                    <a:ext uri="{9D8B030D-6E8A-4147-A177-3AD203B41FA5}">
                      <a16:colId xmlns:a16="http://schemas.microsoft.com/office/drawing/2014/main" val="20000"/>
                    </a:ext>
                  </a:extLst>
                </a:gridCol>
                <a:gridCol w="687560">
                  <a:extLst>
                    <a:ext uri="{9D8B030D-6E8A-4147-A177-3AD203B41FA5}">
                      <a16:colId xmlns:a16="http://schemas.microsoft.com/office/drawing/2014/main" val="20001"/>
                    </a:ext>
                  </a:extLst>
                </a:gridCol>
                <a:gridCol w="741355">
                  <a:extLst>
                    <a:ext uri="{9D8B030D-6E8A-4147-A177-3AD203B41FA5}">
                      <a16:colId xmlns:a16="http://schemas.microsoft.com/office/drawing/2014/main" val="20002"/>
                    </a:ext>
                  </a:extLst>
                </a:gridCol>
                <a:gridCol w="758165">
                  <a:extLst>
                    <a:ext uri="{9D8B030D-6E8A-4147-A177-3AD203B41FA5}">
                      <a16:colId xmlns:a16="http://schemas.microsoft.com/office/drawing/2014/main" val="20003"/>
                    </a:ext>
                  </a:extLst>
                </a:gridCol>
                <a:gridCol w="758165">
                  <a:extLst>
                    <a:ext uri="{9D8B030D-6E8A-4147-A177-3AD203B41FA5}">
                      <a16:colId xmlns:a16="http://schemas.microsoft.com/office/drawing/2014/main" val="20004"/>
                    </a:ext>
                  </a:extLst>
                </a:gridCol>
                <a:gridCol w="1186839">
                  <a:extLst>
                    <a:ext uri="{9D8B030D-6E8A-4147-A177-3AD203B41FA5}">
                      <a16:colId xmlns:a16="http://schemas.microsoft.com/office/drawing/2014/main" val="20005"/>
                    </a:ext>
                  </a:extLst>
                </a:gridCol>
                <a:gridCol w="672430">
                  <a:extLst>
                    <a:ext uri="{9D8B030D-6E8A-4147-A177-3AD203B41FA5}">
                      <a16:colId xmlns:a16="http://schemas.microsoft.com/office/drawing/2014/main" val="20006"/>
                    </a:ext>
                  </a:extLst>
                </a:gridCol>
                <a:gridCol w="1277619">
                  <a:extLst>
                    <a:ext uri="{9D8B030D-6E8A-4147-A177-3AD203B41FA5}">
                      <a16:colId xmlns:a16="http://schemas.microsoft.com/office/drawing/2014/main" val="20007"/>
                    </a:ext>
                  </a:extLst>
                </a:gridCol>
                <a:gridCol w="1802114">
                  <a:extLst>
                    <a:ext uri="{9D8B030D-6E8A-4147-A177-3AD203B41FA5}">
                      <a16:colId xmlns:a16="http://schemas.microsoft.com/office/drawing/2014/main" val="20008"/>
                    </a:ext>
                  </a:extLst>
                </a:gridCol>
              </a:tblGrid>
              <a:tr h="492672">
                <a:tc>
                  <a:txBody>
                    <a:bodyPr/>
                    <a:lstStyle/>
                    <a:p>
                      <a:pPr algn="ctr">
                        <a:lnSpc>
                          <a:spcPct val="115000"/>
                        </a:lnSpc>
                        <a:spcAft>
                          <a:spcPts val="0"/>
                        </a:spcAft>
                      </a:pPr>
                      <a:r>
                        <a:rPr lang="tr-TR" sz="1200" dirty="0">
                          <a:effectLst/>
                          <a:latin typeface="Calibri" pitchFamily="34" charset="0"/>
                        </a:rPr>
                        <a:t>Sıra No</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Destek Adı</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Gider Grubu</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Gider Türü</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Giderin Adı</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Miktarı/Projede Çalışacağı Süre</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Birimi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Tahmini Bedel</a:t>
                      </a:r>
                    </a:p>
                    <a:p>
                      <a:pPr algn="ctr">
                        <a:lnSpc>
                          <a:spcPct val="115000"/>
                        </a:lnSpc>
                        <a:spcAft>
                          <a:spcPts val="0"/>
                        </a:spcAft>
                      </a:pPr>
                      <a:r>
                        <a:rPr lang="tr-TR" sz="1200">
                          <a:effectLst/>
                          <a:latin typeface="Calibri" pitchFamily="34" charset="0"/>
                        </a:rPr>
                        <a:t> (KDV Hariç - TL)</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Destek Türü </a:t>
                      </a:r>
                    </a:p>
                    <a:p>
                      <a:pPr algn="ctr">
                        <a:lnSpc>
                          <a:spcPct val="115000"/>
                        </a:lnSpc>
                        <a:spcAft>
                          <a:spcPts val="0"/>
                        </a:spcAft>
                      </a:pPr>
                      <a:r>
                        <a:rPr lang="tr-TR" sz="1200">
                          <a:effectLst/>
                          <a:latin typeface="Calibri" pitchFamily="34" charset="0"/>
                        </a:rPr>
                        <a:t>(Geri Ödemeli / Geri Ödemesiz / Geri Ödemeli ve Geri Ödemesiz)</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0"/>
                  </a:ext>
                </a:extLst>
              </a:tr>
              <a:tr h="207065">
                <a:tc>
                  <a:txBody>
                    <a:bodyPr/>
                    <a:lstStyle/>
                    <a:p>
                      <a:pPr algn="ctr">
                        <a:lnSpc>
                          <a:spcPct val="115000"/>
                        </a:lnSpc>
                        <a:spcAft>
                          <a:spcPts val="0"/>
                        </a:spcAft>
                      </a:pPr>
                      <a:r>
                        <a:rPr lang="tr-TR" sz="1200">
                          <a:effectLst/>
                          <a:latin typeface="Calibri" pitchFamily="34" charset="0"/>
                        </a:rPr>
                        <a:t>1</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1"/>
                  </a:ext>
                </a:extLst>
              </a:tr>
              <a:tr h="167794">
                <a:tc>
                  <a:txBody>
                    <a:bodyPr/>
                    <a:lstStyle/>
                    <a:p>
                      <a:pPr algn="ctr">
                        <a:lnSpc>
                          <a:spcPct val="115000"/>
                        </a:lnSpc>
                        <a:spcAft>
                          <a:spcPts val="0"/>
                        </a:spcAft>
                      </a:pPr>
                      <a:r>
                        <a:rPr lang="tr-TR" sz="1200">
                          <a:effectLst/>
                          <a:latin typeface="Calibri" pitchFamily="34" charset="0"/>
                        </a:rPr>
                        <a:t>2</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dirty="0">
                          <a:effectLst/>
                          <a:latin typeface="Calibri" pitchFamily="34" charset="0"/>
                        </a:rPr>
                        <a:t> </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2"/>
                  </a:ext>
                </a:extLst>
              </a:tr>
              <a:tr h="164224">
                <a:tc>
                  <a:txBody>
                    <a:bodyPr/>
                    <a:lstStyle/>
                    <a:p>
                      <a:pPr algn="ctr">
                        <a:lnSpc>
                          <a:spcPct val="115000"/>
                        </a:lnSpc>
                        <a:spcAft>
                          <a:spcPts val="0"/>
                        </a:spcAft>
                      </a:pPr>
                      <a:r>
                        <a:rPr lang="tr-TR" sz="1200">
                          <a:effectLst/>
                          <a:latin typeface="Calibri" pitchFamily="34" charset="0"/>
                        </a:rPr>
                        <a:t>…</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3"/>
                  </a:ext>
                </a:extLst>
              </a:tr>
              <a:tr h="492672">
                <a:tc>
                  <a:txBody>
                    <a:bodyPr/>
                    <a:lstStyle/>
                    <a:p>
                      <a:pPr algn="ctr">
                        <a:lnSpc>
                          <a:spcPct val="115000"/>
                        </a:lnSpc>
                        <a:spcAft>
                          <a:spcPts val="0"/>
                        </a:spcAft>
                      </a:pPr>
                      <a:r>
                        <a:rPr lang="tr-TR" sz="1200">
                          <a:effectLst/>
                          <a:latin typeface="Calibri" pitchFamily="34" charset="0"/>
                        </a:rPr>
                        <a:t>8</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Personel Giderleri Desteği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Personel</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Yeni</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Mühendis</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smtClean="0">
                          <a:effectLst/>
                          <a:latin typeface="Calibri" pitchFamily="34" charset="0"/>
                        </a:rPr>
                        <a:t>12</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dirty="0">
                          <a:effectLst/>
                          <a:latin typeface="Calibri" pitchFamily="34" charset="0"/>
                        </a:rPr>
                        <a:t>Ay</a:t>
                      </a:r>
                      <a:endParaRPr lang="tr-TR" sz="1200" dirty="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ctr">
                        <a:lnSpc>
                          <a:spcPct val="115000"/>
                        </a:lnSpc>
                        <a:spcAft>
                          <a:spcPts val="0"/>
                        </a:spcAft>
                      </a:pPr>
                      <a:r>
                        <a:rPr lang="tr-TR" sz="1200">
                          <a:effectLst/>
                          <a:latin typeface="Calibri" pitchFamily="34" charset="0"/>
                        </a:rPr>
                        <a:t>Geri Ödemesiz</a:t>
                      </a:r>
                      <a:endParaRPr lang="tr-TR" sz="120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4"/>
                  </a:ext>
                </a:extLst>
              </a:tr>
              <a:tr h="164224">
                <a:tc gridSpan="7">
                  <a:txBody>
                    <a:bodyPr/>
                    <a:lstStyle/>
                    <a:p>
                      <a:pPr algn="ctr">
                        <a:lnSpc>
                          <a:spcPct val="115000"/>
                        </a:lnSpc>
                        <a:spcAft>
                          <a:spcPts val="0"/>
                        </a:spcAft>
                      </a:pPr>
                      <a:r>
                        <a:rPr lang="tr-TR" sz="1200" dirty="0">
                          <a:effectLst/>
                          <a:latin typeface="Calibri" pitchFamily="34" charset="0"/>
                        </a:rPr>
                        <a:t>TOPLAM</a:t>
                      </a:r>
                      <a:endParaRPr lang="tr-TR" sz="1200" dirty="0">
                        <a:effectLst/>
                        <a:latin typeface="Calibri" pitchFamily="34" charset="0"/>
                        <a:ea typeface="Times New Roman" panose="02020603050405020304" pitchFamily="18" charset="0"/>
                      </a:endParaRPr>
                    </a:p>
                  </a:txBody>
                  <a:tcPr marL="64262" marR="64262"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lnSpc>
                          <a:spcPct val="115000"/>
                        </a:lnSpc>
                        <a:spcAft>
                          <a:spcPts val="0"/>
                        </a:spcAft>
                      </a:pPr>
                      <a:r>
                        <a:rPr lang="tr-TR" sz="1200">
                          <a:effectLst/>
                          <a:latin typeface="Calibri" pitchFamily="34" charset="0"/>
                        </a:rPr>
                        <a:t> </a:t>
                      </a:r>
                      <a:endParaRPr lang="tr-TR" sz="1200">
                        <a:effectLst/>
                        <a:latin typeface="Calibri" pitchFamily="34" charset="0"/>
                        <a:ea typeface="Times New Roman" panose="02020603050405020304" pitchFamily="18" charset="0"/>
                      </a:endParaRPr>
                    </a:p>
                  </a:txBody>
                  <a:tcPr marL="64262" marR="64262" marT="0" marB="0" anchor="ctr"/>
                </a:tc>
                <a:tc>
                  <a:txBody>
                    <a:bodyPr/>
                    <a:lstStyle/>
                    <a:p>
                      <a:pPr algn="l">
                        <a:lnSpc>
                          <a:spcPct val="115000"/>
                        </a:lnSpc>
                        <a:spcAft>
                          <a:spcPts val="0"/>
                        </a:spcAft>
                      </a:pPr>
                      <a:r>
                        <a:rPr lang="tr-TR" sz="1200" dirty="0">
                          <a:effectLst/>
                          <a:latin typeface="Calibri" pitchFamily="34" charset="0"/>
                        </a:rPr>
                        <a:t> </a:t>
                      </a:r>
                      <a:endParaRPr lang="tr-TR" sz="1200" dirty="0">
                        <a:effectLst/>
                        <a:latin typeface="Calibri" pitchFamily="34" charset="0"/>
                        <a:ea typeface="Times New Roman" panose="02020603050405020304" pitchFamily="18" charset="0"/>
                      </a:endParaRPr>
                    </a:p>
                  </a:txBody>
                  <a:tcPr marL="64262" marR="64262" marT="0" marB="0" anchor="ctr"/>
                </a:tc>
                <a:extLst>
                  <a:ext uri="{0D108BD9-81ED-4DB2-BD59-A6C34878D82A}">
                    <a16:rowId xmlns:a16="http://schemas.microsoft.com/office/drawing/2014/main" val="10005"/>
                  </a:ext>
                </a:extLst>
              </a:tr>
            </a:tbl>
          </a:graphicData>
        </a:graphic>
      </p:graphicFrame>
      <p:sp>
        <p:nvSpPr>
          <p:cNvPr id="6" name="Rectangle 1"/>
          <p:cNvSpPr>
            <a:spLocks noChangeArrowheads="1"/>
          </p:cNvSpPr>
          <p:nvPr/>
        </p:nvSpPr>
        <p:spPr bwMode="auto">
          <a:xfrm>
            <a:off x="298824" y="868144"/>
            <a:ext cx="832631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tabLst/>
            </a:pPr>
            <a:r>
              <a:rPr lang="tr-TR" altLang="tr-TR" sz="1600" b="1" i="1" dirty="0">
                <a:solidFill>
                  <a:srgbClr val="006597"/>
                </a:solidFill>
              </a:rPr>
              <a:t>Başvuru </a:t>
            </a:r>
            <a:r>
              <a:rPr lang="tr-TR" altLang="tr-TR" sz="1600" b="1" i="1" dirty="0" err="1">
                <a:solidFill>
                  <a:srgbClr val="006597"/>
                </a:solidFill>
              </a:rPr>
              <a:t>Formu’nun</a:t>
            </a:r>
            <a:r>
              <a:rPr lang="tr-TR" altLang="tr-TR" sz="1600" b="1" i="1" dirty="0">
                <a:solidFill>
                  <a:srgbClr val="006597"/>
                </a:solidFill>
              </a:rPr>
              <a:t> 4.1 Talep Edilen Giderler bölümünde</a:t>
            </a:r>
            <a:r>
              <a:rPr lang="tr-TR" altLang="tr-TR" sz="1600" dirty="0">
                <a:solidFill>
                  <a:srgbClr val="006597"/>
                </a:solidFill>
              </a:rPr>
              <a:t>;  KOSGEB’in destekleyeceği 4 temel gider grubu vardır. Bu bölümde, her bir destek adı,  gider grubu; giderin türü, giderin adı, miktarı/süre, birimi,  tahmini bedeli, talep edilen destek türü ile oluşmaktadır </a:t>
            </a:r>
          </a:p>
        </p:txBody>
      </p:sp>
    </p:spTree>
    <p:extLst>
      <p:ext uri="{BB962C8B-B14F-4D97-AF65-F5344CB8AC3E}">
        <p14:creationId xmlns:p14="http://schemas.microsoft.com/office/powerpoint/2010/main" val="34233685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52</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8"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4" name="Metin Kutusu 15"/>
          <p:cNvSpPr txBox="1">
            <a:spLocks noChangeArrowheads="1"/>
          </p:cNvSpPr>
          <p:nvPr/>
        </p:nvSpPr>
        <p:spPr bwMode="auto">
          <a:xfrm>
            <a:off x="395535" y="849823"/>
            <a:ext cx="8136905" cy="149935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600" b="1">
                <a:solidFill>
                  <a:srgbClr val="006597"/>
                </a:solidFill>
                <a:effectLst/>
                <a:latin typeface="Calibri" panose="020F0502020204030204" pitchFamily="34" charset="0"/>
                <a:ea typeface="Times New Roman"/>
              </a:defRPr>
            </a:lvl1pPr>
          </a:lstStyle>
          <a:p>
            <a:r>
              <a:rPr lang="tr-TR" sz="1400" dirty="0"/>
              <a:t>Destek </a:t>
            </a:r>
            <a:r>
              <a:rPr lang="tr-TR" sz="1400" dirty="0" smtClean="0"/>
              <a:t>Adı </a:t>
            </a:r>
            <a:endParaRPr lang="tr-TR" sz="1400" dirty="0"/>
          </a:p>
          <a:p>
            <a:r>
              <a:rPr lang="tr-TR" sz="1400" b="0" dirty="0"/>
              <a:t>Proje Teklif Çağrısında ilan edildiği şekilde desteklenecek proje giderleri için Destek Adı seçimi yapılacaktır.</a:t>
            </a:r>
          </a:p>
          <a:p>
            <a:r>
              <a:rPr lang="tr-TR" sz="1400" b="0" dirty="0"/>
              <a:t>Örnek 1: Bilgisayar gideri için; Destek Adı: Makine-Teçhizat Desteği</a:t>
            </a:r>
          </a:p>
          <a:p>
            <a:r>
              <a:rPr lang="tr-TR" sz="1400" b="0" dirty="0"/>
              <a:t>Örnek 2: Tasarım yazılımı gideri için; Destek Adı: Yazılım Desteği</a:t>
            </a:r>
          </a:p>
          <a:p>
            <a:r>
              <a:rPr lang="tr-TR" sz="1400" b="0" dirty="0"/>
              <a:t>Örnek 3: Katalog hazırlanması ve basımı gideri için; Destek Adı: Tanıtım Desteği</a:t>
            </a:r>
          </a:p>
          <a:p>
            <a:r>
              <a:rPr lang="tr-TR" sz="1400" b="0" dirty="0"/>
              <a:t>Örnek 4: Personel gideri için; Destek Adı: Personel Giderleri Desteği</a:t>
            </a:r>
          </a:p>
          <a:p>
            <a:r>
              <a:rPr lang="tr-TR" sz="1400" b="0" dirty="0"/>
              <a:t> </a:t>
            </a:r>
          </a:p>
        </p:txBody>
      </p:sp>
      <p:sp>
        <p:nvSpPr>
          <p:cNvPr id="15" name="Metin Kutusu 16"/>
          <p:cNvSpPr txBox="1">
            <a:spLocks noChangeArrowheads="1"/>
          </p:cNvSpPr>
          <p:nvPr/>
        </p:nvSpPr>
        <p:spPr bwMode="auto">
          <a:xfrm>
            <a:off x="360760" y="2408188"/>
            <a:ext cx="8127885" cy="1489208"/>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600" b="1">
                <a:solidFill>
                  <a:srgbClr val="006597"/>
                </a:solidFill>
                <a:effectLst/>
                <a:latin typeface="Calibri" panose="020F0502020204030204" pitchFamily="34" charset="0"/>
                <a:ea typeface="Times New Roman"/>
              </a:defRPr>
            </a:lvl1pPr>
          </a:lstStyle>
          <a:p>
            <a:r>
              <a:rPr lang="tr-TR" sz="1400" dirty="0"/>
              <a:t>Gider </a:t>
            </a:r>
            <a:r>
              <a:rPr lang="tr-TR" sz="1400" dirty="0" smtClean="0"/>
              <a:t>Grubu </a:t>
            </a:r>
            <a:endParaRPr lang="tr-TR" sz="1400" dirty="0"/>
          </a:p>
          <a:p>
            <a:r>
              <a:rPr lang="tr-TR" sz="1400" b="0" dirty="0"/>
              <a:t>Faaliyetlerinizi gerçekleştirmek için gerekli harcamalarınıza ilişkin olarak ilgili gider grubu seçimi yapılacaktır.</a:t>
            </a:r>
          </a:p>
          <a:p>
            <a:r>
              <a:rPr lang="tr-TR" sz="1400" b="0" dirty="0"/>
              <a:t>Örnek 1: Bilgisayar gideri için; Gider Grubu: Makine-Teçhizat-Donanım</a:t>
            </a:r>
          </a:p>
          <a:p>
            <a:r>
              <a:rPr lang="tr-TR" sz="1400" b="0" dirty="0"/>
              <a:t>Örnek 2: Tasarım yazılımı gideri için; Gider Grubu:  Yazılım </a:t>
            </a:r>
          </a:p>
          <a:p>
            <a:r>
              <a:rPr lang="tr-TR" sz="1400" b="0" dirty="0"/>
              <a:t>Örnek 3: Katalog hazırlanması ve basımı gideri için; Gider Grubu: Hizmet Alımı</a:t>
            </a:r>
          </a:p>
          <a:p>
            <a:r>
              <a:rPr lang="tr-TR" sz="1400" b="0" dirty="0"/>
              <a:t>Örnek 4: Personel gideri için; Gider Grubu:  Personel Giderleri</a:t>
            </a:r>
          </a:p>
          <a:p>
            <a:r>
              <a:rPr lang="tr-TR" sz="1400" b="0" dirty="0"/>
              <a:t> </a:t>
            </a:r>
          </a:p>
          <a:p>
            <a:r>
              <a:rPr lang="tr-TR" sz="1400" b="0" dirty="0"/>
              <a:t> </a:t>
            </a:r>
          </a:p>
          <a:p>
            <a:r>
              <a:rPr lang="tr-TR" sz="1400" b="0" dirty="0"/>
              <a:t> </a:t>
            </a:r>
          </a:p>
          <a:p>
            <a:r>
              <a:rPr lang="tr-TR" sz="1400" b="0" dirty="0"/>
              <a:t> </a:t>
            </a:r>
          </a:p>
        </p:txBody>
      </p:sp>
      <p:sp>
        <p:nvSpPr>
          <p:cNvPr id="16" name="Metin Kutusu 17"/>
          <p:cNvSpPr txBox="1">
            <a:spLocks noChangeArrowheads="1"/>
          </p:cNvSpPr>
          <p:nvPr/>
        </p:nvSpPr>
        <p:spPr bwMode="auto">
          <a:xfrm>
            <a:off x="377941" y="4009308"/>
            <a:ext cx="8226508" cy="212852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 </a:t>
            </a:r>
            <a:r>
              <a:rPr lang="tr-TR" dirty="0" smtClean="0"/>
              <a:t>Türü </a:t>
            </a:r>
            <a:endParaRPr lang="tr-TR" dirty="0"/>
          </a:p>
          <a:p>
            <a:r>
              <a:rPr lang="tr-TR" b="0" dirty="0"/>
              <a:t>Proje giderinize ilişkin olarak gider grubu seçiminden sonra ilgili gider türü seçimi yapılacaktır.</a:t>
            </a:r>
          </a:p>
          <a:p>
            <a:r>
              <a:rPr lang="tr-TR" b="0" dirty="0"/>
              <a:t>Örnek 1: Bilgisayar için; Gider türü: Makine Giderleri</a:t>
            </a:r>
          </a:p>
          <a:p>
            <a:r>
              <a:rPr lang="tr-TR" b="0" dirty="0"/>
              <a:t>Örnek 2: Tasarım yazılımı için;  Gider türü: Yazılım ve Lisans Giderleri</a:t>
            </a:r>
          </a:p>
          <a:p>
            <a:r>
              <a:rPr lang="tr-TR" b="0" dirty="0"/>
              <a:t>Örnek 3: Katalog hazırlanması ve basımı için:  Gider türü: Tanıtım Giderleri</a:t>
            </a:r>
          </a:p>
          <a:p>
            <a:r>
              <a:rPr lang="tr-TR" b="0" dirty="0"/>
              <a:t>Örnek 4: Personel için; Gider türü:  Yeni / Mevcut *</a:t>
            </a:r>
          </a:p>
          <a:p>
            <a:r>
              <a:rPr lang="tr-TR" b="0" dirty="0"/>
              <a:t> </a:t>
            </a:r>
          </a:p>
          <a:p>
            <a:r>
              <a:rPr lang="tr-TR" b="0" dirty="0"/>
              <a:t>* Proje Teklif Çağrısında ilan edildiği şekilde yeni istihdam için Yeni Personel Giderleri veya eğer çağrıda destek kapsamında ise mevcut personel için Mevcut Personel Giderleri Gider Türü olarak seçilecektir.</a:t>
            </a:r>
          </a:p>
          <a:p>
            <a:r>
              <a:rPr lang="tr-TR" b="0" dirty="0"/>
              <a:t> </a:t>
            </a:r>
          </a:p>
          <a:p>
            <a:r>
              <a:rPr lang="tr-TR" b="0" dirty="0"/>
              <a:t> </a:t>
            </a:r>
          </a:p>
          <a:p>
            <a:r>
              <a:rPr lang="tr-TR" b="0" dirty="0"/>
              <a:t> </a:t>
            </a:r>
          </a:p>
          <a:p>
            <a:r>
              <a:rPr lang="tr-TR" b="0" dirty="0"/>
              <a:t> </a:t>
            </a:r>
          </a:p>
        </p:txBody>
      </p:sp>
    </p:spTree>
    <p:extLst>
      <p:ext uri="{BB962C8B-B14F-4D97-AF65-F5344CB8AC3E}">
        <p14:creationId xmlns:p14="http://schemas.microsoft.com/office/powerpoint/2010/main" val="29128894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53</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3" name="Metin Kutusu 12"/>
          <p:cNvSpPr txBox="1">
            <a:spLocks noChangeArrowheads="1"/>
          </p:cNvSpPr>
          <p:nvPr/>
        </p:nvSpPr>
        <p:spPr bwMode="auto">
          <a:xfrm>
            <a:off x="208836" y="3628142"/>
            <a:ext cx="8496944" cy="1094065"/>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Birimi</a:t>
            </a:r>
          </a:p>
          <a:p>
            <a:r>
              <a:rPr lang="tr-TR" b="0" dirty="0"/>
              <a:t>Gider kaleminin hangi birim esas alınarak düzenlendiğini gösterir. </a:t>
            </a:r>
            <a:r>
              <a:rPr lang="tr-TR" b="0" dirty="0" err="1" smtClean="0"/>
              <a:t>Örn</a:t>
            </a:r>
            <a:r>
              <a:rPr lang="tr-TR" b="0" dirty="0"/>
              <a:t>:</a:t>
            </a:r>
            <a:r>
              <a:rPr lang="tr-TR" b="0" dirty="0" smtClean="0"/>
              <a:t> </a:t>
            </a:r>
            <a:r>
              <a:rPr lang="tr-TR" b="0" dirty="0"/>
              <a:t>a</a:t>
            </a:r>
            <a:r>
              <a:rPr lang="tr-TR" b="0" dirty="0" smtClean="0"/>
              <a:t>y</a:t>
            </a:r>
            <a:r>
              <a:rPr lang="tr-TR" b="0" dirty="0"/>
              <a:t>, adet, saat, gün, adam/saat, kg, cm, vb. Birimler giriş yapılırken KOBİ Bilgi Sistemi üzerinden seçtirilecektir. Örnek 1: Bilgisayar: adet; Örnek 2: Tasarım Yazılımı: adet; Örnek 3: Katalog: adet; Örnek 4: Personel: ay</a:t>
            </a:r>
          </a:p>
          <a:p>
            <a:r>
              <a:rPr lang="tr-TR" b="0" dirty="0"/>
              <a:t> </a:t>
            </a:r>
          </a:p>
        </p:txBody>
      </p:sp>
      <p:sp>
        <p:nvSpPr>
          <p:cNvPr id="18" name="Metin Kutusu 7"/>
          <p:cNvSpPr txBox="1">
            <a:spLocks noChangeArrowheads="1"/>
          </p:cNvSpPr>
          <p:nvPr/>
        </p:nvSpPr>
        <p:spPr bwMode="auto">
          <a:xfrm>
            <a:off x="208836" y="755898"/>
            <a:ext cx="8496944" cy="1725672"/>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t>
            </a:r>
            <a:r>
              <a:rPr lang="tr-TR" dirty="0" smtClean="0"/>
              <a:t>Adı </a:t>
            </a:r>
            <a:endParaRPr lang="tr-TR" dirty="0"/>
          </a:p>
          <a:p>
            <a:r>
              <a:rPr lang="tr-TR" b="0" dirty="0"/>
              <a:t>Faaliyetlerinizi gerçekleştirmek için gerekli harcamalarınıza dair açıklamalardır. Bu kısımda marka model belirtilmemelidir Personel Giderleri için bu kısma personelin projedeki görevi belirtilmelidir.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Örnek 4: Personel gideri için; Gider Adı:  Mühendis</a:t>
            </a:r>
          </a:p>
          <a:p>
            <a:r>
              <a:rPr lang="tr-TR" b="0" dirty="0"/>
              <a:t> </a:t>
            </a:r>
          </a:p>
        </p:txBody>
      </p:sp>
      <p:sp>
        <p:nvSpPr>
          <p:cNvPr id="19" name="Metin Kutusu 18"/>
          <p:cNvSpPr txBox="1">
            <a:spLocks noChangeArrowheads="1"/>
          </p:cNvSpPr>
          <p:nvPr/>
        </p:nvSpPr>
        <p:spPr bwMode="auto">
          <a:xfrm>
            <a:off x="233905" y="2644175"/>
            <a:ext cx="8496944" cy="821359"/>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Miktarı/Projede Çalışacağı Süre</a:t>
            </a:r>
          </a:p>
          <a:p>
            <a:r>
              <a:rPr lang="tr-TR" b="0" dirty="0"/>
              <a:t>Giderin niceliksel ifadesi bu alana yazılmalıdır.  Örnek 1: Bilgisayar: 2; Örnek 2: Tasarım Yazılımı: 1; Örnek 3: Katalog: 2000; Örnek 4:Personel:12</a:t>
            </a:r>
          </a:p>
          <a:p>
            <a:r>
              <a:rPr lang="tr-TR" b="0" dirty="0"/>
              <a:t> </a:t>
            </a:r>
          </a:p>
        </p:txBody>
      </p:sp>
      <p:sp>
        <p:nvSpPr>
          <p:cNvPr id="20" name="Metin Kutusu 26"/>
          <p:cNvSpPr txBox="1">
            <a:spLocks noChangeArrowheads="1"/>
          </p:cNvSpPr>
          <p:nvPr/>
        </p:nvSpPr>
        <p:spPr bwMode="auto">
          <a:xfrm>
            <a:off x="246233" y="4884814"/>
            <a:ext cx="8496944" cy="819150"/>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Tahmini </a:t>
            </a:r>
            <a:r>
              <a:rPr lang="tr-TR" dirty="0" smtClean="0"/>
              <a:t>Bedel</a:t>
            </a:r>
            <a:endParaRPr lang="tr-TR" dirty="0"/>
          </a:p>
          <a:p>
            <a:r>
              <a:rPr lang="tr-TR" b="0" dirty="0"/>
              <a:t>Gider kalemine ilişkin piyasa fiyat araştırmasına göre KDV hariç tutar yazılmalıdır. </a:t>
            </a:r>
          </a:p>
        </p:txBody>
      </p:sp>
    </p:spTree>
    <p:extLst>
      <p:ext uri="{BB962C8B-B14F-4D97-AF65-F5344CB8AC3E}">
        <p14:creationId xmlns:p14="http://schemas.microsoft.com/office/powerpoint/2010/main" val="236167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54</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0" name="Metin Kutusu 23"/>
          <p:cNvSpPr txBox="1">
            <a:spLocks noChangeArrowheads="1"/>
          </p:cNvSpPr>
          <p:nvPr/>
        </p:nvSpPr>
        <p:spPr bwMode="auto">
          <a:xfrm>
            <a:off x="493650" y="1386530"/>
            <a:ext cx="8398830" cy="2167681"/>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p>
            <a:pPr algn="just">
              <a:spcAft>
                <a:spcPts val="0"/>
              </a:spcAft>
            </a:pPr>
            <a:r>
              <a:rPr lang="tr-TR" sz="1400" b="1" dirty="0">
                <a:solidFill>
                  <a:srgbClr val="006597"/>
                </a:solidFill>
                <a:latin typeface="Calibri" panose="020F0502020204030204" pitchFamily="34" charset="0"/>
                <a:ea typeface="Times New Roman"/>
              </a:rPr>
              <a:t>Destek Türü</a:t>
            </a: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gideri hariç tüm giderler için uygulanacak destek oranı % 85’tir. Bu orana göre hesaplanacak desteğin % 100’ü Teminat karşılığı geri ödemeli destek olarak ödenir. Personel gideri dışındaki her bir gider için sadece geri ödemeli destek verilir.</a:t>
            </a:r>
          </a:p>
          <a:p>
            <a:pPr algn="just">
              <a:spcAft>
                <a:spcPts val="600"/>
              </a:spcAft>
            </a:pPr>
            <a:endParaRPr lang="tr-TR" sz="1400" dirty="0">
              <a:solidFill>
                <a:srgbClr val="006597"/>
              </a:solidFill>
              <a:latin typeface="Calibri" panose="020F0502020204030204" pitchFamily="34" charset="0"/>
              <a:ea typeface="Times New Roman"/>
            </a:endParaRPr>
          </a:p>
          <a:p>
            <a:pPr algn="just">
              <a:spcAft>
                <a:spcPts val="600"/>
              </a:spcAft>
            </a:pPr>
            <a:r>
              <a:rPr lang="tr-TR" sz="1400" dirty="0" smtClean="0">
                <a:solidFill>
                  <a:srgbClr val="006597"/>
                </a:solidFill>
                <a:latin typeface="Calibri" panose="020F0502020204030204" pitchFamily="34" charset="0"/>
                <a:ea typeface="Times New Roman"/>
              </a:rPr>
              <a:t>Personel </a:t>
            </a:r>
            <a:r>
              <a:rPr lang="tr-TR" sz="1400" dirty="0">
                <a:solidFill>
                  <a:srgbClr val="006597"/>
                </a:solidFill>
                <a:latin typeface="Calibri" panose="020F0502020204030204" pitchFamily="34" charset="0"/>
                <a:ea typeface="Times New Roman"/>
              </a:rPr>
              <a:t>giderleri için ise, destek oranı dikkate alınmaksızın Programın Uygulama Esaslarında belirtilen hesap yöntemine göre belirlenen tutarda geri ödemesiz destek verilir.</a:t>
            </a:r>
          </a:p>
        </p:txBody>
      </p:sp>
    </p:spTree>
    <p:extLst>
      <p:ext uri="{BB962C8B-B14F-4D97-AF65-F5344CB8AC3E}">
        <p14:creationId xmlns:p14="http://schemas.microsoft.com/office/powerpoint/2010/main" val="342679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55</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5" name="Dikdörtgen 4"/>
          <p:cNvSpPr/>
          <p:nvPr/>
        </p:nvSpPr>
        <p:spPr>
          <a:xfrm>
            <a:off x="344074" y="621669"/>
            <a:ext cx="8404389" cy="830997"/>
          </a:xfrm>
          <a:prstGeom prst="rect">
            <a:avLst/>
          </a:prstGeom>
        </p:spPr>
        <p:txBody>
          <a:bodyPr wrap="square">
            <a:spAutoFit/>
          </a:bodyPr>
          <a:lstStyle/>
          <a:p>
            <a:r>
              <a:rPr lang="tr-TR" sz="1600" b="1" dirty="0">
                <a:solidFill>
                  <a:schemeClr val="tx2">
                    <a:lumMod val="75000"/>
                  </a:schemeClr>
                </a:solidFill>
              </a:rPr>
              <a:t>Başvuru </a:t>
            </a:r>
            <a:r>
              <a:rPr lang="tr-TR" sz="1600" b="1" dirty="0" err="1">
                <a:solidFill>
                  <a:schemeClr val="tx2">
                    <a:lumMod val="75000"/>
                  </a:schemeClr>
                </a:solidFill>
              </a:rPr>
              <a:t>Formu’nun</a:t>
            </a:r>
            <a:r>
              <a:rPr lang="tr-TR" sz="1600" b="1" dirty="0">
                <a:solidFill>
                  <a:schemeClr val="tx2">
                    <a:lumMod val="75000"/>
                  </a:schemeClr>
                </a:solidFill>
              </a:rPr>
              <a:t> 4.2 Gider – Faaliyet İlişkisi bölümünde </a:t>
            </a:r>
            <a:r>
              <a:rPr lang="tr-TR" sz="1600" dirty="0">
                <a:solidFill>
                  <a:schemeClr val="tx2">
                    <a:lumMod val="75000"/>
                  </a:schemeClr>
                </a:solidFill>
              </a:rPr>
              <a:t>4.1 Talep Edilen Giderler bölümünde yer alan her bir gider için asgari teknik özellikleri, ilgili faaliyeti ve </a:t>
            </a:r>
            <a:r>
              <a:rPr lang="tr-TR" sz="1600" dirty="0" smtClean="0">
                <a:solidFill>
                  <a:schemeClr val="tx2">
                    <a:lumMod val="75000"/>
                  </a:schemeClr>
                </a:solidFill>
              </a:rPr>
              <a:t>kullanım amacı/projedeki görevi </a:t>
            </a:r>
            <a:r>
              <a:rPr lang="tr-TR" sz="1600" dirty="0">
                <a:solidFill>
                  <a:schemeClr val="tx2">
                    <a:lumMod val="75000"/>
                  </a:schemeClr>
                </a:solidFill>
              </a:rPr>
              <a:t>belirtilmelidir.</a:t>
            </a:r>
          </a:p>
        </p:txBody>
      </p:sp>
      <p:sp>
        <p:nvSpPr>
          <p:cNvPr id="13" name="Metin Kutusu 21"/>
          <p:cNvSpPr txBox="1">
            <a:spLocks noChangeArrowheads="1"/>
          </p:cNvSpPr>
          <p:nvPr/>
        </p:nvSpPr>
        <p:spPr bwMode="auto">
          <a:xfrm>
            <a:off x="305769" y="3168025"/>
            <a:ext cx="8298680" cy="1908929"/>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Asgari Nitelikler / Teknik Özellikler </a:t>
            </a:r>
          </a:p>
          <a:p>
            <a:r>
              <a:rPr lang="tr-TR" b="0" dirty="0"/>
              <a:t>Alınacak mal veya hizmetin asgari özellikleri yazılacaktır.</a:t>
            </a:r>
          </a:p>
          <a:p>
            <a:r>
              <a:rPr lang="tr-TR" b="0" dirty="0"/>
              <a:t>Örnek 1:Bilgisayar: “İ7 işlemcili, 500 GB Hard Diskli,  8 GB </a:t>
            </a:r>
            <a:r>
              <a:rPr lang="tr-TR" b="0" dirty="0" err="1"/>
              <a:t>Ramli</a:t>
            </a:r>
            <a:r>
              <a:rPr lang="tr-TR" b="0" dirty="0"/>
              <a:t> Dizüstü” </a:t>
            </a:r>
          </a:p>
          <a:p>
            <a:r>
              <a:rPr lang="tr-TR" b="0" dirty="0"/>
              <a:t>Örnek 2: Tasarım Yazılımı; 10 kullanıcılı, 3B tasarım özellikli  </a:t>
            </a:r>
          </a:p>
          <a:p>
            <a:r>
              <a:rPr lang="tr-TR" b="0" dirty="0"/>
              <a:t>Örnek 3:Katalog hazırlanması ve basımı: 350 gr mat kuşe kağıt, 24 sayfa</a:t>
            </a:r>
          </a:p>
          <a:p>
            <a:r>
              <a:rPr lang="tr-TR" b="0" dirty="0"/>
              <a:t>Örnek 4:Personel Gideri: Lisans, Makine Mühendisliği Bölümü *</a:t>
            </a:r>
          </a:p>
          <a:p>
            <a:r>
              <a:rPr lang="tr-TR" b="0" dirty="0"/>
              <a:t> </a:t>
            </a:r>
          </a:p>
          <a:p>
            <a:r>
              <a:rPr lang="tr-TR" b="0" dirty="0"/>
              <a:t>* Personel destekleri için bu kısma “Öğrenim Durumu”, “Mezuniyet/Uzmanlık Alanı” yazılmalıdır.</a:t>
            </a:r>
          </a:p>
          <a:p>
            <a:r>
              <a:rPr lang="tr-TR" b="0" dirty="0"/>
              <a:t> </a:t>
            </a:r>
          </a:p>
          <a:p>
            <a:r>
              <a:rPr lang="tr-TR" b="0" dirty="0"/>
              <a:t> </a:t>
            </a:r>
          </a:p>
        </p:txBody>
      </p:sp>
      <p:sp>
        <p:nvSpPr>
          <p:cNvPr id="15" name="Metin Kutusu 22"/>
          <p:cNvSpPr txBox="1">
            <a:spLocks noChangeArrowheads="1"/>
          </p:cNvSpPr>
          <p:nvPr/>
        </p:nvSpPr>
        <p:spPr bwMode="auto">
          <a:xfrm>
            <a:off x="326398" y="5146894"/>
            <a:ext cx="8272455" cy="100570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İlgili Faaliyet</a:t>
            </a:r>
          </a:p>
          <a:p>
            <a:r>
              <a:rPr lang="tr-TR" b="0" dirty="0"/>
              <a:t>Giderin proje kapsamında belirlenen hangi hedef ile ilgili olduğunu gösterir. Giderle en fazla ilişkili olan faaliyet seçilmelidir. Faaliyetler, Proje Faaliyetleri ve Faaliyet-Zaman Planı Tablosundan gelecek olup,  giriş yapılırken KOBİ Bilgi Sistemi üzerinden seçtirilecektir. </a:t>
            </a:r>
          </a:p>
        </p:txBody>
      </p:sp>
      <p:sp>
        <p:nvSpPr>
          <p:cNvPr id="16" name="Metin Kutusu 28"/>
          <p:cNvSpPr txBox="1">
            <a:spLocks noChangeArrowheads="1"/>
          </p:cNvSpPr>
          <p:nvPr/>
        </p:nvSpPr>
        <p:spPr bwMode="auto">
          <a:xfrm>
            <a:off x="317683" y="1456774"/>
            <a:ext cx="8214758" cy="1641312"/>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adı </a:t>
            </a:r>
          </a:p>
          <a:p>
            <a:r>
              <a:rPr lang="tr-TR" b="0" dirty="0"/>
              <a:t>Faaliyetlerinizi gerçekleştirmek için gerekli harcamalarınıza dair açıklamalardır. Bu kısımda marka model belirtilmemelidir. Personel Giderleri için bu kısma personelin projedeki görevi belirtilmelidir.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Örnek 4: Personel gideri için; Gider Adı:  Mühendis</a:t>
            </a:r>
          </a:p>
          <a:p>
            <a:r>
              <a:rPr lang="tr-TR" b="0" dirty="0"/>
              <a:t> </a:t>
            </a:r>
          </a:p>
        </p:txBody>
      </p:sp>
    </p:spTree>
    <p:extLst>
      <p:ext uri="{BB962C8B-B14F-4D97-AF65-F5344CB8AC3E}">
        <p14:creationId xmlns:p14="http://schemas.microsoft.com/office/powerpoint/2010/main" val="1761841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56</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4" name="Metin Kutusu 24"/>
          <p:cNvSpPr txBox="1">
            <a:spLocks noChangeArrowheads="1"/>
          </p:cNvSpPr>
          <p:nvPr/>
        </p:nvSpPr>
        <p:spPr bwMode="auto">
          <a:xfrm>
            <a:off x="467544" y="1039984"/>
            <a:ext cx="7986116" cy="1512220"/>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Kullanım Amacı/Projedeki Görevi</a:t>
            </a:r>
          </a:p>
          <a:p>
            <a:r>
              <a:rPr lang="tr-TR" b="0" dirty="0"/>
              <a:t>Faaliyetlerinizi gerçekleştirmek için yapılacak giderlerin kullanım amacı/projedeki görevi belirtilmelidir:</a:t>
            </a:r>
          </a:p>
          <a:p>
            <a:r>
              <a:rPr lang="tr-TR" b="0" dirty="0"/>
              <a:t>Örnek 1: Bilgisayar Gideri için: Projede yer alan ürünlerin tasarımı</a:t>
            </a:r>
          </a:p>
          <a:p>
            <a:r>
              <a:rPr lang="tr-TR" b="0" dirty="0"/>
              <a:t>Örnek 2: Tasarım Yazılımı: Projede yer alan ürünlerin tasarımı</a:t>
            </a:r>
          </a:p>
          <a:p>
            <a:r>
              <a:rPr lang="tr-TR" b="0" dirty="0" smtClean="0"/>
              <a:t>Örnek </a:t>
            </a:r>
            <a:r>
              <a:rPr lang="tr-TR" b="0" dirty="0"/>
              <a:t>4: Personel Gideri için: Projede yer alan ürünlerin tasarımı.</a:t>
            </a:r>
          </a:p>
          <a:p>
            <a:r>
              <a:rPr lang="tr-TR" b="0" dirty="0"/>
              <a:t> </a:t>
            </a:r>
          </a:p>
        </p:txBody>
      </p:sp>
    </p:spTree>
    <p:extLst>
      <p:ext uri="{BB962C8B-B14F-4D97-AF65-F5344CB8AC3E}">
        <p14:creationId xmlns:p14="http://schemas.microsoft.com/office/powerpoint/2010/main" val="6708609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57</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5" name="Rectangle 1"/>
          <p:cNvSpPr>
            <a:spLocks noChangeArrowheads="1"/>
          </p:cNvSpPr>
          <p:nvPr/>
        </p:nvSpPr>
        <p:spPr bwMode="auto">
          <a:xfrm>
            <a:off x="388764" y="588824"/>
            <a:ext cx="8064896"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Başvuru </a:t>
            </a:r>
            <a:r>
              <a:rPr kumimoji="0" lang="tr-TR" altLang="tr-TR" sz="1400" b="1" i="1" u="none" strike="noStrike" cap="none" normalizeH="0" baseline="0" dirty="0" err="1" smtClean="0">
                <a:ln>
                  <a:noFill/>
                </a:ln>
                <a:solidFill>
                  <a:schemeClr val="tx2">
                    <a:lumMod val="75000"/>
                  </a:schemeClr>
                </a:solidFill>
                <a:effectLst/>
                <a:ea typeface="Calibri" panose="020F0502020204030204" pitchFamily="34" charset="0"/>
                <a:cs typeface="Times New Roman" panose="02020603050405020304" pitchFamily="18" charset="0"/>
              </a:rPr>
              <a:t>Formu’nun</a:t>
            </a:r>
            <a:r>
              <a:rPr kumimoji="0" lang="tr-TR" altLang="tr-TR" sz="1400" b="1" i="1"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 4.3 Giderlere İlişkin Piyasa Fiyat Araştırması Bilgileri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bölümünü personel giderleri dışında </a:t>
            </a:r>
            <a:r>
              <a:rPr kumimoji="0" lang="tr-TR" altLang="tr-TR" sz="140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4.1 Talep Edilen Giderler bölümünde belirtilen her bir gider </a:t>
            </a:r>
            <a:r>
              <a:rPr kumimoji="0" lang="tr-TR" altLang="tr-TR" sz="1400" b="0" i="0" u="none" strike="noStrike" cap="none" normalizeH="0" baseline="0" dirty="0" smtClean="0">
                <a:ln>
                  <a:noFill/>
                </a:ln>
                <a:solidFill>
                  <a:schemeClr val="tx2">
                    <a:lumMod val="75000"/>
                  </a:schemeClr>
                </a:solidFill>
                <a:effectLst/>
                <a:ea typeface="Calibri" panose="020F0502020204030204" pitchFamily="34" charset="0"/>
                <a:cs typeface="Times New Roman" panose="02020603050405020304" pitchFamily="18" charset="0"/>
              </a:rPr>
              <a:t>için eksiksiz doldurulacaktır. </a:t>
            </a:r>
            <a:endParaRPr kumimoji="0" lang="tr-TR" altLang="tr-TR" sz="700" b="0" i="0" u="none" strike="noStrike" cap="none" normalizeH="0" baseline="0" dirty="0" smtClean="0">
              <a:ln>
                <a:noFill/>
              </a:ln>
              <a:solidFill>
                <a:schemeClr val="tx2">
                  <a:lumMod val="75000"/>
                </a:schemeClr>
              </a:solidFill>
              <a:effectLst/>
            </a:endParaRPr>
          </a:p>
        </p:txBody>
      </p:sp>
      <p:graphicFrame>
        <p:nvGraphicFramePr>
          <p:cNvPr id="10" name="Tablo 9"/>
          <p:cNvGraphicFramePr>
            <a:graphicFrameLocks noGrp="1"/>
          </p:cNvGraphicFramePr>
          <p:nvPr>
            <p:extLst>
              <p:ext uri="{D42A27DB-BD31-4B8C-83A1-F6EECF244321}">
                <p14:modId xmlns:p14="http://schemas.microsoft.com/office/powerpoint/2010/main" val="96075008"/>
              </p:ext>
            </p:extLst>
          </p:nvPr>
        </p:nvGraphicFramePr>
        <p:xfrm>
          <a:off x="65476" y="1112044"/>
          <a:ext cx="9021836" cy="5117823"/>
        </p:xfrm>
        <a:graphic>
          <a:graphicData uri="http://schemas.openxmlformats.org/drawingml/2006/table">
            <a:tbl>
              <a:tblPr firstRow="1" firstCol="1" lastRow="1" lastCol="1" bandRow="1" bandCol="1">
                <a:tableStyleId>{5C22544A-7EE6-4342-B048-85BDC9FD1C3A}</a:tableStyleId>
              </a:tblPr>
              <a:tblGrid>
                <a:gridCol w="668908">
                  <a:extLst>
                    <a:ext uri="{9D8B030D-6E8A-4147-A177-3AD203B41FA5}">
                      <a16:colId xmlns:a16="http://schemas.microsoft.com/office/drawing/2014/main" val="2566791378"/>
                    </a:ext>
                  </a:extLst>
                </a:gridCol>
                <a:gridCol w="1944216">
                  <a:extLst>
                    <a:ext uri="{9D8B030D-6E8A-4147-A177-3AD203B41FA5}">
                      <a16:colId xmlns:a16="http://schemas.microsoft.com/office/drawing/2014/main" val="1044994682"/>
                    </a:ext>
                  </a:extLst>
                </a:gridCol>
                <a:gridCol w="4248472">
                  <a:extLst>
                    <a:ext uri="{9D8B030D-6E8A-4147-A177-3AD203B41FA5}">
                      <a16:colId xmlns:a16="http://schemas.microsoft.com/office/drawing/2014/main" val="92847445"/>
                    </a:ext>
                  </a:extLst>
                </a:gridCol>
                <a:gridCol w="2160240">
                  <a:extLst>
                    <a:ext uri="{9D8B030D-6E8A-4147-A177-3AD203B41FA5}">
                      <a16:colId xmlns:a16="http://schemas.microsoft.com/office/drawing/2014/main" val="4002224926"/>
                    </a:ext>
                  </a:extLst>
                </a:gridCol>
              </a:tblGrid>
              <a:tr h="631167">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Sıra No</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Giderin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gridSpan="2">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Piyasa Fiyat Araştırması Bilgileri**</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hMerge="1">
                  <a:txBody>
                    <a:bodyPr/>
                    <a:lstStyle/>
                    <a:p>
                      <a:endParaRPr lang="tr-TR"/>
                    </a:p>
                  </a:txBody>
                  <a:tcPr/>
                </a:tc>
                <a:extLst>
                  <a:ext uri="{0D108BD9-81ED-4DB2-BD59-A6C34878D82A}">
                    <a16:rowId xmlns:a16="http://schemas.microsoft.com/office/drawing/2014/main" val="1453228821"/>
                  </a:ext>
                </a:extLst>
              </a:tr>
              <a:tr h="274795">
                <a:tc rowSpan="6">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1</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6">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İşletmenin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429192186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Teklifin Alındığı Tarih</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85126643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3804862913"/>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58519936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Web Adresi</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2942494570"/>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Tutar (KDV Hariç TL)</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482007985"/>
                  </a:ext>
                </a:extLst>
              </a:tr>
              <a:tr h="274795">
                <a:tc rowSpan="7">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2</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rowSpan="7">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 </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İşletmenin Adı</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759105609"/>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Teklifin Alındığı Tarih</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765513868"/>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E-posta</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148363185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Telefon</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3869214776"/>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Web Adresi</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1091794444"/>
                  </a:ext>
                </a:extLst>
              </a:tr>
              <a:tr h="27479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a:effectLst/>
                          <a:latin typeface="Calibri" panose="020F0502020204030204" pitchFamily="34" charset="0"/>
                          <a:cs typeface="Calibri" panose="020F0502020204030204" pitchFamily="34" charset="0"/>
                        </a:rPr>
                        <a:t>Tutar (KDV Hariç TL)</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1511816580"/>
                  </a:ext>
                </a:extLst>
              </a:tr>
              <a:tr h="559915">
                <a:tc vMerge="1">
                  <a:txBody>
                    <a:bodyPr/>
                    <a:lstStyle/>
                    <a:p>
                      <a:endParaRPr lang="tr-TR"/>
                    </a:p>
                  </a:txBody>
                  <a:tcPr/>
                </a:tc>
                <a:tc vMerge="1">
                  <a:txBody>
                    <a:bodyPr/>
                    <a:lstStyle/>
                    <a:p>
                      <a:endParaRPr lang="tr-TR"/>
                    </a:p>
                  </a:txBody>
                  <a:tcPr/>
                </a:tc>
                <a:tc>
                  <a:txBody>
                    <a:bodyPr/>
                    <a:lstStyle/>
                    <a:p>
                      <a:pPr>
                        <a:lnSpc>
                          <a:spcPct val="115000"/>
                        </a:lnSpc>
                        <a:spcAft>
                          <a:spcPts val="0"/>
                        </a:spcAft>
                      </a:pPr>
                      <a:r>
                        <a:rPr lang="tr-TR" sz="1600" dirty="0" smtClean="0">
                          <a:effectLst/>
                          <a:latin typeface="Calibri" panose="020F0502020204030204" pitchFamily="34" charset="0"/>
                          <a:cs typeface="Calibri" panose="020F0502020204030204" pitchFamily="34" charset="0"/>
                        </a:rPr>
                        <a:t>Açıklama</a:t>
                      </a:r>
                      <a:endParaRPr lang="tr-TR" sz="1600" dirty="0">
                        <a:effectLst/>
                        <a:latin typeface="Calibri" panose="020F0502020204030204" pitchFamily="34" charset="0"/>
                        <a:cs typeface="Calibri" panose="020F0502020204030204" pitchFamily="34" charset="0"/>
                      </a:endParaRPr>
                    </a:p>
                    <a:p>
                      <a:pPr>
                        <a:lnSpc>
                          <a:spcPct val="115000"/>
                        </a:lnSpc>
                        <a:spcAft>
                          <a:spcPts val="0"/>
                        </a:spcAft>
                      </a:pPr>
                      <a:r>
                        <a:rPr lang="tr-TR" sz="1600" dirty="0">
                          <a:effectLst/>
                          <a:latin typeface="Calibri" panose="020F0502020204030204" pitchFamily="34" charset="0"/>
                          <a:cs typeface="Calibri" panose="020F0502020204030204" pitchFamily="34" charset="0"/>
                        </a:rPr>
                        <a:t> </a:t>
                      </a:r>
                    </a:p>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extLst>
                  <a:ext uri="{0D108BD9-81ED-4DB2-BD59-A6C34878D82A}">
                    <a16:rowId xmlns:a16="http://schemas.microsoft.com/office/drawing/2014/main" val="4294134934"/>
                  </a:ext>
                </a:extLst>
              </a:tr>
              <a:tr h="274795">
                <a:tc>
                  <a:txBody>
                    <a:bodyPr/>
                    <a:lstStyle/>
                    <a:p>
                      <a:pPr algn="ctr">
                        <a:lnSpc>
                          <a:spcPct val="115000"/>
                        </a:lnSpc>
                        <a:spcAft>
                          <a:spcPts val="0"/>
                        </a:spcAft>
                      </a:pPr>
                      <a:r>
                        <a:rPr lang="tr-TR" sz="1600">
                          <a:effectLst/>
                          <a:latin typeface="Calibri" panose="020F0502020204030204" pitchFamily="34" charset="0"/>
                          <a:cs typeface="Calibri" panose="020F0502020204030204" pitchFamily="34" charset="0"/>
                        </a:rPr>
                        <a:t>...</a:t>
                      </a:r>
                      <a:endParaRPr lang="tr-TR" sz="160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tc>
                <a:tc>
                  <a:txBody>
                    <a:bodyPr/>
                    <a:lstStyle/>
                    <a:p>
                      <a:pP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D0E2F3"/>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tc>
                  <a:txBody>
                    <a:bodyPr/>
                    <a:lstStyle/>
                    <a:p>
                      <a:pPr algn="ctr">
                        <a:lnSpc>
                          <a:spcPct val="115000"/>
                        </a:lnSpc>
                        <a:spcAft>
                          <a:spcPts val="0"/>
                        </a:spcAft>
                      </a:pPr>
                      <a:r>
                        <a:rPr lang="tr-TR" sz="1600" dirty="0">
                          <a:effectLst/>
                          <a:latin typeface="Calibri" panose="020F0502020204030204" pitchFamily="34" charset="0"/>
                          <a:cs typeface="Calibri" panose="020F0502020204030204" pitchFamily="34" charset="0"/>
                        </a:rPr>
                        <a:t> </a:t>
                      </a:r>
                      <a:endParaRPr lang="tr-TR"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4226" marR="64226" marT="0" marB="0" anchor="ctr">
                    <a:solidFill>
                      <a:srgbClr val="E9F1F9"/>
                    </a:solidFill>
                  </a:tcPr>
                </a:tc>
                <a:extLst>
                  <a:ext uri="{0D108BD9-81ED-4DB2-BD59-A6C34878D82A}">
                    <a16:rowId xmlns:a16="http://schemas.microsoft.com/office/drawing/2014/main" val="546735319"/>
                  </a:ext>
                </a:extLst>
              </a:tr>
            </a:tbl>
          </a:graphicData>
        </a:graphic>
      </p:graphicFrame>
    </p:spTree>
    <p:extLst>
      <p:ext uri="{BB962C8B-B14F-4D97-AF65-F5344CB8AC3E}">
        <p14:creationId xmlns:p14="http://schemas.microsoft.com/office/powerpoint/2010/main" val="8042583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5980"/>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cxnSp>
        <p:nvCxnSpPr>
          <p:cNvPr id="9" name="Düz Bağlayıcı 8"/>
          <p:cNvCxnSpPr/>
          <p:nvPr/>
        </p:nvCxnSpPr>
        <p:spPr>
          <a:xfrm>
            <a:off x="467544" y="535980"/>
            <a:ext cx="8064896"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58</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2" name="3 Metin kutusu"/>
          <p:cNvSpPr txBox="1"/>
          <p:nvPr/>
        </p:nvSpPr>
        <p:spPr>
          <a:xfrm>
            <a:off x="604788" y="157546"/>
            <a:ext cx="7632848" cy="338554"/>
          </a:xfrm>
          <a:prstGeom prst="rect">
            <a:avLst/>
          </a:prstGeom>
          <a:noFill/>
        </p:spPr>
        <p:txBody>
          <a:bodyPr wrap="square" rtlCol="0">
            <a:spAutoFit/>
          </a:bodyPr>
          <a:lstStyle/>
          <a:p>
            <a:pPr algn="ctr"/>
            <a:r>
              <a:rPr lang="tr-TR" sz="1600" b="1" dirty="0" smtClean="0">
                <a:solidFill>
                  <a:srgbClr val="C00000"/>
                </a:solidFill>
              </a:rPr>
              <a:t>BAŞVURU FORMU – Talep Edilen Giderler</a:t>
            </a:r>
            <a:endParaRPr lang="tr-TR" sz="1600" b="1" dirty="0">
              <a:solidFill>
                <a:srgbClr val="C00000"/>
              </a:solidFill>
            </a:endParaRPr>
          </a:p>
        </p:txBody>
      </p:sp>
      <p:sp>
        <p:nvSpPr>
          <p:cNvPr id="10" name="Metin Kutusu 5"/>
          <p:cNvSpPr txBox="1">
            <a:spLocks noChangeArrowheads="1"/>
          </p:cNvSpPr>
          <p:nvPr/>
        </p:nvSpPr>
        <p:spPr bwMode="auto">
          <a:xfrm>
            <a:off x="346061" y="578315"/>
            <a:ext cx="8474411" cy="1477779"/>
          </a:xfrm>
          <a:prstGeom prst="flowChartAlternateProcess">
            <a:avLst/>
          </a:prstGeom>
          <a:solidFill>
            <a:schemeClr val="accent6">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latin typeface="Calibri" panose="020F0502020204030204" pitchFamily="34" charset="0"/>
                <a:ea typeface="Times New Roman"/>
              </a:defRPr>
            </a:lvl1pPr>
          </a:lstStyle>
          <a:p>
            <a:r>
              <a:rPr lang="tr-TR" dirty="0"/>
              <a:t>Giderin adı </a:t>
            </a:r>
          </a:p>
          <a:p>
            <a:r>
              <a:rPr lang="tr-TR" b="0" dirty="0"/>
              <a:t>Faaliyetlerinizi gerçekleştirmek için gerekli harcamalarınıza dair açıklamalardır. Bu kısımda marka model belirtilmemelidir. Personel Giderleri için bu alan doldurulmayacaktır</a:t>
            </a:r>
          </a:p>
          <a:p>
            <a:r>
              <a:rPr lang="tr-TR" b="0" dirty="0"/>
              <a:t>Örnek 1: Bilgisayar gideri için; Giderin Adı: Bilgisayar </a:t>
            </a:r>
          </a:p>
          <a:p>
            <a:r>
              <a:rPr lang="tr-TR" b="0" dirty="0"/>
              <a:t>Örnek 2: Yazılım gideri için; Giderin Adı: Tasarım yazılımı </a:t>
            </a:r>
          </a:p>
          <a:p>
            <a:r>
              <a:rPr lang="tr-TR" b="0" dirty="0"/>
              <a:t>Örnek 3: Hizmet gideri için; Giderin Adı:  Katalog hazırlanması ve basımı</a:t>
            </a:r>
          </a:p>
          <a:p>
            <a:r>
              <a:rPr lang="tr-TR" b="0" dirty="0"/>
              <a:t> </a:t>
            </a:r>
          </a:p>
        </p:txBody>
      </p:sp>
      <p:sp>
        <p:nvSpPr>
          <p:cNvPr id="13" name="Metin Kutusu 2"/>
          <p:cNvSpPr txBox="1">
            <a:spLocks noChangeArrowheads="1"/>
          </p:cNvSpPr>
          <p:nvPr/>
        </p:nvSpPr>
        <p:spPr bwMode="auto">
          <a:xfrm>
            <a:off x="120804" y="2120156"/>
            <a:ext cx="8915692" cy="4173996"/>
          </a:xfrm>
          <a:prstGeom prst="flowChartAlternateProcess">
            <a:avLst/>
          </a:prstGeom>
          <a:solidFill>
            <a:schemeClr val="accent5">
              <a:lumMod val="20000"/>
              <a:lumOff val="80000"/>
            </a:schemeClr>
          </a:solidFill>
          <a:ln>
            <a:headEnd/>
            <a:tailEnd/>
          </a:ln>
        </p:spPr>
        <p:style>
          <a:lnRef idx="2">
            <a:schemeClr val="accent6"/>
          </a:lnRef>
          <a:fillRef idx="1">
            <a:schemeClr val="lt1"/>
          </a:fillRef>
          <a:effectRef idx="0">
            <a:schemeClr val="accent6"/>
          </a:effectRef>
          <a:fontRef idx="minor">
            <a:schemeClr val="dk1"/>
          </a:fontRef>
        </p:style>
        <p:txBody>
          <a:bodyPr rot="0" vert="horz" wrap="square" lIns="91440" tIns="45720" rIns="91440" bIns="45720" anchor="t" anchorCtr="0">
            <a:noAutofit/>
          </a:bodyPr>
          <a:lstStyle>
            <a:defPPr>
              <a:defRPr lang="en-US"/>
            </a:defPPr>
            <a:lvl1pPr algn="just">
              <a:spcAft>
                <a:spcPts val="0"/>
              </a:spcAft>
              <a:defRPr sz="1400" b="1">
                <a:solidFill>
                  <a:srgbClr val="006597"/>
                </a:solidFill>
                <a:effectLst/>
                <a:ea typeface="Times New Roman"/>
              </a:defRPr>
            </a:lvl1pPr>
            <a:lvl2pPr>
              <a:defRPr>
                <a:solidFill>
                  <a:schemeClr val="dk1"/>
                </a:solidFill>
                <a:latin typeface="+mn-lt"/>
                <a:ea typeface="+mn-ea"/>
              </a:defRPr>
            </a:lvl2pPr>
            <a:lvl3pPr>
              <a:defRPr>
                <a:solidFill>
                  <a:schemeClr val="dk1"/>
                </a:solidFill>
                <a:latin typeface="+mn-lt"/>
                <a:ea typeface="+mn-ea"/>
              </a:defRPr>
            </a:lvl3pPr>
            <a:lvl4pPr>
              <a:defRPr>
                <a:solidFill>
                  <a:schemeClr val="dk1"/>
                </a:solidFill>
                <a:latin typeface="+mn-lt"/>
                <a:ea typeface="+mn-ea"/>
              </a:defRPr>
            </a:lvl4pPr>
            <a:lvl5pPr>
              <a:defRPr>
                <a:solidFill>
                  <a:schemeClr val="dk1"/>
                </a:solidFill>
                <a:latin typeface="+mn-lt"/>
                <a:ea typeface="+mn-ea"/>
              </a:defRPr>
            </a:lvl5pPr>
            <a:lvl6pPr>
              <a:defRPr>
                <a:solidFill>
                  <a:schemeClr val="dk1"/>
                </a:solidFill>
                <a:latin typeface="+mn-lt"/>
                <a:ea typeface="+mn-ea"/>
              </a:defRPr>
            </a:lvl6pPr>
            <a:lvl7pPr>
              <a:defRPr>
                <a:solidFill>
                  <a:schemeClr val="dk1"/>
                </a:solidFill>
                <a:latin typeface="+mn-lt"/>
                <a:ea typeface="+mn-ea"/>
              </a:defRPr>
            </a:lvl7pPr>
            <a:lvl8pPr>
              <a:defRPr>
                <a:solidFill>
                  <a:schemeClr val="dk1"/>
                </a:solidFill>
                <a:latin typeface="+mn-lt"/>
                <a:ea typeface="+mn-ea"/>
              </a:defRPr>
            </a:lvl8pPr>
            <a:lvl9pPr>
              <a:defRPr>
                <a:solidFill>
                  <a:schemeClr val="dk1"/>
                </a:solidFill>
                <a:latin typeface="+mn-lt"/>
                <a:ea typeface="+mn-ea"/>
              </a:defRPr>
            </a:lvl9pPr>
          </a:lstStyle>
          <a:p>
            <a:r>
              <a:rPr lang="tr-TR" dirty="0">
                <a:latin typeface="Calibri" pitchFamily="34" charset="0"/>
              </a:rPr>
              <a:t>Piyasa Fiyat Araştırması Bilgileri</a:t>
            </a:r>
          </a:p>
          <a:p>
            <a:r>
              <a:rPr lang="tr-TR" b="0" dirty="0">
                <a:solidFill>
                  <a:srgbClr val="FF0000"/>
                </a:solidFill>
                <a:latin typeface="Calibri" pitchFamily="34" charset="0"/>
              </a:rPr>
              <a:t>!</a:t>
            </a:r>
            <a:r>
              <a:rPr lang="tr-TR" b="0" dirty="0">
                <a:latin typeface="Calibri" pitchFamily="34" charset="0"/>
              </a:rPr>
              <a:t> Personel gideri hariç olmak üzere, destek talep edilen her bir gider kalemi için; proforma / teklif mektubu / hizmet sağlayıcı web sitesinden alınan ürün - fiyat listesi / hizmet sağlayıcının fiyat teklifine ilişkin e-postası şeklinde en az bir fiyat araştırma belgesi temin edilmesi ve fiyat teklif bilgilerinin fiyat araştırması tablosuna işlenmesi zorunludur. </a:t>
            </a:r>
          </a:p>
          <a:p>
            <a:r>
              <a:rPr lang="tr-TR" b="0" dirty="0">
                <a:solidFill>
                  <a:srgbClr val="FF0000"/>
                </a:solidFill>
                <a:latin typeface="Calibri" pitchFamily="34" charset="0"/>
              </a:rPr>
              <a:t>! </a:t>
            </a:r>
            <a:r>
              <a:rPr lang="tr-TR" b="0" dirty="0">
                <a:latin typeface="Calibri" pitchFamily="34" charset="0"/>
              </a:rPr>
              <a:t>KDV hariç tutarı </a:t>
            </a:r>
            <a:r>
              <a:rPr lang="tr-TR" b="0" dirty="0" smtClean="0">
                <a:latin typeface="Calibri" pitchFamily="34" charset="0"/>
              </a:rPr>
              <a:t>200.000 </a:t>
            </a:r>
            <a:r>
              <a:rPr lang="tr-TR" b="0" dirty="0">
                <a:latin typeface="Calibri" pitchFamily="34" charset="0"/>
              </a:rPr>
              <a:t>TL ve üzerindeki gider kalemleri için ise 2 adet fiyat araştırma belgesi temin edilmeli ve fiyat teklif bilgileri fiyat araştırması tablosuna işlenmelidir. Ürünün özelliği gereği ikinci fiyat teklifinin alınamaması durumunda, birinci fiyat teklifi satırı doldurulduktan sonra satırın altındaki butona basılarak “Açıklama” hücresinde;</a:t>
            </a:r>
          </a:p>
          <a:p>
            <a:r>
              <a:rPr lang="tr-TR" b="0" dirty="0">
                <a:latin typeface="Calibri" pitchFamily="34" charset="0"/>
              </a:rPr>
              <a:t>      -İkinci fiyat teklifi alınamamasının gerekçesi yazılmalıdır (asgari teknik özellikleri sağlayan ikinci bir hizmet sağlayıcı olmaması, çok az sayıdaki hizmet sağlayıcının başvuru süresi içinde teklif vermemesi gibi).</a:t>
            </a:r>
          </a:p>
          <a:p>
            <a:r>
              <a:rPr lang="tr-TR" b="0" dirty="0">
                <a:latin typeface="Calibri" pitchFamily="34" charset="0"/>
              </a:rPr>
              <a:t>      - Başvuru sahibinin kendi yaklaşık fiyat hesabı açıklanmalı ve tutarı (KDV Hariç TL) yazılmalıdır. (Not: Yaklaşık fiyat hesabı örnekleri: a)Alınacak ürün / hizmetin tasarım gideri, üretim veya hizmet sunum gideri, malzeme gideri, genel giderler, satıcı karı başlıklarından oluşan fiyat hesabının başvuru sahibi tarafından yapılması b) Daha önce edinilen veya sektördeki başka işletme tarafından edinilmiş benzer ürün / hizmetin fiyatına yaklaşık artış oranı uygulanması vb</a:t>
            </a:r>
            <a:r>
              <a:rPr lang="tr-TR" b="0" dirty="0" smtClean="0">
                <a:latin typeface="Calibri" pitchFamily="34" charset="0"/>
              </a:rPr>
              <a:t>.)</a:t>
            </a:r>
          </a:p>
          <a:p>
            <a:r>
              <a:rPr lang="tr-TR" b="0" dirty="0" smtClean="0">
                <a:solidFill>
                  <a:srgbClr val="FF0000"/>
                </a:solidFill>
                <a:latin typeface="Calibri" pitchFamily="34" charset="0"/>
              </a:rPr>
              <a:t>!</a:t>
            </a:r>
            <a:r>
              <a:rPr lang="tr-TR" b="0" dirty="0" smtClean="0">
                <a:latin typeface="Calibri" pitchFamily="34" charset="0"/>
              </a:rPr>
              <a:t> </a:t>
            </a:r>
            <a:r>
              <a:rPr lang="tr-TR" b="0" dirty="0">
                <a:latin typeface="Calibri" pitchFamily="34" charset="0"/>
              </a:rPr>
              <a:t>Fiyat araştırmasına ilişkin belgeler, talep edildiğinde KOSGEB’e sunulmak üzere destek süreci boyunca </a:t>
            </a:r>
            <a:r>
              <a:rPr lang="tr-TR" b="0" dirty="0" smtClean="0">
                <a:latin typeface="Calibri" pitchFamily="34" charset="0"/>
              </a:rPr>
              <a:t>       işletmede </a:t>
            </a:r>
            <a:r>
              <a:rPr lang="tr-TR" b="0" dirty="0">
                <a:latin typeface="Calibri" pitchFamily="34" charset="0"/>
              </a:rPr>
              <a:t>muhafaza edilmelidir. Bu belgelerin başvuruya eklenmesi gerekmemektedir.</a:t>
            </a:r>
          </a:p>
          <a:p>
            <a:r>
              <a:rPr lang="tr-TR" b="0" dirty="0">
                <a:latin typeface="Calibri" pitchFamily="34" charset="0"/>
              </a:rPr>
              <a:t> </a:t>
            </a:r>
          </a:p>
          <a:p>
            <a:r>
              <a:rPr lang="tr-TR" b="0" dirty="0">
                <a:latin typeface="Calibri" pitchFamily="34" charset="0"/>
              </a:rPr>
              <a:t> </a:t>
            </a:r>
          </a:p>
        </p:txBody>
      </p:sp>
    </p:spTree>
    <p:extLst>
      <p:ext uri="{BB962C8B-B14F-4D97-AF65-F5344CB8AC3E}">
        <p14:creationId xmlns:p14="http://schemas.microsoft.com/office/powerpoint/2010/main" val="37598369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
          <p:cNvSpPr txBox="1">
            <a:spLocks noChangeArrowheads="1"/>
          </p:cNvSpPr>
          <p:nvPr/>
        </p:nvSpPr>
        <p:spPr>
          <a:xfrm>
            <a:off x="467544" y="536033"/>
            <a:ext cx="8280920" cy="61206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0"/>
            <a:endParaRPr lang="tr-TR" sz="1600" b="1" i="1" dirty="0" smtClean="0">
              <a:solidFill>
                <a:srgbClr val="006597"/>
              </a:solidFill>
              <a:latin typeface="Calibri" panose="020F0502020204030204" pitchFamily="34" charset="0"/>
            </a:endParaRPr>
          </a:p>
        </p:txBody>
      </p:sp>
      <p:grpSp>
        <p:nvGrpSpPr>
          <p:cNvPr id="5" name="Grup 4"/>
          <p:cNvGrpSpPr/>
          <p:nvPr/>
        </p:nvGrpSpPr>
        <p:grpSpPr>
          <a:xfrm>
            <a:off x="280244" y="197426"/>
            <a:ext cx="8252196" cy="338554"/>
            <a:chOff x="280244" y="654735"/>
            <a:chExt cx="8252196" cy="338554"/>
          </a:xfrm>
        </p:grpSpPr>
        <p:sp>
          <p:nvSpPr>
            <p:cNvPr id="7" name="3 Metin kutusu"/>
            <p:cNvSpPr txBox="1"/>
            <p:nvPr/>
          </p:nvSpPr>
          <p:spPr>
            <a:xfrm>
              <a:off x="280244" y="654735"/>
              <a:ext cx="7632848" cy="338554"/>
            </a:xfrm>
            <a:prstGeom prst="rect">
              <a:avLst/>
            </a:prstGeom>
            <a:noFill/>
          </p:spPr>
          <p:txBody>
            <a:bodyPr wrap="square" rtlCol="0">
              <a:spAutoFit/>
            </a:bodyPr>
            <a:lstStyle/>
            <a:p>
              <a:endParaRPr lang="tr-TR" sz="1600" b="1" dirty="0">
                <a:solidFill>
                  <a:srgbClr val="00BAD9"/>
                </a:solidFill>
              </a:endParaRPr>
            </a:p>
          </p:txBody>
        </p:sp>
        <p:cxnSp>
          <p:nvCxnSpPr>
            <p:cNvPr id="9" name="Düz Bağlayıcı 8"/>
            <p:cNvCxnSpPr/>
            <p:nvPr/>
          </p:nvCxnSpPr>
          <p:spPr>
            <a:xfrm>
              <a:off x="467544" y="993289"/>
              <a:ext cx="806489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 name="Slayt Numarası Yer Tutucusu 1"/>
          <p:cNvSpPr>
            <a:spLocks noGrp="1"/>
          </p:cNvSpPr>
          <p:nvPr>
            <p:ph type="sldNum" sz="quarter" idx="12"/>
          </p:nvPr>
        </p:nvSpPr>
        <p:spPr/>
        <p:txBody>
          <a:bodyPr/>
          <a:lstStyle/>
          <a:p>
            <a:pPr>
              <a:defRPr/>
            </a:pPr>
            <a:fld id="{FF16F97C-866D-4F85-A1F6-DDF39F62CB6A}" type="slidenum">
              <a:rPr lang="en-CA" smtClean="0">
                <a:latin typeface="Calibri" panose="020F0502020204030204" pitchFamily="34" charset="0"/>
              </a:rPr>
              <a:pPr>
                <a:defRPr/>
              </a:pPr>
              <a:t>59</a:t>
            </a:fld>
            <a:endParaRPr lang="en-CA" dirty="0">
              <a:latin typeface="Calibri" panose="020F0502020204030204" pitchFamily="34" charset="0"/>
            </a:endParaRPr>
          </a:p>
        </p:txBody>
      </p:sp>
      <p:sp>
        <p:nvSpPr>
          <p:cNvPr id="4" name="Metin kutusu 3"/>
          <p:cNvSpPr txBox="1"/>
          <p:nvPr/>
        </p:nvSpPr>
        <p:spPr>
          <a:xfrm>
            <a:off x="467544" y="1184052"/>
            <a:ext cx="8280920" cy="338554"/>
          </a:xfrm>
          <a:prstGeom prst="rect">
            <a:avLst/>
          </a:prstGeom>
          <a:noFill/>
        </p:spPr>
        <p:txBody>
          <a:bodyPr wrap="square" rtlCol="0">
            <a:spAutoFit/>
          </a:bodyPr>
          <a:lstStyle/>
          <a:p>
            <a:pPr lvl="0" algn="just"/>
            <a:endParaRPr lang="tr-TR" sz="1600" b="1" i="1" dirty="0">
              <a:solidFill>
                <a:srgbClr val="006597"/>
              </a:solidFill>
            </a:endParaRPr>
          </a:p>
        </p:txBody>
      </p:sp>
      <p:pic>
        <p:nvPicPr>
          <p:cNvPr id="8" name="Picture 3"/>
          <p:cNvPicPr>
            <a:picLocks noChangeAspect="1" noChangeArrowheads="1"/>
          </p:cNvPicPr>
          <p:nvPr/>
        </p:nvPicPr>
        <p:blipFill>
          <a:blip r:embed="rId2" cstate="print"/>
          <a:srcRect/>
          <a:stretch>
            <a:fillRect/>
          </a:stretch>
        </p:blipFill>
        <p:spPr bwMode="auto">
          <a:xfrm>
            <a:off x="8172400" y="31977"/>
            <a:ext cx="720080" cy="507913"/>
          </a:xfrm>
          <a:prstGeom prst="rect">
            <a:avLst/>
          </a:prstGeom>
          <a:noFill/>
          <a:ln w="9525">
            <a:noFill/>
            <a:miter lim="800000"/>
            <a:headEnd/>
            <a:tailEnd/>
          </a:ln>
        </p:spPr>
      </p:pic>
      <p:sp>
        <p:nvSpPr>
          <p:cNvPr id="10" name="Dikdörtgen 9"/>
          <p:cNvSpPr/>
          <p:nvPr/>
        </p:nvSpPr>
        <p:spPr>
          <a:xfrm>
            <a:off x="683568" y="1015696"/>
            <a:ext cx="7920880" cy="4247317"/>
          </a:xfrm>
          <a:prstGeom prst="rect">
            <a:avLst/>
          </a:prstGeom>
        </p:spPr>
        <p:txBody>
          <a:bodyPr wrap="square">
            <a:spAutoFit/>
          </a:bodyPr>
          <a:lstStyle/>
          <a:p>
            <a:pPr lvl="0" algn="just"/>
            <a:r>
              <a:rPr lang="tr-TR" b="1" i="1" dirty="0" smtClean="0">
                <a:solidFill>
                  <a:srgbClr val="006597"/>
                </a:solidFill>
              </a:rPr>
              <a:t>Başvuru </a:t>
            </a:r>
            <a:r>
              <a:rPr lang="tr-TR" b="1" i="1" dirty="0" err="1" smtClean="0">
                <a:solidFill>
                  <a:srgbClr val="006597"/>
                </a:solidFill>
              </a:rPr>
              <a:t>Formu’nun</a:t>
            </a:r>
            <a:r>
              <a:rPr lang="tr-TR" b="1" i="1" dirty="0" smtClean="0">
                <a:solidFill>
                  <a:srgbClr val="006597"/>
                </a:solidFill>
              </a:rPr>
              <a:t> 5. Bütçe ve Finansman </a:t>
            </a:r>
            <a:r>
              <a:rPr lang="tr-TR" dirty="0" smtClean="0">
                <a:solidFill>
                  <a:srgbClr val="006597"/>
                </a:solidFill>
              </a:rPr>
              <a:t>bölümünde yer alan;</a:t>
            </a:r>
          </a:p>
          <a:p>
            <a:pPr lvl="0" algn="just"/>
            <a:endParaRPr lang="tr-TR" b="1" dirty="0" smtClean="0">
              <a:solidFill>
                <a:srgbClr val="006597"/>
              </a:solidFill>
            </a:endParaRPr>
          </a:p>
          <a:p>
            <a:pPr lvl="0" algn="just"/>
            <a:r>
              <a:rPr lang="tr-TR" b="1" dirty="0" smtClean="0">
                <a:solidFill>
                  <a:srgbClr val="006597"/>
                </a:solidFill>
              </a:rPr>
              <a:t>5.1 </a:t>
            </a:r>
            <a:r>
              <a:rPr lang="tr-TR" b="1" dirty="0">
                <a:solidFill>
                  <a:srgbClr val="006597"/>
                </a:solidFill>
              </a:rPr>
              <a:t>Desteğe Konu Gider Bütçesi Tablosu </a:t>
            </a:r>
            <a:r>
              <a:rPr lang="tr-TR" dirty="0">
                <a:solidFill>
                  <a:srgbClr val="006597"/>
                </a:solidFill>
              </a:rPr>
              <a:t>Başvuru </a:t>
            </a:r>
            <a:r>
              <a:rPr lang="tr-TR" dirty="0" err="1">
                <a:solidFill>
                  <a:srgbClr val="006597"/>
                </a:solidFill>
              </a:rPr>
              <a:t>Formu’nun</a:t>
            </a:r>
            <a:r>
              <a:rPr lang="tr-TR" dirty="0">
                <a:solidFill>
                  <a:srgbClr val="006597"/>
                </a:solidFill>
              </a:rPr>
              <a:t> 4. Bölümüne veri girişi yapılan bilgilerin KOBİ Bilgi Sistemi tarafından otomatik olarak getirildiği tablodur. İşletme bu tablodan ilgili gider grubu başlıklarına ait verileri kontrol etmelidir. </a:t>
            </a:r>
            <a:endParaRPr lang="tr-TR" dirty="0" smtClean="0">
              <a:solidFill>
                <a:srgbClr val="006597"/>
              </a:solidFill>
            </a:endParaRPr>
          </a:p>
          <a:p>
            <a:pPr lvl="0" algn="just"/>
            <a:endParaRPr lang="tr-TR" dirty="0">
              <a:solidFill>
                <a:srgbClr val="006597"/>
              </a:solidFill>
            </a:endParaRPr>
          </a:p>
          <a:p>
            <a:pPr lvl="0" algn="just"/>
            <a:endParaRPr lang="tr-TR" dirty="0" smtClean="0">
              <a:solidFill>
                <a:srgbClr val="006597"/>
              </a:solidFill>
            </a:endParaRPr>
          </a:p>
          <a:p>
            <a:pPr lvl="0" algn="just"/>
            <a:r>
              <a:rPr lang="tr-TR" dirty="0" smtClean="0">
                <a:solidFill>
                  <a:srgbClr val="006597"/>
                </a:solidFill>
              </a:rPr>
              <a:t> </a:t>
            </a:r>
          </a:p>
          <a:p>
            <a:pPr lvl="0" algn="just"/>
            <a:endParaRPr lang="tr-TR" dirty="0">
              <a:solidFill>
                <a:srgbClr val="006597"/>
              </a:solidFill>
            </a:endParaRPr>
          </a:p>
          <a:p>
            <a:pPr lvl="0" algn="just"/>
            <a:endParaRPr lang="tr-TR" dirty="0" smtClean="0">
              <a:solidFill>
                <a:srgbClr val="006597"/>
              </a:solidFill>
            </a:endParaRPr>
          </a:p>
          <a:p>
            <a:pPr lvl="0" algn="just"/>
            <a:endParaRPr lang="tr-TR" dirty="0" smtClean="0">
              <a:solidFill>
                <a:srgbClr val="006597"/>
              </a:solidFill>
            </a:endParaRPr>
          </a:p>
          <a:p>
            <a:pPr lvl="0" algn="just"/>
            <a:endParaRPr lang="tr-TR" dirty="0" smtClean="0">
              <a:solidFill>
                <a:srgbClr val="006597"/>
              </a:solidFill>
            </a:endParaRPr>
          </a:p>
          <a:p>
            <a:pPr algn="just"/>
            <a:endParaRPr lang="tr-TR" b="1" i="1" dirty="0" smtClean="0">
              <a:solidFill>
                <a:srgbClr val="006597"/>
              </a:solidFill>
            </a:endParaRPr>
          </a:p>
          <a:p>
            <a:pPr algn="just"/>
            <a:r>
              <a:rPr lang="tr-TR" b="1" i="1" dirty="0" smtClean="0">
                <a:solidFill>
                  <a:srgbClr val="006597"/>
                </a:solidFill>
              </a:rPr>
              <a:t>5.2</a:t>
            </a:r>
            <a:r>
              <a:rPr lang="tr-TR" b="1" i="1" dirty="0">
                <a:solidFill>
                  <a:srgbClr val="006597"/>
                </a:solidFill>
              </a:rPr>
              <a:t>. Giderlerin Finansmanı </a:t>
            </a:r>
            <a:r>
              <a:rPr lang="tr-TR" b="1" i="1" dirty="0" smtClean="0">
                <a:solidFill>
                  <a:srgbClr val="006597"/>
                </a:solidFill>
              </a:rPr>
              <a:t>tablosunda </a:t>
            </a:r>
            <a:r>
              <a:rPr lang="tr-TR" dirty="0" smtClean="0">
                <a:solidFill>
                  <a:srgbClr val="006597"/>
                </a:solidFill>
              </a:rPr>
              <a:t>ise</a:t>
            </a:r>
            <a:r>
              <a:rPr lang="tr-TR" dirty="0">
                <a:solidFill>
                  <a:srgbClr val="006597"/>
                </a:solidFill>
              </a:rPr>
              <a:t>, </a:t>
            </a:r>
            <a:r>
              <a:rPr lang="tr-TR" dirty="0" smtClean="0">
                <a:solidFill>
                  <a:srgbClr val="006597"/>
                </a:solidFill>
              </a:rPr>
              <a:t>projenin </a:t>
            </a:r>
            <a:r>
              <a:rPr lang="tr-TR" dirty="0">
                <a:solidFill>
                  <a:srgbClr val="006597"/>
                </a:solidFill>
              </a:rPr>
              <a:t>gerçekleştirilmesinde kullanılacak finansman kaynakları tabloya işlenmelidir. </a:t>
            </a:r>
          </a:p>
        </p:txBody>
      </p:sp>
      <p:sp>
        <p:nvSpPr>
          <p:cNvPr id="15" name="3 Metin kutusu"/>
          <p:cNvSpPr txBox="1"/>
          <p:nvPr/>
        </p:nvSpPr>
        <p:spPr>
          <a:xfrm>
            <a:off x="683568" y="197426"/>
            <a:ext cx="7632848" cy="338554"/>
          </a:xfrm>
          <a:prstGeom prst="rect">
            <a:avLst/>
          </a:prstGeom>
          <a:noFill/>
        </p:spPr>
        <p:txBody>
          <a:bodyPr wrap="square" rtlCol="0">
            <a:spAutoFit/>
          </a:bodyPr>
          <a:lstStyle/>
          <a:p>
            <a:pPr algn="ctr"/>
            <a:r>
              <a:rPr lang="tr-TR" sz="1600" b="1" dirty="0" smtClean="0">
                <a:solidFill>
                  <a:srgbClr val="C00000"/>
                </a:solidFill>
              </a:rPr>
              <a:t>BAŞVURU FORMU</a:t>
            </a:r>
            <a:endParaRPr lang="tr-TR" sz="1600" b="1" dirty="0">
              <a:solidFill>
                <a:srgbClr val="C00000"/>
              </a:solidFill>
            </a:endParaRPr>
          </a:p>
        </p:txBody>
      </p:sp>
      <p:sp>
        <p:nvSpPr>
          <p:cNvPr id="12" name="Metin Kutusu 2"/>
          <p:cNvSpPr txBox="1">
            <a:spLocks noChangeArrowheads="1"/>
          </p:cNvSpPr>
          <p:nvPr/>
        </p:nvSpPr>
        <p:spPr bwMode="auto">
          <a:xfrm>
            <a:off x="935596" y="2696220"/>
            <a:ext cx="7128792" cy="1633125"/>
          </a:xfrm>
          <a:prstGeom prst="flowChartAlternateProcess">
            <a:avLst/>
          </a:prstGeom>
          <a:solidFill>
            <a:sysClr val="window" lastClr="FFFFFF"/>
          </a:solidFill>
          <a:ln w="25400" cap="flat" cmpd="sng" algn="ctr">
            <a:solidFill>
              <a:srgbClr val="F79646"/>
            </a:solidFill>
            <a:prstDash val="solid"/>
            <a:headEnd/>
            <a:tailEnd/>
          </a:ln>
          <a:effectLst/>
        </p:spPr>
        <p:txBody>
          <a:bodyPr rot="0" vert="horz" wrap="square" lIns="91440" tIns="45720" rIns="91440" bIns="45720" anchor="t" anchorCtr="0">
            <a:noAutofit/>
          </a:bodyPr>
          <a:lstStyle/>
          <a:p>
            <a:pPr algn="just">
              <a:spcAft>
                <a:spcPts val="0"/>
              </a:spcAft>
            </a:pPr>
            <a:r>
              <a:rPr lang="tr-TR" sz="1600" b="1" dirty="0">
                <a:solidFill>
                  <a:srgbClr val="FF0000"/>
                </a:solidFill>
                <a:effectLst/>
                <a:ea typeface="Times New Roman" panose="02020603050405020304" pitchFamily="18" charset="0"/>
              </a:rPr>
              <a:t>! </a:t>
            </a:r>
            <a:r>
              <a:rPr lang="tr-TR" sz="1600" i="1" dirty="0">
                <a:effectLst/>
                <a:ea typeface="Times New Roman" panose="02020603050405020304" pitchFamily="18" charset="0"/>
              </a:rPr>
              <a:t>Giderler üzerinden hesaplanacak destek toplamlarının Proje Teklif Çağrısındaki üst limitleri (gider türü bazında ve genel toplamda) aşmadığını kontrol ediniz. Limitlerin aşılması durumunda bazı giderleri iptal edebilir ve proje metninde de gerekli değişiklikleri yapabilirsiniz. Aksi halde, eksiltme veya seçim kurul tarafından yapılacaktır. Kurul, giderlerin destek kapsamına alınmaması veya tutarının belirlenmesi hak ve yetkisine sahiptir.</a:t>
            </a:r>
            <a:endParaRPr lang="tr-TR" sz="1600" dirty="0">
              <a:effectLst/>
              <a:ea typeface="Times New Roman" panose="02020603050405020304" pitchFamily="18" charset="0"/>
            </a:endParaRPr>
          </a:p>
        </p:txBody>
      </p:sp>
    </p:spTree>
    <p:extLst>
      <p:ext uri="{BB962C8B-B14F-4D97-AF65-F5344CB8AC3E}">
        <p14:creationId xmlns:p14="http://schemas.microsoft.com/office/powerpoint/2010/main" val="164624078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00BAD9"/>
        </a:solidFill>
        <a:effectLst/>
      </p:bgPr>
    </p:bg>
    <p:spTree>
      <p:nvGrpSpPr>
        <p:cNvPr id="1" name=""/>
        <p:cNvGrpSpPr/>
        <p:nvPr/>
      </p:nvGrpSpPr>
      <p:grpSpPr>
        <a:xfrm>
          <a:off x="0" y="0"/>
          <a:ext cx="0" cy="0"/>
          <a:chOff x="0" y="0"/>
          <a:chExt cx="0" cy="0"/>
        </a:xfrm>
      </p:grpSpPr>
      <p:sp>
        <p:nvSpPr>
          <p:cNvPr id="4" name="3 Metin kutusu"/>
          <p:cNvSpPr txBox="1"/>
          <p:nvPr/>
        </p:nvSpPr>
        <p:spPr>
          <a:xfrm>
            <a:off x="1115619" y="2864132"/>
            <a:ext cx="6912768" cy="2554545"/>
          </a:xfrm>
          <a:prstGeom prst="rect">
            <a:avLst/>
          </a:prstGeom>
          <a:noFill/>
        </p:spPr>
        <p:txBody>
          <a:bodyPr wrap="square" rtlCol="0">
            <a:spAutoFit/>
          </a:bodyPr>
          <a:lstStyle/>
          <a:p>
            <a:pPr algn="ctr"/>
            <a:r>
              <a:rPr lang="tr-TR" sz="7200" b="1" dirty="0" smtClean="0">
                <a:solidFill>
                  <a:prstClr val="white"/>
                </a:solidFill>
              </a:rPr>
              <a:t>Teşekkürler</a:t>
            </a:r>
          </a:p>
          <a:p>
            <a:pPr algn="ctr"/>
            <a:r>
              <a:rPr lang="tr-TR" sz="4800" b="1" dirty="0" smtClean="0">
                <a:solidFill>
                  <a:prstClr val="white"/>
                </a:solidFill>
              </a:rPr>
              <a:t>444 1 567</a:t>
            </a:r>
          </a:p>
          <a:p>
            <a:pPr algn="ctr"/>
            <a:r>
              <a:rPr lang="tr-TR" sz="4000" b="1" u="sng" dirty="0" smtClean="0">
                <a:solidFill>
                  <a:srgbClr val="C00000"/>
                </a:solidFill>
              </a:rPr>
              <a:t>www.kosgeb.gov.tr</a:t>
            </a:r>
          </a:p>
        </p:txBody>
      </p:sp>
      <p:pic>
        <p:nvPicPr>
          <p:cNvPr id="65538" name="Picture 2"/>
          <p:cNvPicPr>
            <a:picLocks noChangeAspect="1" noChangeArrowheads="1"/>
          </p:cNvPicPr>
          <p:nvPr/>
        </p:nvPicPr>
        <p:blipFill>
          <a:blip r:embed="rId2" cstate="print"/>
          <a:srcRect/>
          <a:stretch>
            <a:fillRect/>
          </a:stretch>
        </p:blipFill>
        <p:spPr bwMode="auto">
          <a:xfrm>
            <a:off x="2862275" y="103932"/>
            <a:ext cx="3419475" cy="2324100"/>
          </a:xfrm>
          <a:prstGeom prst="rect">
            <a:avLst/>
          </a:prstGeom>
          <a:noFill/>
          <a:ln w="9525">
            <a:noFill/>
            <a:miter lim="800000"/>
            <a:headEnd/>
            <a:tailEnd/>
          </a:ln>
        </p:spPr>
      </p:pic>
    </p:spTree>
    <p:extLst>
      <p:ext uri="{BB962C8B-B14F-4D97-AF65-F5344CB8AC3E}">
        <p14:creationId xmlns:p14="http://schemas.microsoft.com/office/powerpoint/2010/main" val="39736081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7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8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9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2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2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2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23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3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24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25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26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4_kosgeb">
  <a:themeElements>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fontScheme name="KOSGEB">
      <a:majorFont>
        <a:latin typeface="Frutiger 95 Ultra Black"/>
        <a:ea typeface=""/>
        <a:cs typeface=""/>
      </a:majorFont>
      <a:minorFont>
        <a:latin typeface="Frutiger 45 Light"/>
        <a:ea typeface=""/>
        <a:cs typeface=""/>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10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11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1.xml><?xml version="1.0" encoding="utf-8"?>
<a:theme xmlns:a="http://schemas.openxmlformats.org/drawingml/2006/main" name="12_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KOSGEB">
    <a:dk1>
      <a:sysClr val="windowText" lastClr="000000"/>
    </a:dk1>
    <a:lt1>
      <a:sysClr val="window" lastClr="FFFFFF"/>
    </a:lt1>
    <a:dk2>
      <a:srgbClr val="5994CE"/>
    </a:dk2>
    <a:lt2>
      <a:srgbClr val="D6F0FC"/>
    </a:lt2>
    <a:accent1>
      <a:srgbClr val="52AADF"/>
    </a:accent1>
    <a:accent2>
      <a:srgbClr val="C0504D"/>
    </a:accent2>
    <a:accent3>
      <a:srgbClr val="9BBB59"/>
    </a:accent3>
    <a:accent4>
      <a:srgbClr val="8064A2"/>
    </a:accent4>
    <a:accent5>
      <a:srgbClr val="4BACC6"/>
    </a:accent5>
    <a:accent6>
      <a:srgbClr val="F79646"/>
    </a:accent6>
    <a:hlink>
      <a:srgbClr val="326FAA"/>
    </a:hlink>
    <a:folHlink>
      <a:srgbClr val="214A71"/>
    </a:folHlink>
  </a:clrScheme>
</a:themeOverride>
</file>

<file path=docProps/app.xml><?xml version="1.0" encoding="utf-8"?>
<Properties xmlns="http://schemas.openxmlformats.org/officeDocument/2006/extended-properties" xmlns:vt="http://schemas.openxmlformats.org/officeDocument/2006/docPropsVTypes">
  <Template/>
  <TotalTime>14942</TotalTime>
  <Words>6399</Words>
  <Application>Microsoft Office PowerPoint</Application>
  <PresentationFormat>Özel</PresentationFormat>
  <Paragraphs>702</Paragraphs>
  <Slides>60</Slides>
  <Notes>16</Notes>
  <HiddenSlides>0</HiddenSlides>
  <MMClips>0</MMClips>
  <ScaleCrop>false</ScaleCrop>
  <HeadingPairs>
    <vt:vector size="6" baseType="variant">
      <vt:variant>
        <vt:lpstr>Kullanılan Yazı Tipleri</vt:lpstr>
      </vt:variant>
      <vt:variant>
        <vt:i4>10</vt:i4>
      </vt:variant>
      <vt:variant>
        <vt:lpstr>Tema</vt:lpstr>
      </vt:variant>
      <vt:variant>
        <vt:i4>21</vt:i4>
      </vt:variant>
      <vt:variant>
        <vt:lpstr>Slayt Başlıkları</vt:lpstr>
      </vt:variant>
      <vt:variant>
        <vt:i4>60</vt:i4>
      </vt:variant>
    </vt:vector>
  </HeadingPairs>
  <TitlesOfParts>
    <vt:vector size="91" baseType="lpstr">
      <vt:lpstr>Arial</vt:lpstr>
      <vt:lpstr>Calibri</vt:lpstr>
      <vt:lpstr>Cambria</vt:lpstr>
      <vt:lpstr>Frutiger 45 Light</vt:lpstr>
      <vt:lpstr>Frutiger 95 Ultra Black</vt:lpstr>
      <vt:lpstr>Symbol</vt:lpstr>
      <vt:lpstr>Times New Roman</vt:lpstr>
      <vt:lpstr>Wingdings</vt:lpstr>
      <vt:lpstr>Wingdings 2</vt:lpstr>
      <vt:lpstr>ヒラギノ角ゴ Pro W3</vt:lpstr>
      <vt:lpstr>kosgeb</vt:lpstr>
      <vt:lpstr>14_Ofis Teması</vt:lpstr>
      <vt:lpstr>16_Ofis Teması</vt:lpstr>
      <vt:lpstr>17_Ofis Teması</vt:lpstr>
      <vt:lpstr>1_kosgeb</vt:lpstr>
      <vt:lpstr>18_Ofis Teması</vt:lpstr>
      <vt:lpstr>19_Ofis Teması</vt:lpstr>
      <vt:lpstr>20_Ofis Teması</vt:lpstr>
      <vt:lpstr>2_kosgeb</vt:lpstr>
      <vt:lpstr>21_Ofis Teması</vt:lpstr>
      <vt:lpstr>22_Ofis Teması</vt:lpstr>
      <vt:lpstr>23_Ofis Teması</vt:lpstr>
      <vt:lpstr>Ofis Teması</vt:lpstr>
      <vt:lpstr>3_kosgeb</vt:lpstr>
      <vt:lpstr>24_Ofis Teması</vt:lpstr>
      <vt:lpstr>25_Ofis Teması</vt:lpstr>
      <vt:lpstr>26_Ofis Teması</vt:lpstr>
      <vt:lpstr>4_kosgeb</vt:lpstr>
      <vt:lpstr>10_Ofis Teması</vt:lpstr>
      <vt:lpstr>11_Ofis Teması</vt:lpstr>
      <vt:lpstr>12_Ofis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KOSGEB</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Oya ERYİĞİT BENLİAY</cp:lastModifiedBy>
  <cp:revision>1392</cp:revision>
  <cp:lastPrinted>2015-05-29T17:25:07Z</cp:lastPrinted>
  <dcterms:created xsi:type="dcterms:W3CDTF">2011-08-16T10:46:40Z</dcterms:created>
  <dcterms:modified xsi:type="dcterms:W3CDTF">2022-12-14T07:49:15Z</dcterms:modified>
</cp:coreProperties>
</file>